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9144000"/>
  <p:notesSz cx="6858000" cy="9144000"/>
  <p:embeddedFontLst>
    <p:embeddedFont>
      <p:font typeface="Raleway"/>
      <p:regular r:id="rId42"/>
      <p:bold r:id="rId43"/>
      <p:italic r:id="rId44"/>
      <p:boldItalic r:id="rId45"/>
    </p:embeddedFont>
    <p:embeddedFont>
      <p:font typeface="Lato"/>
      <p:regular r:id="rId46"/>
      <p:bold r:id="rId47"/>
      <p:italic r:id="rId48"/>
      <p:boldItalic r:id="rId49"/>
    </p:embeddedFont>
    <p:embeddedFont>
      <p:font typeface="Palatino Linotype"/>
      <p:regular r:id="rId50"/>
      <p:bold r:id="rId51"/>
      <p:italic r:id="rId52"/>
      <p:boldItalic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aleway-regular.fntdata"/><Relationship Id="rId41" Type="http://schemas.openxmlformats.org/officeDocument/2006/relationships/slide" Target="slides/slide35.xml"/><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Lato-regular.fntdata"/><Relationship Id="rId45"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alatinoLinotype-bold.fntdata"/><Relationship Id="rId50" Type="http://schemas.openxmlformats.org/officeDocument/2006/relationships/font" Target="fonts/PalatinoLinotype-regular.fntdata"/><Relationship Id="rId53" Type="http://schemas.openxmlformats.org/officeDocument/2006/relationships/font" Target="fonts/PalatinoLinotype-boldItalic.fntdata"/><Relationship Id="rId52" Type="http://schemas.openxmlformats.org/officeDocument/2006/relationships/font" Target="fonts/PalatinoLinotype-italic.fntdata"/><Relationship Id="rId11" Type="http://schemas.openxmlformats.org/officeDocument/2006/relationships/slide" Target="slides/slide5.xml"/><Relationship Id="rId55" Type="http://schemas.openxmlformats.org/officeDocument/2006/relationships/font" Target="fonts/CenturyGothic-bold.fntdata"/><Relationship Id="rId10" Type="http://schemas.openxmlformats.org/officeDocument/2006/relationships/slide" Target="slides/slide4.xml"/><Relationship Id="rId54" Type="http://schemas.openxmlformats.org/officeDocument/2006/relationships/font" Target="fonts/CenturyGothic-regular.fntdata"/><Relationship Id="rId13" Type="http://schemas.openxmlformats.org/officeDocument/2006/relationships/slide" Target="slides/slide7.xml"/><Relationship Id="rId57" Type="http://schemas.openxmlformats.org/officeDocument/2006/relationships/font" Target="fonts/CenturyGothic-boldItalic.fntdata"/><Relationship Id="rId12" Type="http://schemas.openxmlformats.org/officeDocument/2006/relationships/slide" Target="slides/slide6.xml"/><Relationship Id="rId56" Type="http://schemas.openxmlformats.org/officeDocument/2006/relationships/font" Target="fonts/CenturyGothic-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i-FI"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fncp.org/projects/projects-spain-navarra/" TargetMode="External"/><Relationship Id="rId3" Type="http://schemas.openxmlformats.org/officeDocument/2006/relationships/hyperlink" Target="http://www.high-nature-value-farming.eu/panorama/cereal-steppes-rio-jarama-henares/" TargetMode="External"/><Relationship Id="rId4" Type="http://schemas.openxmlformats.org/officeDocument/2006/relationships/hyperlink" Target="http://www.efncp.org/projects/olive-farming/" TargetMode="External"/><Relationship Id="rId9" Type="http://schemas.openxmlformats.org/officeDocument/2006/relationships/hyperlink" Target="https://www.eea.europa.eu/data-and-maps/figures/overlaps-of-high-nature-value/overlaps-of-high-nature-value/Map%207.9_Mountains.eps.zoom.png" TargetMode="External"/><Relationship Id="rId5" Type="http://schemas.openxmlformats.org/officeDocument/2006/relationships/hyperlink" Target="http://www.high-nature-value-farming.eu/panorama/liebana/" TargetMode="External"/><Relationship Id="rId6" Type="http://schemas.openxmlformats.org/officeDocument/2006/relationships/hyperlink" Target="http://www.high-nature-value-farming.eu/panorama/cereal-steppes-rio-jarama-henares/" TargetMode="External"/><Relationship Id="rId7" Type="http://schemas.openxmlformats.org/officeDocument/2006/relationships/hyperlink" Target="http://www.efncp.org/projects/olive-farming/" TargetMode="External"/><Relationship Id="rId8" Type="http://schemas.openxmlformats.org/officeDocument/2006/relationships/hyperlink" Target="http://www.efncp.org/projects/projects-spain-navarra/"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hnvlink.eu" TargetMode="External"/><Relationship Id="rId3" Type="http://schemas.openxmlformats.org/officeDocument/2006/relationships/hyperlink" Target="http://hnvlink.eu" TargetMode="External"/><Relationship Id="rId4" Type="http://schemas.openxmlformats.org/officeDocument/2006/relationships/hyperlink" Target="https://youtu.be/sFIF8kkexyQ"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juan.domingo@uhu.es" TargetMode="External"/><Relationship Id="rId3" Type="http://schemas.openxmlformats.org/officeDocument/2006/relationships/hyperlink" Target="http://hnvlink.eu" TargetMode="External"/><Relationship Id="rId4" Type="http://schemas.openxmlformats.org/officeDocument/2006/relationships/hyperlink" Target="mailto:juan.domingo@uhu.es" TargetMode="External"/><Relationship Id="rId11" Type="http://schemas.openxmlformats.org/officeDocument/2006/relationships/hyperlink" Target="https://upload.wikimedia.org/wikipedia/commons/9/94/Iberian_Lynx_fandango01.jpg" TargetMode="External"/><Relationship Id="rId10" Type="http://schemas.openxmlformats.org/officeDocument/2006/relationships/hyperlink" Target="http://hnvlink.eu" TargetMode="External"/><Relationship Id="rId9" Type="http://schemas.openxmlformats.org/officeDocument/2006/relationships/hyperlink" Target="http://www.efncp.org/projects/projects-spain-navarra/" TargetMode="External"/><Relationship Id="rId5" Type="http://schemas.openxmlformats.org/officeDocument/2006/relationships/hyperlink" Target="http://www.high-nature-value-farming.eu/panorama/cereal-steppes-rio-jarama-henares/" TargetMode="External"/><Relationship Id="rId6" Type="http://schemas.openxmlformats.org/officeDocument/2006/relationships/hyperlink" Target="http://ec.europa.eu/environment/nature/natura2000/management/habitats/pdf/6220_Pseudo_steppe.pdf" TargetMode="External"/><Relationship Id="rId7" Type="http://schemas.openxmlformats.org/officeDocument/2006/relationships/hyperlink" Target="http://www.efncp.org/projects/projects-spain-navarra/" TargetMode="External"/><Relationship Id="rId8" Type="http://schemas.openxmlformats.org/officeDocument/2006/relationships/hyperlink" Target="http://ec.europa.eu/environment/nature/natura2000/management/habitats/pdf/6220_Pseudo_steppe.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nvlink.eu/download/SpainBaselineAssessment.pdf" TargetMode="External"/><Relationship Id="rId3" Type="http://schemas.openxmlformats.org/officeDocument/2006/relationships/hyperlink" Target="http://www.efncp.org/projects/projects-spain-navarra/wildfire-preventio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Kumrovec_pogled_dolina_Sutle.jp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fncp.org/download/HNV_and_CAP_Annex_1_maps_.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 TargetMode="External"/><Relationship Id="rId3" Type="http://schemas.openxmlformats.org/officeDocument/2006/relationships/hyperlink" Target="https://creativecommons.org/licenses/" TargetMode="External"/><Relationship Id="rId4" Type="http://schemas.openxmlformats.org/officeDocument/2006/relationships/hyperlink" Target="https://creativecommons.org/licenses/"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c.europa.eu/eurostat/statistics-explained/index.php/Structure_of_agriculture_in_Croatia" TargetMode="External"/><Relationship Id="rId3" Type="http://schemas.openxmlformats.org/officeDocument/2006/relationships/hyperlink" Target="https://ieep.eu/uploads/articles/attachments/2e7adcbd-ba75-44db-89e6-0e1669076607/HNV_and_CAP_Full_Report.pdf?v=63664509849" TargetMode="External"/><Relationship Id="rId4" Type="http://schemas.openxmlformats.org/officeDocument/2006/relationships/hyperlink" Target="http://see.efncp.org/countries/croatia/general-info/" TargetMode="External"/><Relationship Id="rId5" Type="http://schemas.openxmlformats.org/officeDocument/2006/relationships/hyperlink" Target="http://ec.europa.eu/eurostat/statistics-explained/index.php/Structure_of_agriculture_in_Croatia"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nvlink.eu/download/CroatiaBaselineAssessment.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e.efncp.org/download/sofia2013/Croatia.pdf" TargetMode="External"/><Relationship Id="rId3" Type="http://schemas.openxmlformats.org/officeDocument/2006/relationships/hyperlink" Target="https://www.iccaconsortium.org/wp-content/uploads/2015/07/event-inter-2011-gerace-03-benes.pdf" TargetMode="External"/><Relationship Id="rId4" Type="http://schemas.openxmlformats.org/officeDocument/2006/relationships/hyperlink" Target="https://upload.wikimedia.org/wikipedia/commons/a/ad/Lonjsko_Polje_Cows.jp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nvlink.eu/download/CroatiaBaselineAssessment.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e.efncp.org/countries/croatia/general-info/" TargetMode="External"/><Relationship Id="rId3" Type="http://schemas.openxmlformats.org/officeDocument/2006/relationships/hyperlink" Target="https://upload.wikimedia.org/wikipedia/commons/f/f1/Amorpha_fruticosa_04.JPG" TargetMode="External"/><Relationship Id="rId4" Type="http://schemas.openxmlformats.org/officeDocument/2006/relationships/hyperlink" Target="https://upload.wikimedia.org/wikipedia/commons/c/c2/Corncrake2.jpg" TargetMode="External"/><Relationship Id="rId5" Type="http://schemas.openxmlformats.org/officeDocument/2006/relationships/hyperlink" Target="https://upload.wikimedia.org/wikipedia/commons/d/d9/Maculinea_alcon.jp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0/Posavec_horse_Sentrupert_dec_26_2009.jp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n:Creative_Commons" TargetMode="External"/><Relationship Id="rId3" Type="http://schemas.openxmlformats.org/officeDocument/2006/relationships/hyperlink" Target="https://creativecommons.org/licenses/by-sa/3.0/deed.en" TargetMode="External"/><Relationship Id="rId4" Type="http://schemas.openxmlformats.org/officeDocument/2006/relationships/hyperlink" Target="https://commons.wikimedia.org/wiki/File:Pojejena,_Romania_-_panoramio.jp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fncp.org/projects/projects-in-romania/" TargetMode="External"/><Relationship Id="rId3" Type="http://schemas.openxmlformats.org/officeDocument/2006/relationships/hyperlink" Target="https://www.agridea.ch/fileadmin/thematic/Projet_HNV_Layman_report.pdf" TargetMode="External"/><Relationship Id="rId4" Type="http://schemas.openxmlformats.org/officeDocument/2006/relationships/hyperlink" Target="http://www.efncp.org/download/HNV_and_CAP_Annex_1_maps_.pd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nvlink.eu/download/RomaniaBaselineAssessment.pdf"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nvlink.eu/download/RomaniaBaselineAssessment.pdf" TargetMode="External"/><Relationship Id="rId3" Type="http://schemas.openxmlformats.org/officeDocument/2006/relationships/hyperlink" Target="http://www.hnvlink.eu/download/RomaniaBaselineAssessment.pdf" TargetMode="External"/><Relationship Id="rId4" Type="http://schemas.openxmlformats.org/officeDocument/2006/relationships/hyperlink" Target="http://www.hnvlink.eu/download/RomaniaBaselineAssessment.pdf" TargetMode="External"/><Relationship Id="rId9" Type="http://schemas.openxmlformats.org/officeDocument/2006/relationships/hyperlink" Target="https://upload.wikimedia.org/wikipedia/commons/f/f3/Grand_Rhinolophe_2.jpg" TargetMode="External"/><Relationship Id="rId5" Type="http://schemas.openxmlformats.org/officeDocument/2006/relationships/hyperlink" Target="https://commons.wikimedia.org/w/index.php?curid=6819555" TargetMode="External"/><Relationship Id="rId6" Type="http://schemas.openxmlformats.org/officeDocument/2006/relationships/hyperlink" Target="http://www.adamerkelebek.org/GozlemFoto.asp?CinsId=130&amp;FamilyaId=7&amp;TurId=394&amp;durum=7" TargetMode="External"/><Relationship Id="rId7" Type="http://schemas.openxmlformats.org/officeDocument/2006/relationships/hyperlink" Target="http://www.adamerkelebek.org/GozlemFoto.asp?CinsId=7&amp;FamilyaId=7&amp;Durum=8" TargetMode="External"/><Relationship Id="rId8" Type="http://schemas.openxmlformats.org/officeDocument/2006/relationships/hyperlink" Target="http://www.adamerkelebek.org/GozlemFoto.asp?CinsId=7&amp;TurID=394&amp;FamilyaId=7&amp;Durum=7"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0t_qcrzJac" TargetMode="External"/><Relationship Id="rId3" Type="http://schemas.openxmlformats.org/officeDocument/2006/relationships/hyperlink" Target="https://creativecommons.org/licenses/"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notes"/>
          <p:cNvSpPr txBox="1"/>
          <p:nvPr>
            <p:ph idx="1" type="body"/>
          </p:nvPr>
        </p:nvSpPr>
        <p:spPr>
          <a:xfrm>
            <a:off x="914400" y="4343405"/>
            <a:ext cx="5029200" cy="4114800"/>
          </a:xfrm>
          <a:prstGeom prst="rect">
            <a:avLst/>
          </a:prstGeom>
          <a:noFill/>
          <a:ln>
            <a:noFill/>
          </a:ln>
        </p:spPr>
        <p:txBody>
          <a:bodyPr anchorCtr="0" anchor="t" bIns="86075" lIns="86075" spcFirstLastPara="1" rIns="86075" wrap="square" tIns="86075">
            <a:noAutofit/>
          </a:bodyPr>
          <a:lstStyle/>
          <a:p>
            <a:pPr indent="0" lvl="0" marL="0" marR="0" rtl="0" algn="l">
              <a:lnSpc>
                <a:spcPct val="100000"/>
              </a:lnSpc>
              <a:spcBef>
                <a:spcPts val="300"/>
              </a:spcBef>
              <a:spcAft>
                <a:spcPts val="0"/>
              </a:spcAft>
              <a:buClr>
                <a:srgbClr val="000000"/>
              </a:buClr>
              <a:buSzPts val="1300"/>
              <a:buFont typeface="Arial"/>
              <a:buNone/>
            </a:pPr>
            <a:r>
              <a:t/>
            </a:r>
            <a:endParaRPr b="0" i="0" sz="1100" u="none" cap="none" strike="noStrike">
              <a:solidFill>
                <a:schemeClr val="dk1"/>
              </a:solidFill>
              <a:latin typeface="Times New Roman"/>
              <a:ea typeface="Times New Roman"/>
              <a:cs typeface="Times New Roman"/>
              <a:sym typeface="Times New Roman"/>
            </a:endParaRPr>
          </a:p>
        </p:txBody>
      </p:sp>
      <p:sp>
        <p:nvSpPr>
          <p:cNvPr id="174" name="Google Shape;17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06" name="Google Shape;30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1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Spain is one of the largest and most bio-geographically diverse countries in Europe. Most of the country has a Mediterranean climate. </a:t>
            </a:r>
            <a:r>
              <a:rPr b="0" i="0" lang="fi-FI" sz="1200" u="sng" cap="none" strike="noStrike">
                <a:solidFill>
                  <a:schemeClr val="hlink"/>
                </a:solidFill>
                <a:latin typeface="Calibri"/>
                <a:ea typeface="Calibri"/>
                <a:cs typeface="Calibri"/>
                <a:sym typeface="Calibri"/>
                <a:hlinkClick r:id="rId2"/>
              </a:rPr>
              <a:t>http://www.efncp.org/projects/projects-spain-navarra/</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1" i="0" lang="fi-FI" sz="1200" u="none" cap="none" strike="noStrike">
                <a:solidFill>
                  <a:schemeClr val="dk1"/>
                </a:solidFill>
                <a:latin typeface="Calibri"/>
                <a:ea typeface="Calibri"/>
                <a:cs typeface="Calibri"/>
                <a:sym typeface="Calibri"/>
              </a:rPr>
              <a:t>Agricultural statistics</a:t>
            </a:r>
            <a:r>
              <a:rPr b="0" i="0" lang="fi-FI"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1" i="0" lang="fi-FI" sz="1200" u="none" cap="none" strike="noStrike">
                <a:solidFill>
                  <a:schemeClr val="dk1"/>
                </a:solidFill>
                <a:latin typeface="Calibri"/>
                <a:ea typeface="Calibri"/>
                <a:cs typeface="Calibri"/>
                <a:sym typeface="Calibri"/>
              </a:rPr>
              <a:t>Spain: </a:t>
            </a:r>
            <a:r>
              <a:rPr b="0" i="0" lang="fi-FI" sz="1200" u="none" cap="none" strike="noStrike">
                <a:solidFill>
                  <a:schemeClr val="dk1"/>
                </a:solidFill>
                <a:latin typeface="Calibri"/>
                <a:ea typeface="Calibri"/>
                <a:cs typeface="Calibri"/>
                <a:sym typeface="Calibri"/>
              </a:rPr>
              <a:t>Land use: 47.4% agricultural area, 36.1% forest and scrub, 10.3% incidental poor grazing and unproductive land, 6% other. Utilized agricultural area: 24 million ha: arable crops &amp; fallows 52%, permanent grassland and pasture 28%, permanent crops 20%, common lands 7.5 million ha. (Beaufoy et al. 2012 in Oppermann et al. 2012).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Spain’s land use is characterized by extremes, with large areas under very low-intensity use and other areas under very high pressure: A significant portion of the arable land area is recorded as fallow or out of use. This reflects the necessity of fallowing in the low-yielding arable farmland. Main permanent crops are olives, fruit and nut trees, and vines. Irrigated area covers about 20% of total arable and permanent crop area, but the economic value of this area is very significant. Over exploitation of water resources is a serious concern.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1" i="0" lang="fi-FI" sz="1200" u="none" cap="none" strike="noStrike">
                <a:solidFill>
                  <a:schemeClr val="dk1"/>
                </a:solidFill>
                <a:latin typeface="Calibri"/>
                <a:ea typeface="Calibri"/>
                <a:cs typeface="Calibri"/>
                <a:sym typeface="Calibri"/>
              </a:rPr>
              <a:t>Portugal: </a:t>
            </a:r>
            <a:r>
              <a:rPr b="0" i="0" lang="fi-FI" sz="1200" u="none" cap="none" strike="noStrike">
                <a:solidFill>
                  <a:schemeClr val="dk1"/>
                </a:solidFill>
                <a:latin typeface="Times New Roman"/>
                <a:ea typeface="Times New Roman"/>
                <a:cs typeface="Times New Roman"/>
                <a:sym typeface="Times New Roman"/>
              </a:rPr>
              <a:t>The land area of slightly more than 9.2 million hectares was classified as follows (in thousands of hectares): 2,755 arable land and permanent crops (including 710 in permanent crops), 530 permanent pasture, 3,640 forest and woodland, and 2,270 other land. It</a:t>
            </a:r>
            <a:r>
              <a:rPr b="0" i="0" lang="fi-FI" sz="1200" u="none" cap="none" strike="noStrike">
                <a:solidFill>
                  <a:schemeClr val="dk1"/>
                </a:solidFill>
                <a:latin typeface="Calibri"/>
                <a:ea typeface="Calibri"/>
                <a:cs typeface="Calibri"/>
                <a:sym typeface="Calibri"/>
              </a:rPr>
              <a:t>'s climatic and topographic conditions allow for an extremely large number of crops, including olives, figs, citrus, mushrooms, sunflower, tomatoes, cereals, at even bananas and pineapple (on islands). It </a:t>
            </a:r>
            <a:r>
              <a:rPr b="0" i="0" lang="fi-FI" sz="1200" u="none" cap="none" strike="noStrike">
                <a:solidFill>
                  <a:schemeClr val="dk1"/>
                </a:solidFill>
                <a:latin typeface="Times New Roman"/>
                <a:ea typeface="Times New Roman"/>
                <a:cs typeface="Times New Roman"/>
                <a:sym typeface="Times New Roman"/>
              </a:rPr>
              <a:t>is one of the world's largest producers of wine and cork</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1" i="0" lang="fi-FI" sz="1200" u="none" cap="none" strike="noStrike">
                <a:solidFill>
                  <a:schemeClr val="dk1"/>
                </a:solidFill>
                <a:latin typeface="Calibri"/>
                <a:ea typeface="Calibri"/>
                <a:cs typeface="Calibri"/>
                <a:sym typeface="Calibri"/>
              </a:rPr>
              <a:t>HNV Farming:</a:t>
            </a:r>
            <a:r>
              <a:rPr b="0" i="0" lang="fi-FI"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The map is from European Environment Agency and shows HNV farming and EU’s Least Favoured Area designations in mountainous areas in Spain and Portugal.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HNV farming in Spain consists of </a:t>
            </a:r>
            <a:r>
              <a:rPr b="1" i="0" lang="fi-FI" sz="1200" u="none" cap="none" strike="noStrike">
                <a:solidFill>
                  <a:srgbClr val="434343"/>
                </a:solidFill>
                <a:latin typeface="Calibri"/>
                <a:ea typeface="Calibri"/>
                <a:cs typeface="Calibri"/>
                <a:sym typeface="Calibri"/>
              </a:rPr>
              <a:t>extensive dry-land pasturing, agroforestry, and arable systems</a:t>
            </a:r>
            <a:r>
              <a:rPr b="0" i="0" lang="fi-FI" sz="1200" u="none" cap="none" strike="noStrike">
                <a:solidFill>
                  <a:srgbClr val="434343"/>
                </a:solidFill>
                <a:latin typeface="Calibri"/>
                <a:ea typeface="Calibri"/>
                <a:cs typeface="Calibri"/>
                <a:sym typeface="Calibri"/>
              </a:rPr>
              <a:t> with great proportion fallow periods and livestock diversity; seasonal transhumance. </a:t>
            </a:r>
            <a:br>
              <a:rPr b="0" i="0" lang="fi-FI" sz="1200" u="none" cap="none" strike="noStrike">
                <a:solidFill>
                  <a:srgbClr val="434343"/>
                </a:solidFill>
                <a:latin typeface="Calibri"/>
                <a:ea typeface="Calibri"/>
                <a:cs typeface="Calibri"/>
                <a:sym typeface="Calibri"/>
              </a:rPr>
            </a:br>
            <a:r>
              <a:rPr b="1" i="0" lang="fi-FI" sz="1200" u="none" cap="none" strike="noStrike">
                <a:solidFill>
                  <a:srgbClr val="434343"/>
                </a:solidFill>
                <a:latin typeface="Calibri"/>
                <a:ea typeface="Calibri"/>
                <a:cs typeface="Calibri"/>
                <a:sym typeface="Calibri"/>
              </a:rPr>
              <a:t>Semi-natural pastures </a:t>
            </a:r>
            <a:r>
              <a:rPr b="0" i="0" lang="fi-FI" sz="1200" u="none" cap="none" strike="noStrike">
                <a:solidFill>
                  <a:srgbClr val="434343"/>
                </a:solidFill>
                <a:latin typeface="Calibri"/>
                <a:ea typeface="Calibri"/>
                <a:cs typeface="Calibri"/>
                <a:sym typeface="Calibri"/>
              </a:rPr>
              <a:t>on limestone are found in the mountains. </a:t>
            </a:r>
            <a:r>
              <a:rPr b="1" i="0" lang="fi-FI" sz="1200" u="none" cap="none" strike="noStrike">
                <a:solidFill>
                  <a:srgbClr val="434343"/>
                </a:solidFill>
                <a:latin typeface="Calibri"/>
                <a:ea typeface="Calibri"/>
                <a:cs typeface="Calibri"/>
                <a:sym typeface="Calibri"/>
              </a:rPr>
              <a:t>Dehesa</a:t>
            </a:r>
            <a:r>
              <a:rPr b="0" i="0" lang="fi-FI" sz="1200" u="none" cap="none" strike="noStrike">
                <a:solidFill>
                  <a:srgbClr val="434343"/>
                </a:solidFill>
                <a:latin typeface="Calibri"/>
                <a:ea typeface="Calibri"/>
                <a:cs typeface="Calibri"/>
                <a:sym typeface="Calibri"/>
              </a:rPr>
              <a:t> </a:t>
            </a:r>
            <a:r>
              <a:rPr b="1" i="0" lang="fi-FI" sz="1200" u="none" cap="none" strike="noStrike">
                <a:solidFill>
                  <a:srgbClr val="434343"/>
                </a:solidFill>
                <a:latin typeface="Calibri"/>
                <a:ea typeface="Calibri"/>
                <a:cs typeface="Calibri"/>
                <a:sym typeface="Calibri"/>
              </a:rPr>
              <a:t>/ montado</a:t>
            </a:r>
            <a:r>
              <a:rPr b="0" i="0" lang="fi-FI" sz="1200" u="none" cap="none" strike="noStrike">
                <a:solidFill>
                  <a:srgbClr val="434343"/>
                </a:solidFill>
                <a:latin typeface="Calibri"/>
                <a:ea typeface="Calibri"/>
                <a:cs typeface="Calibri"/>
                <a:sym typeface="Calibri"/>
              </a:rPr>
              <a:t> is an agro-sylvo-pastoral system in Spain and Portugal. </a:t>
            </a:r>
            <a:r>
              <a:rPr b="0" i="0" lang="fi-FI" sz="1200" u="none" cap="none" strike="noStrike">
                <a:solidFill>
                  <a:schemeClr val="dk1"/>
                </a:solidFill>
                <a:latin typeface="Calibri"/>
                <a:ea typeface="Calibri"/>
                <a:cs typeface="Calibri"/>
                <a:sym typeface="Calibri"/>
              </a:rPr>
              <a:t>Dryland arable farming includes </a:t>
            </a:r>
            <a:r>
              <a:rPr b="0" i="0" lang="fi-FI" sz="1200" u="sng" cap="none" strike="noStrike">
                <a:solidFill>
                  <a:schemeClr val="hlink"/>
                </a:solidFill>
                <a:latin typeface="Calibri"/>
                <a:ea typeface="Calibri"/>
                <a:cs typeface="Calibri"/>
                <a:sym typeface="Calibri"/>
                <a:hlinkClick r:id="rId3"/>
              </a:rPr>
              <a:t>extensive arable systems</a:t>
            </a:r>
            <a:r>
              <a:rPr b="0" i="0" lang="fi-FI" sz="1200" u="none" cap="none" strike="noStrike">
                <a:solidFill>
                  <a:srgbClr val="0000FF"/>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with long fallow periods and traditional</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4"/>
              </a:rPr>
              <a:t>orchards of olives</a:t>
            </a:r>
            <a:r>
              <a:rPr b="0" i="0" lang="fi-FI" sz="1200" u="none" cap="none" strike="noStrike">
                <a:solidFill>
                  <a:srgbClr val="0000FF"/>
                </a:solidFill>
                <a:latin typeface="Calibri"/>
                <a:ea typeface="Calibri"/>
                <a:cs typeface="Calibri"/>
                <a:sym typeface="Calibri"/>
              </a:rPr>
              <a:t>,</a:t>
            </a:r>
            <a:r>
              <a:rPr b="0" i="0" lang="fi-FI" sz="1200" u="none" cap="none" strike="noStrike">
                <a:solidFill>
                  <a:schemeClr val="dk1"/>
                </a:solidFill>
                <a:latin typeface="Calibri"/>
                <a:ea typeface="Calibri"/>
                <a:cs typeface="Calibri"/>
                <a:sym typeface="Calibri"/>
              </a:rPr>
              <a:t> almonds and other fruit and nut trees.   </a:t>
            </a:r>
            <a:r>
              <a:rPr b="1" i="0" lang="fi-FI" sz="1200" u="none" cap="none" strike="noStrike">
                <a:solidFill>
                  <a:srgbClr val="434343"/>
                </a:solidFill>
                <a:latin typeface="Calibri"/>
                <a:ea typeface="Calibri"/>
                <a:cs typeface="Calibri"/>
                <a:sym typeface="Calibri"/>
              </a:rPr>
              <a:t>Pseudosteppes</a:t>
            </a:r>
            <a:r>
              <a:rPr b="0" i="0" lang="fi-FI" sz="1200" u="none" cap="none" strike="noStrike">
                <a:solidFill>
                  <a:srgbClr val="434343"/>
                </a:solidFill>
                <a:latin typeface="Calibri"/>
                <a:ea typeface="Calibri"/>
                <a:cs typeface="Calibri"/>
                <a:sym typeface="Calibri"/>
              </a:rPr>
              <a:t> are farmed in the interior. </a:t>
            </a:r>
            <a:r>
              <a:rPr b="1" i="0" lang="fi-FI" sz="1200" u="none" cap="none" strike="noStrike">
                <a:solidFill>
                  <a:srgbClr val="434343"/>
                </a:solidFill>
                <a:latin typeface="Calibri"/>
                <a:ea typeface="Calibri"/>
                <a:cs typeface="Calibri"/>
                <a:sym typeface="Calibri"/>
              </a:rPr>
              <a:t>Traditional low input olive production</a:t>
            </a:r>
            <a:r>
              <a:rPr b="0" i="0" lang="fi-FI" sz="1200" u="none" cap="none" strike="noStrike">
                <a:solidFill>
                  <a:srgbClr val="434343"/>
                </a:solidFill>
                <a:latin typeface="Calibri"/>
                <a:ea typeface="Calibri"/>
                <a:cs typeface="Calibri"/>
                <a:sym typeface="Calibri"/>
              </a:rPr>
              <a:t> is found</a:t>
            </a:r>
            <a:r>
              <a:rPr b="1" i="0" lang="fi-FI" sz="1200" u="none" cap="none" strike="noStrike">
                <a:solidFill>
                  <a:srgbClr val="434343"/>
                </a:solidFill>
                <a:latin typeface="Calibri"/>
                <a:ea typeface="Calibri"/>
                <a:cs typeface="Calibri"/>
                <a:sym typeface="Calibri"/>
              </a:rPr>
              <a:t> </a:t>
            </a:r>
            <a:r>
              <a:rPr b="0" i="0" lang="fi-FI" sz="1200" u="none" cap="none" strike="noStrike">
                <a:solidFill>
                  <a:srgbClr val="434343"/>
                </a:solidFill>
                <a:latin typeface="Calibri"/>
                <a:ea typeface="Calibri"/>
                <a:cs typeface="Calibri"/>
                <a:sym typeface="Calibri"/>
              </a:rPr>
              <a:t>mainly on small holdings.</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rPr b="1" i="0" lang="fi-FI" sz="1200" u="none" cap="none" strike="noStrike">
                <a:solidFill>
                  <a:srgbClr val="000000"/>
                </a:solidFill>
                <a:latin typeface="Calibri"/>
                <a:ea typeface="Calibri"/>
                <a:cs typeface="Calibri"/>
                <a:sym typeface="Calibri"/>
              </a:rPr>
              <a:t>References:</a:t>
            </a:r>
            <a:r>
              <a:rPr b="0" i="0" lang="fi-FI"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rPr b="0" i="0" lang="fi-FI" sz="1200" u="none" cap="none" strike="noStrike">
                <a:solidFill>
                  <a:srgbClr val="000000"/>
                </a:solidFill>
                <a:latin typeface="Calibri"/>
                <a:ea typeface="Calibri"/>
                <a:cs typeface="Calibri"/>
                <a:sym typeface="Calibri"/>
              </a:rPr>
              <a:t>Beaufoy, G., Caballero, R., Oñate, J.J. Spain. In: Oppermann, R., Beaufoy, G., Jones, G. (Eds) 2012. High Nature Value Farming in Europe: 35 European countries – experiences and perspectives. c. Verlag gegionalkultur, Germany. 544pp. ISBN: 978-89735-657-3</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Semi-natural pastures</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5"/>
              </a:rPr>
              <a:t>http://www.high-nature-value-farming.eu/panorama/liebana/</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Cereal steppes</a:t>
            </a:r>
            <a:r>
              <a:rPr b="0" i="0" lang="fi-FI" sz="1200" u="none" cap="none" strike="noStrike">
                <a:solidFill>
                  <a:srgbClr val="000000"/>
                </a:solidFill>
                <a:latin typeface="Calibri"/>
                <a:ea typeface="Calibri"/>
                <a:cs typeface="Calibri"/>
                <a:sym typeface="Calibri"/>
              </a:rPr>
              <a:t> </a:t>
            </a:r>
            <a:r>
              <a:rPr b="0" i="0" lang="fi-FI" sz="1000" u="none" cap="none" strike="noStrike">
                <a:solidFill>
                  <a:srgbClr val="000000"/>
                </a:solidFill>
                <a:latin typeface="Calibri"/>
                <a:ea typeface="Calibri"/>
                <a:cs typeface="Calibri"/>
                <a:sym typeface="Calibri"/>
              </a:rPr>
              <a:t>(Rio Jarama &amp; Henares)</a:t>
            </a:r>
            <a:r>
              <a:rPr b="0" i="0" lang="fi-FI" sz="1200" u="none" cap="none" strike="noStrike">
                <a:solidFill>
                  <a:srgbClr val="000000"/>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6"/>
              </a:rPr>
              <a:t>http://www.high-nature-value-farming.eu/panorama/cereal-steppes-rio-jarama-henares/</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Olive farming</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7"/>
              </a:rPr>
              <a:t>http://www.efncp.org/projects/olive-farming/</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Example: Navarra</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8"/>
              </a:rPr>
              <a:t>http://www.efncp.org/projects/projects-spain-navarra/</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b="1" i="0" lang="fi-FI" sz="1200" u="none" cap="none" strike="noStrike">
                <a:solidFill>
                  <a:srgbClr val="000000"/>
                </a:solidFill>
                <a:latin typeface="Calibri"/>
                <a:ea typeface="Calibri"/>
                <a:cs typeface="Calibri"/>
                <a:sym typeface="Calibri"/>
              </a:rPr>
              <a:t>Map: </a:t>
            </a:r>
            <a:r>
              <a:rPr b="0" i="0" lang="fi-FI" sz="1200" u="none" cap="none" strike="noStrike">
                <a:solidFill>
                  <a:srgbClr val="000000"/>
                </a:solidFill>
                <a:latin typeface="Calibri"/>
                <a:ea typeface="Calibri"/>
                <a:cs typeface="Calibri"/>
                <a:sym typeface="Calibri"/>
              </a:rPr>
              <a:t>European Environment Agency (EEA) Map 7.9–Mountains.eps.zoom.png </a:t>
            </a:r>
            <a:r>
              <a:rPr b="0" i="0" lang="fi-FI" sz="1200" u="sng" cap="none" strike="noStrike">
                <a:solidFill>
                  <a:schemeClr val="hlink"/>
                </a:solidFill>
                <a:latin typeface="Calibri"/>
                <a:ea typeface="Calibri"/>
                <a:cs typeface="Calibri"/>
                <a:sym typeface="Calibri"/>
                <a:hlinkClick r:id="rId9"/>
              </a:rPr>
              <a:t>https://www.eea.europa.eu/data-and-maps/figures/overlaps-of-high-nature-value/overlaps-of-high-nature-value/Map%207.9_Mountains.eps.zoom.png</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t/>
            </a:r>
            <a:endParaRPr b="0" i="0" sz="1200" u="none" cap="none" strike="noStrike">
              <a:solidFill>
                <a:srgbClr val="0000FF"/>
              </a:solidFill>
              <a:latin typeface="Calibri"/>
              <a:ea typeface="Calibri"/>
              <a:cs typeface="Calibri"/>
              <a:sym typeface="Calibri"/>
            </a:endParaRPr>
          </a:p>
          <a:p>
            <a:pPr indent="0" lvl="0" marL="0" marR="0" rtl="0" algn="l">
              <a:lnSpc>
                <a:spcPct val="115000"/>
              </a:lnSpc>
              <a:spcBef>
                <a:spcPts val="1000"/>
              </a:spcBef>
              <a:spcAft>
                <a:spcPts val="0"/>
              </a:spcAft>
              <a:buClr>
                <a:srgbClr val="000000"/>
              </a:buClr>
              <a:buSzPts val="1100"/>
              <a:buFont typeface="Arial"/>
              <a:buNone/>
            </a:pPr>
            <a:r>
              <a:t/>
            </a:r>
            <a:endParaRPr b="0" i="0" sz="1200" u="none" cap="none" strike="noStrike">
              <a:solidFill>
                <a:srgbClr val="0000FF"/>
              </a:solidFill>
              <a:latin typeface="Calibri"/>
              <a:ea typeface="Calibri"/>
              <a:cs typeface="Calibri"/>
              <a:sym typeface="Calibri"/>
            </a:endParaRPr>
          </a:p>
        </p:txBody>
      </p:sp>
      <p:sp>
        <p:nvSpPr>
          <p:cNvPr id="313" name="Google Shape;31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3" name="Google Shape;323;p1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The Spanish dehesa constitutes an open woodland forest agroecosystem created and maintained by humans and their livestock. The main products are cork and meat. </a:t>
            </a:r>
            <a:r>
              <a:rPr b="0" i="0" lang="fi-FI" sz="1100" u="none" cap="none" strike="noStrike">
                <a:solidFill>
                  <a:srgbClr val="000000"/>
                </a:solidFill>
                <a:latin typeface="Arial"/>
                <a:ea typeface="Arial"/>
                <a:cs typeface="Arial"/>
                <a:sym typeface="Arial"/>
              </a:rPr>
              <a:t>Dehesas and montados produce a wide range of other individual minor private commercial products such as pine nuts and chestnuts, honey, wool, medicinal and edible herbs, mushrooms. New commercial initiatives in recent years include new acorn-derived products such as spirit drinks and beers, ice-creams, heart-healthy oils, gluten-free flavours, and natural tannins (Domingo Santos &amp; Reyes: Dehesas presentation, see </a:t>
            </a:r>
            <a:r>
              <a:rPr b="0" i="0" lang="fi-FI" sz="1100" u="sng" cap="none" strike="noStrike">
                <a:solidFill>
                  <a:schemeClr val="hlink"/>
                </a:solidFill>
                <a:latin typeface="Arial"/>
                <a:ea typeface="Arial"/>
                <a:cs typeface="Arial"/>
                <a:sym typeface="Arial"/>
                <a:hlinkClick r:id="rId2"/>
              </a:rPr>
              <a:t>http://hnvlink.eu</a:t>
            </a:r>
            <a:r>
              <a:rPr b="0" i="0" lang="fi-FI" sz="1100" u="none" cap="none" strike="noStrike">
                <a:solidFill>
                  <a:srgbClr val="0000FF"/>
                </a:solidFill>
                <a:latin typeface="Arial"/>
                <a:ea typeface="Arial"/>
                <a:cs typeface="Arial"/>
                <a:sym typeface="Arial"/>
              </a:rPr>
              <a:t> </a:t>
            </a:r>
            <a:r>
              <a:rPr b="0" i="0" lang="fi-FI"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Dehesas and montados  are  traditional Mediterranean silvopastoral systems linking production and nature conservation. the are a result of long adaptation and co-evolution to the specific weather and fertility conditions, including hot, dry summers and shallow soil of low fertility and low low water retention capability.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Dehesa farming uses a strategy of efficiency and diversification of structures and products with the aim of taking advantage of every natural resource with a minimum input of energy and materials.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“Dehesa” in Spain and a similar agroforestry system called “montado” in Portugal cover up to 3.5 million hectares of the south-western Iberian Peninsula, where they are the main land use systems (Opermmann et al. 2012) and form one of the largest agroforestry system in Europe (Eichhorn et al. 2006).</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FI" sz="1200" u="none" cap="none" strike="noStrike">
                <a:solidFill>
                  <a:srgbClr val="000000"/>
                </a:solidFill>
                <a:latin typeface="Calibri"/>
                <a:ea typeface="Calibri"/>
                <a:cs typeface="Calibri"/>
                <a:sym typeface="Calibri"/>
              </a:rPr>
              <a:t>References:</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Eichhorn, M.P. et al. 2006. Silvoarable systems in Europe- past, present and future prospects. Agroforestry Systems 67:29-50.</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HNV-Link hosts a slide presentation by Domingo Santos &amp; Reyes on Dehesas. Please see </a:t>
            </a:r>
            <a:r>
              <a:rPr b="0" i="0" lang="fi-FI" sz="1200" u="sng" cap="none" strike="noStrike">
                <a:solidFill>
                  <a:schemeClr val="hlink"/>
                </a:solidFill>
                <a:latin typeface="Calibri"/>
                <a:ea typeface="Calibri"/>
                <a:cs typeface="Calibri"/>
                <a:sym typeface="Calibri"/>
                <a:hlinkClick r:id="rId3"/>
              </a:rPr>
              <a:t>http://hnvlink.eu</a:t>
            </a:r>
            <a:r>
              <a:rPr b="0" i="0" lang="fi-FI"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Embedded video</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4"/>
              </a:rPr>
              <a:t>https://youtu.be/sFIF8kkexyQ</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324" name="Google Shape;324;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i-FI"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Spanish farmland has high associations with species that have disappeared from the more intensively farmed regions of Europe. Such species include: marsh fritillary butterfly, birds such as the great and little bustards, wolf and brown bear. Further, the Iberian lynx, the world's most endangered feline, is dependent dehesas for hunting territory.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40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Dehesa farming system </a:t>
            </a:r>
            <a:r>
              <a:rPr b="0" i="0" lang="fi-FI" sz="1200" u="none" cap="none" strike="noStrike">
                <a:solidFill>
                  <a:schemeClr val="dk1"/>
                </a:solidFill>
                <a:latin typeface="Calibri"/>
                <a:ea typeface="Calibri"/>
                <a:cs typeface="Calibri"/>
                <a:sym typeface="Calibri"/>
              </a:rPr>
              <a:t>is in the EU Habitat Directive. About 30% of the vascular plant species of the Iberian peninsula are found in cork oak and holm oak stands that also support more diverse communities of butterflies and passerine birds than neighboring denser woodland, grassland, or arable land </a:t>
            </a:r>
            <a:r>
              <a:rPr b="0" i="0" lang="fi-FI" sz="1200" u="none" cap="none" strike="noStrike">
                <a:solidFill>
                  <a:srgbClr val="000000"/>
                </a:solidFill>
                <a:latin typeface="Calibri"/>
                <a:ea typeface="Calibri"/>
                <a:cs typeface="Calibri"/>
                <a:sym typeface="Calibri"/>
              </a:rPr>
              <a:t>(Oppermann et al 2012, p. </a:t>
            </a:r>
            <a:r>
              <a:rPr b="0" i="0" lang="fi-FI" sz="1200" u="none" cap="none" strike="noStrike">
                <a:solidFill>
                  <a:schemeClr val="dk1"/>
                </a:solidFill>
                <a:latin typeface="Calibri"/>
                <a:ea typeface="Calibri"/>
                <a:cs typeface="Calibri"/>
                <a:sym typeface="Calibri"/>
              </a:rPr>
              <a:t>74).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40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The </a:t>
            </a:r>
            <a:r>
              <a:rPr b="0" i="0" lang="fi-FI" sz="1200" u="none" cap="none" strike="noStrike">
                <a:solidFill>
                  <a:schemeClr val="dk1"/>
                </a:solidFill>
                <a:latin typeface="Times New Roman"/>
                <a:ea typeface="Times New Roman"/>
                <a:cs typeface="Times New Roman"/>
                <a:sym typeface="Times New Roman"/>
              </a:rPr>
              <a:t>Agforward </a:t>
            </a:r>
            <a:r>
              <a:rPr b="0" i="0" lang="fi-FI" sz="1200" u="none" cap="none" strike="noStrike">
                <a:solidFill>
                  <a:schemeClr val="dk1"/>
                </a:solidFill>
                <a:latin typeface="Calibri"/>
                <a:ea typeface="Calibri"/>
                <a:cs typeface="Calibri"/>
                <a:sym typeface="Calibri"/>
              </a:rPr>
              <a:t>Project (</a:t>
            </a:r>
            <a:r>
              <a:rPr b="0" i="0" lang="fi-FI" sz="1200" u="none" cap="none" strike="noStrike">
                <a:solidFill>
                  <a:schemeClr val="dk1"/>
                </a:solidFill>
                <a:latin typeface="Times New Roman"/>
                <a:ea typeface="Times New Roman"/>
                <a:cs typeface="Times New Roman"/>
                <a:sym typeface="Times New Roman"/>
              </a:rPr>
              <a:t>Agforward 2016) summarises some of the biodivesrity values of dehesas based on national surveys. </a:t>
            </a:r>
            <a:r>
              <a:rPr b="0" i="0" lang="fi-FI" sz="1200" u="none" cap="none" strike="noStrike">
                <a:solidFill>
                  <a:schemeClr val="dk1"/>
                </a:solidFill>
                <a:latin typeface="Calibri"/>
                <a:ea typeface="Calibri"/>
                <a:cs typeface="Calibri"/>
                <a:sym typeface="Calibri"/>
              </a:rPr>
              <a:t>For example, with vascular plants, research has described 135 species in 0.1 ha in holm oak dehesas or 60–100 species per 0.1 ha in cork oak stands (Marañón 1986). Values of species richness of this and other taxa are much higher than those of other European man-made habitats. Also, diversity values of plants, birds and butterflies have been shown to be similar, or even higher, to those found in natural or semi-natural habitats located nearby (Díaz et al. 2003). As the only example available of a  comprehensive biodiversity survey is from a 220 ha </a:t>
            </a:r>
            <a:r>
              <a:rPr b="0" i="1" lang="fi-FI" sz="1200" u="none" cap="none" strike="noStrike">
                <a:solidFill>
                  <a:schemeClr val="dk1"/>
                </a:solidFill>
                <a:latin typeface="Calibri"/>
                <a:ea typeface="Calibri"/>
                <a:cs typeface="Calibri"/>
                <a:sym typeface="Calibri"/>
              </a:rPr>
              <a:t>montado</a:t>
            </a:r>
            <a:r>
              <a:rPr b="0" i="0" lang="fi-FI" sz="1200" u="none" cap="none" strike="noStrike">
                <a:solidFill>
                  <a:schemeClr val="dk1"/>
                </a:solidFill>
                <a:latin typeface="Calibri"/>
                <a:ea typeface="Calibri"/>
                <a:cs typeface="Calibri"/>
                <a:sym typeface="Calibri"/>
              </a:rPr>
              <a:t> (portuguese word for dehesa) farm where, 264 fungi, 75 bryophytes, 304 vascular plants and 121 vertebrate species were recorded (Santos-Reis and Correia 1999). </a:t>
            </a:r>
            <a:r>
              <a:rPr b="1" i="0" lang="fi-FI" sz="1200" u="none" cap="none" strike="noStrike">
                <a:solidFill>
                  <a:schemeClr val="dk1"/>
                </a:solidFill>
                <a:latin typeface="Calibri"/>
                <a:ea typeface="Calibri"/>
                <a:cs typeface="Calibri"/>
                <a:sym typeface="Calibri"/>
              </a:rPr>
              <a:t>(Source:</a:t>
            </a:r>
            <a:r>
              <a:rPr b="0" i="0" lang="fi-FI" sz="1200" u="none" cap="none" strike="noStrike">
                <a:solidFill>
                  <a:schemeClr val="dk1"/>
                </a:solidFill>
                <a:latin typeface="Calibri"/>
                <a:ea typeface="Calibri"/>
                <a:cs typeface="Calibri"/>
                <a:sym typeface="Calibri"/>
              </a:rPr>
              <a:t> Alejano Reyes and Juan M. Domingo-Santos (University of Huelva, Spain;</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2"/>
              </a:rPr>
              <a:t>juan.domingo@uhu.es</a:t>
            </a:r>
            <a:r>
              <a:rPr b="0" i="0" lang="fi-FI" sz="1200" u="none" cap="none" strike="noStrike">
                <a:solidFill>
                  <a:srgbClr val="16597A"/>
                </a:solidFill>
                <a:latin typeface="Calibri"/>
                <a:ea typeface="Calibri"/>
                <a:cs typeface="Calibri"/>
                <a:sym typeface="Calibri"/>
              </a:rPr>
              <a:t>, see </a:t>
            </a:r>
            <a:r>
              <a:rPr b="0" i="0" lang="fi-FI" sz="1200" u="sng" cap="none" strike="noStrike">
                <a:solidFill>
                  <a:schemeClr val="hlink"/>
                </a:solidFill>
                <a:latin typeface="Calibri"/>
                <a:ea typeface="Calibri"/>
                <a:cs typeface="Calibri"/>
                <a:sym typeface="Calibri"/>
                <a:hlinkClick r:id="rId3"/>
              </a:rPr>
              <a:t>http://hnvlink.eu</a:t>
            </a:r>
            <a:r>
              <a:rPr b="0" i="0" lang="fi-FI" sz="1200" u="none" cap="none" strike="noStrike">
                <a:solidFill>
                  <a:srgbClr val="16597A"/>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for slide presentation</a:t>
            </a:r>
            <a:r>
              <a:rPr b="0" i="0" lang="fi-FI" sz="1200" u="none" cap="none" strike="noStrike">
                <a:solidFill>
                  <a:srgbClr val="16597A"/>
                </a:solidFill>
                <a:latin typeface="Calibri"/>
                <a:ea typeface="Calibri"/>
                <a:cs typeface="Calibri"/>
                <a:sym typeface="Calibri"/>
              </a:rPr>
              <a:t>)</a:t>
            </a:r>
            <a:endParaRPr b="0" i="0" sz="1200" u="none" cap="none" strike="noStrike">
              <a:solidFill>
                <a:srgbClr val="16597A"/>
              </a:solidFill>
              <a:latin typeface="Calibri"/>
              <a:ea typeface="Calibri"/>
              <a:cs typeface="Calibri"/>
              <a:sym typeface="Calibri"/>
            </a:endParaRPr>
          </a:p>
          <a:p>
            <a:pPr indent="0" lvl="0" marL="0" marR="0" rtl="0" algn="l">
              <a:lnSpc>
                <a:spcPct val="115000"/>
              </a:lnSpc>
              <a:spcBef>
                <a:spcPts val="400"/>
              </a:spcBef>
              <a:spcAft>
                <a:spcPts val="0"/>
              </a:spcAft>
              <a:buClr>
                <a:schemeClr val="dk1"/>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400"/>
              </a:spcBef>
              <a:spcAft>
                <a:spcPts val="0"/>
              </a:spcAft>
              <a:buClr>
                <a:schemeClr val="dk1"/>
              </a:buClr>
              <a:buSzPts val="1100"/>
              <a:buFont typeface="Arial"/>
              <a:buNone/>
            </a:pPr>
            <a:r>
              <a:rPr b="0" i="0" lang="fi-FI" sz="1200" u="none" cap="none" strike="noStrike">
                <a:solidFill>
                  <a:srgbClr val="000000"/>
                </a:solidFill>
                <a:latin typeface="Calibri"/>
                <a:ea typeface="Calibri"/>
                <a:cs typeface="Calibri"/>
                <a:sym typeface="Calibri"/>
              </a:rPr>
              <a:t>Dehesa is the habitat of endangered or protected species such as Mediterranean animals, such as the Iberian lynx (Lynx pardinus) (formerly inhabiting the whole dehesa area and nowadays reduced to much smaller sites, and regarded among the most endangered mammals globally), the wolf, the black stork (Ciconia nigra), the otter (Lutra lutra), the genet (Genetta genetta) and the dormouse (Muscardinus avellanarius). This area also shelters numerous species of birds of prey, such as the Cinereous vulture (Aegypius monachus), the Spanish imperial eagle (Aquila adalberti), the short-toed eagle (Circaetus gallicus), the sparrowhawk (Accipiter nisus), the peregrine falcon (Falco peregrinus). Many bird species, notably common cranes (Grus grus L.), use dehesas as their preferred winter habitat </a:t>
            </a:r>
            <a:r>
              <a:rPr b="1" i="0" lang="fi-FI" sz="1200" u="none" cap="none" strike="noStrike">
                <a:solidFill>
                  <a:schemeClr val="dk1"/>
                </a:solidFill>
                <a:latin typeface="Calibri"/>
                <a:ea typeface="Calibri"/>
                <a:cs typeface="Calibri"/>
                <a:sym typeface="Calibri"/>
              </a:rPr>
              <a:t>(Source:</a:t>
            </a:r>
            <a:r>
              <a:rPr b="0" i="0" lang="fi-FI" sz="1200" u="none" cap="none" strike="noStrike">
                <a:solidFill>
                  <a:schemeClr val="dk1"/>
                </a:solidFill>
                <a:latin typeface="Calibri"/>
                <a:ea typeface="Calibri"/>
                <a:cs typeface="Calibri"/>
                <a:sym typeface="Calibri"/>
              </a:rPr>
              <a:t> Alejano Reyes and Juan M. Domingo-Santos (University of Huelva, Spain;</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4"/>
              </a:rPr>
              <a:t>juan.domingo@uhu.es</a:t>
            </a:r>
            <a:r>
              <a:rPr b="0" i="0" lang="fi-FI" sz="1200" u="none" cap="none" strike="noStrike">
                <a:solidFill>
                  <a:srgbClr val="16597A"/>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see</a:t>
            </a:r>
            <a:r>
              <a:rPr b="0" i="0" lang="fi-FI" sz="1200" u="none" cap="none" strike="noStrike">
                <a:solidFill>
                  <a:srgbClr val="16597A"/>
                </a:solidFill>
                <a:latin typeface="Calibri"/>
                <a:ea typeface="Calibri"/>
                <a:cs typeface="Calibri"/>
                <a:sym typeface="Calibri"/>
              </a:rPr>
              <a:t> </a:t>
            </a:r>
            <a:r>
              <a:rPr b="0" i="0" lang="fi-FI" sz="1200" u="none" cap="none" strike="noStrike">
                <a:solidFill>
                  <a:srgbClr val="0000FF"/>
                </a:solidFill>
                <a:latin typeface="Calibri"/>
                <a:ea typeface="Calibri"/>
                <a:cs typeface="Calibri"/>
                <a:sym typeface="Calibri"/>
              </a:rPr>
              <a:t>http://HNVlink.eu</a:t>
            </a:r>
            <a:r>
              <a:rPr b="0" i="0" lang="fi-FI" sz="1200" u="none" cap="none" strike="noStrike">
                <a:solidFill>
                  <a:srgbClr val="16597A"/>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for slide presentation</a:t>
            </a:r>
            <a:r>
              <a:rPr b="0" i="0" lang="fi-FI" sz="1200" u="none" cap="none" strike="noStrike">
                <a:solidFill>
                  <a:srgbClr val="16597A"/>
                </a:solidFill>
                <a:latin typeface="Calibri"/>
                <a:ea typeface="Calibri"/>
                <a:cs typeface="Calibri"/>
                <a:sym typeface="Calibri"/>
              </a:rPr>
              <a:t>)</a:t>
            </a:r>
            <a:endParaRPr b="0" i="0" sz="1200" u="none" cap="none" strike="noStrike">
              <a:solidFill>
                <a:srgbClr val="16597A"/>
              </a:solidFill>
              <a:latin typeface="Calibri"/>
              <a:ea typeface="Calibri"/>
              <a:cs typeface="Calibri"/>
              <a:sym typeface="Calibri"/>
            </a:endParaRPr>
          </a:p>
          <a:p>
            <a:pPr indent="0" lvl="0" marL="0" marR="0" rtl="0" algn="l">
              <a:lnSpc>
                <a:spcPct val="115000"/>
              </a:lnSpc>
              <a:spcBef>
                <a:spcPts val="800"/>
              </a:spcBef>
              <a:spcAft>
                <a:spcPts val="0"/>
              </a:spcAft>
              <a:buClr>
                <a:schemeClr val="dk1"/>
              </a:buClr>
              <a:buSzPts val="11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fi-FI" sz="1200" u="none" cap="none" strike="noStrike">
                <a:solidFill>
                  <a:srgbClr val="000000"/>
                </a:solidFill>
                <a:latin typeface="Calibri"/>
                <a:ea typeface="Calibri"/>
                <a:cs typeface="Calibri"/>
                <a:sym typeface="Calibri"/>
              </a:rPr>
              <a:t>Dry steppes are characterized by high species richness and many are are designated in the Habitat Directive as a major habitat for biodiversity conservation within the EU. Iberian Peninsula hosts by far the largest area of these in the EU.</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Pseudo-steppe resembles true steppes still in existence in Russia and Asia. They mimic conditions needed for species of steppic origin. Since natural steppes are all gone from Europe, many of species have no other habitat left that such man-maintained production areas. Among flagship species is Great Bustard </a:t>
            </a:r>
            <a:r>
              <a:rPr b="0" i="1" lang="fi-FI" sz="1200" u="none" cap="none" strike="noStrike">
                <a:solidFill>
                  <a:srgbClr val="000000"/>
                </a:solidFill>
                <a:latin typeface="Calibri"/>
                <a:ea typeface="Calibri"/>
                <a:cs typeface="Calibri"/>
                <a:sym typeface="Calibri"/>
              </a:rPr>
              <a:t>Otis tarda. </a:t>
            </a:r>
            <a:r>
              <a:rPr b="0" i="0" lang="fi-FI" sz="1200" u="none" cap="none" strike="noStrike">
                <a:solidFill>
                  <a:srgbClr val="000000"/>
                </a:solidFill>
                <a:latin typeface="Calibri"/>
                <a:ea typeface="Calibri"/>
                <a:cs typeface="Calibri"/>
                <a:sym typeface="Calibri"/>
              </a:rPr>
              <a:t>(More on pseudo steppes in Spain: </a:t>
            </a:r>
            <a:r>
              <a:rPr b="0" i="0" lang="fi-FI" sz="1200" u="sng" cap="none" strike="noStrike">
                <a:solidFill>
                  <a:schemeClr val="hlink"/>
                </a:solidFill>
                <a:latin typeface="Calibri"/>
                <a:ea typeface="Calibri"/>
                <a:cs typeface="Calibri"/>
                <a:sym typeface="Calibri"/>
                <a:hlinkClick r:id="rId5"/>
              </a:rPr>
              <a:t>http://www.high-nature-value-farming.eu/panorama/cereal-steppes-rio-jarama-henares/</a:t>
            </a:r>
            <a:r>
              <a:rPr b="0" i="0" lang="fi-FI"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European Commission. 2008. Management of Natura 2000 habitats: Pseudo-steppe with grasses and annuals (</a:t>
            </a:r>
            <a:r>
              <a:rPr b="0" i="1" lang="fi-FI" sz="1200" u="none" cap="none" strike="noStrike">
                <a:solidFill>
                  <a:srgbClr val="000000"/>
                </a:solidFill>
                <a:latin typeface="Calibri"/>
                <a:ea typeface="Calibri"/>
                <a:cs typeface="Calibri"/>
                <a:sym typeface="Calibri"/>
              </a:rPr>
              <a:t>Thero-Brachypodietea</a:t>
            </a:r>
            <a:r>
              <a:rPr b="0" i="0" lang="fi-FI" sz="1200" u="none" cap="none" strike="noStrike">
                <a:solidFill>
                  <a:srgbClr val="000000"/>
                </a:solidFill>
                <a:latin typeface="Calibri"/>
                <a:ea typeface="Calibri"/>
                <a:cs typeface="Calibri"/>
                <a:sym typeface="Calibri"/>
              </a:rPr>
              <a:t>). Technical Report 2008 13/24. </a:t>
            </a:r>
            <a:r>
              <a:rPr b="0" i="0" lang="fi-FI" sz="1200" u="sng" cap="none" strike="noStrike">
                <a:solidFill>
                  <a:schemeClr val="hlink"/>
                </a:solidFill>
                <a:latin typeface="Calibri"/>
                <a:ea typeface="Calibri"/>
                <a:cs typeface="Calibri"/>
                <a:sym typeface="Calibri"/>
                <a:hlinkClick r:id="rId6"/>
              </a:rPr>
              <a:t>http://ec.europa.eu/environment/nature/natura2000/management/habitats/pdf/6220_Pseudo_steppe.pdf</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Nature in Spain is threatened by the decline of low-intensity farming,</a:t>
            </a:r>
            <a:r>
              <a:rPr b="0" i="0" lang="fi-FI" sz="1200" u="none" cap="none" strike="noStrike">
                <a:solidFill>
                  <a:schemeClr val="dk1"/>
                </a:solidFill>
                <a:latin typeface="Calibri"/>
                <a:ea typeface="Calibri"/>
                <a:cs typeface="Calibri"/>
                <a:sym typeface="Calibri"/>
              </a:rPr>
              <a:t> with a parallel process of abandonment on poorer land and intensification on better land. Protection of the biodiversity "hotspots" has progressed to some extent, but steady loss of HNV farming continues. EU legislation has had positive effect on nature conservation in farmlands, but more could be done by national and regional governments to use agri-environment incentives to support HNV farming systems </a:t>
            </a:r>
            <a:r>
              <a:rPr b="0" i="0" lang="fi-FI" sz="1200" u="sng" cap="none" strike="noStrike">
                <a:solidFill>
                  <a:schemeClr val="hlink"/>
                </a:solidFill>
                <a:latin typeface="Calibri"/>
                <a:ea typeface="Calibri"/>
                <a:cs typeface="Calibri"/>
                <a:sym typeface="Calibri"/>
                <a:hlinkClick r:id="rId7"/>
              </a:rPr>
              <a:t>http://www.efncp.org/projects/projects-spain-navarra/</a:t>
            </a:r>
            <a:r>
              <a:rPr b="1" i="0" lang="fi-FI" sz="1200" u="none" cap="none" strike="noStrike">
                <a:solidFill>
                  <a:srgbClr val="0000FF"/>
                </a:solidFill>
                <a:latin typeface="Calibri"/>
                <a:ea typeface="Calibri"/>
                <a:cs typeface="Calibri"/>
                <a:sym typeface="Calibri"/>
              </a:rPr>
              <a:t> . </a:t>
            </a:r>
            <a:r>
              <a:rPr b="0" i="0" lang="fi-FI" sz="1200" u="none" cap="none" strike="noStrike">
                <a:solidFill>
                  <a:schemeClr val="dk1"/>
                </a:solidFill>
                <a:latin typeface="Calibri"/>
                <a:ea typeface="Calibri"/>
                <a:cs typeface="Calibri"/>
                <a:sym typeface="Calibri"/>
              </a:rPr>
              <a:t>Abandonment is accelerating and afforestation has added to the losses in some regions. Major infrastructure projects (roads, dams, building development) have destroyed and fragmented some highly valued landscapes. Due to high fuel load in ungrazed and afforested areas, wildfires are a major environmental issue.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rPr b="1" i="0" lang="fi-FI" sz="1200" u="none" cap="none" strike="noStrike">
                <a:solidFill>
                  <a:srgbClr val="000000"/>
                </a:solidFill>
                <a:latin typeface="Calibri"/>
                <a:ea typeface="Calibri"/>
                <a:cs typeface="Calibri"/>
                <a:sym typeface="Calibri"/>
              </a:rPr>
              <a:t>References: </a:t>
            </a:r>
            <a:r>
              <a:rPr b="0" i="0" lang="fi-FI" sz="1200" u="none" cap="none" strike="noStrike">
                <a:solidFill>
                  <a:srgbClr val="000000"/>
                </a:solidFill>
                <a:latin typeface="Calibri"/>
                <a:ea typeface="Calibri"/>
                <a:cs typeface="Calibri"/>
                <a:sym typeface="Calibri"/>
              </a:rPr>
              <a:t>Beaufoy, G., Caballero, R., Oñate, J.J. Spain. In: Oppermann, R., Beaufoy, G., Jones, G. (Eds) 2012. High Nature Value Farming in Europe: 35 European countries – experiences and perspectives. c. Verlag gegionalkultur, Germany. 544pp. ISBN: 978-89735-657-3</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rPr b="0" i="0" lang="fi-FI" sz="1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European Commission. 2008. Management of Natura 2000 habitats: Pseudo-steppe with grasses and annuals (</a:t>
            </a:r>
            <a:r>
              <a:rPr b="0" i="1" lang="fi-FI" sz="1200" u="none" cap="none" strike="noStrike">
                <a:solidFill>
                  <a:srgbClr val="000000"/>
                </a:solidFill>
                <a:latin typeface="Calibri"/>
                <a:ea typeface="Calibri"/>
                <a:cs typeface="Calibri"/>
                <a:sym typeface="Calibri"/>
              </a:rPr>
              <a:t>Thero-Brachypodietea</a:t>
            </a:r>
            <a:r>
              <a:rPr b="0" i="0" lang="fi-FI" sz="1200" u="none" cap="none" strike="noStrike">
                <a:solidFill>
                  <a:srgbClr val="000000"/>
                </a:solidFill>
                <a:latin typeface="Calibri"/>
                <a:ea typeface="Calibri"/>
                <a:cs typeface="Calibri"/>
                <a:sym typeface="Calibri"/>
              </a:rPr>
              <a:t>). Technical Report 2008 13/24. </a:t>
            </a:r>
            <a:r>
              <a:rPr b="0" i="0" lang="fi-FI" sz="1200" u="sng" cap="none" strike="noStrike">
                <a:solidFill>
                  <a:schemeClr val="hlink"/>
                </a:solidFill>
                <a:latin typeface="Calibri"/>
                <a:ea typeface="Calibri"/>
                <a:cs typeface="Calibri"/>
                <a:sym typeface="Calibri"/>
                <a:hlinkClick r:id="rId8"/>
              </a:rPr>
              <a:t>http://ec.europa.eu/environment/nature/natura2000/management/habitats/pdf/6220_Pseudo_steppe.pdf</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rPr b="0" i="0" lang="fi-FI" sz="1200" u="none" cap="none" strike="noStrike">
                <a:solidFill>
                  <a:srgbClr val="000000"/>
                </a:solidFill>
                <a:latin typeface="Calibri"/>
                <a:ea typeface="Calibri"/>
                <a:cs typeface="Calibri"/>
                <a:sym typeface="Calibri"/>
              </a:rPr>
              <a:t>European Forum on Nature Conservation and Pastoralism </a:t>
            </a:r>
            <a:r>
              <a:rPr b="0" i="0" lang="fi-FI" sz="1200" u="sng" cap="none" strike="noStrike">
                <a:solidFill>
                  <a:schemeClr val="hlink"/>
                </a:solidFill>
                <a:latin typeface="Calibri"/>
                <a:ea typeface="Calibri"/>
                <a:cs typeface="Calibri"/>
                <a:sym typeface="Calibri"/>
                <a:hlinkClick r:id="rId9"/>
              </a:rPr>
              <a:t>http://www.efncp.org/projects/projects-spain-navarra/</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fi-FI" sz="1200" u="none" cap="none" strike="noStrike">
                <a:solidFill>
                  <a:srgbClr val="000000"/>
                </a:solidFill>
                <a:latin typeface="Calibri"/>
                <a:ea typeface="Calibri"/>
                <a:cs typeface="Calibri"/>
                <a:sym typeface="Calibri"/>
              </a:rPr>
              <a:t>Domingo Santos &amp; Reyes. slide presentation on Dehesas: </a:t>
            </a:r>
            <a:r>
              <a:rPr b="0" i="0" lang="fi-FI" sz="1200" u="sng" cap="none" strike="noStrike">
                <a:solidFill>
                  <a:schemeClr val="hlink"/>
                </a:solidFill>
                <a:latin typeface="Calibri"/>
                <a:ea typeface="Calibri"/>
                <a:cs typeface="Calibri"/>
                <a:sym typeface="Calibri"/>
                <a:hlinkClick r:id="rId10"/>
              </a:rPr>
              <a:t>http://hnvlink.eu</a:t>
            </a:r>
            <a:r>
              <a:rPr b="0" i="0" lang="fi-FI" sz="1200" u="none" cap="none" strike="noStrike">
                <a:solidFill>
                  <a:srgbClr val="000000"/>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15000"/>
              </a:lnSpc>
              <a:spcBef>
                <a:spcPts val="800"/>
              </a:spcBef>
              <a:spcAft>
                <a:spcPts val="0"/>
              </a:spcAft>
              <a:buClr>
                <a:schemeClr val="dk1"/>
              </a:buClr>
              <a:buSzPts val="1100"/>
              <a:buFont typeface="Arial"/>
              <a:buNone/>
            </a:pPr>
            <a:r>
              <a:rPr b="1" i="0" lang="fi-FI" sz="1200" u="none" cap="none" strike="noStrike">
                <a:solidFill>
                  <a:srgbClr val="000000"/>
                </a:solidFill>
                <a:latin typeface="Calibri"/>
                <a:ea typeface="Calibri"/>
                <a:cs typeface="Calibri"/>
                <a:sym typeface="Calibri"/>
              </a:rPr>
              <a:t>Photo: Iberian lynx</a:t>
            </a:r>
            <a:r>
              <a:rPr b="1" i="0" lang="fi-FI" sz="1200" u="none" cap="none" strike="noStrike">
                <a:solidFill>
                  <a:srgbClr val="0000FF"/>
                </a:solidFill>
                <a:latin typeface="Calibri"/>
                <a:ea typeface="Calibri"/>
                <a:cs typeface="Calibri"/>
                <a:sym typeface="Calibri"/>
              </a:rPr>
              <a:t> </a:t>
            </a:r>
            <a:r>
              <a:rPr b="1" i="0" lang="fi-FI" sz="1200" u="sng" cap="none" strike="noStrike">
                <a:solidFill>
                  <a:schemeClr val="hlink"/>
                </a:solidFill>
                <a:latin typeface="Calibri"/>
                <a:ea typeface="Calibri"/>
                <a:cs typeface="Calibri"/>
                <a:sym typeface="Calibri"/>
                <a:hlinkClick r:id="rId11"/>
              </a:rPr>
              <a:t>https://upload.wikimedia.org/wikipedia/commons/9/94/Iberian_Lynx_fandango01.jpg</a:t>
            </a:r>
            <a:r>
              <a:rPr b="1" i="0" lang="fi-FI" sz="1200" u="none" cap="none" strike="noStrike">
                <a:solidFill>
                  <a:srgbClr val="0000FF"/>
                </a:solidFill>
                <a:latin typeface="Calibri"/>
                <a:ea typeface="Calibri"/>
                <a:cs typeface="Calibri"/>
                <a:sym typeface="Calibri"/>
              </a:rPr>
              <a:t> </a:t>
            </a:r>
            <a:r>
              <a:rPr b="1" i="0" lang="fi-FI" sz="1200" u="none" cap="none" strike="noStrike">
                <a:solidFill>
                  <a:srgbClr val="000000"/>
                </a:solidFill>
                <a:latin typeface="Calibri"/>
                <a:ea typeface="Calibri"/>
                <a:cs typeface="Calibri"/>
                <a:sym typeface="Calibri"/>
              </a:rPr>
              <a:t>By </a:t>
            </a:r>
            <a:r>
              <a:rPr b="0" i="0" lang="fi-FI" sz="1200" u="none" cap="none" strike="noStrike">
                <a:solidFill>
                  <a:srgbClr val="000000"/>
                </a:solidFill>
                <a:latin typeface="Calibri"/>
                <a:ea typeface="Calibri"/>
                <a:cs typeface="Calibri"/>
                <a:sym typeface="Calibri"/>
              </a:rPr>
              <a:t>http://www.lynxexsitu.es [CC BY 3.0 es (https://creativecommons.org/licenses/by/3.0/es/deed.en)], via Wikimedia Commons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t/>
            </a:r>
            <a:endParaRPr b="0" i="0" sz="1200" u="none" cap="none" strike="noStrike">
              <a:solidFill>
                <a:srgbClr val="0000FF"/>
              </a:solidFill>
              <a:latin typeface="Calibri"/>
              <a:ea typeface="Calibri"/>
              <a:cs typeface="Calibri"/>
              <a:sym typeface="Calibri"/>
            </a:endParaRPr>
          </a:p>
        </p:txBody>
      </p:sp>
      <p:sp>
        <p:nvSpPr>
          <p:cNvPr id="340" name="Google Shape;34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1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High quality HNV livestock products: e.g. goat and sheep cheese, ham, beef</a:t>
            </a:r>
            <a:endParaRPr b="0" i="0" sz="12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fi-FI" sz="1200" u="none" cap="none" strike="noStrike">
                <a:solidFill>
                  <a:schemeClr val="dk1"/>
                </a:solidFill>
                <a:latin typeface="Calibri"/>
                <a:ea typeface="Calibri"/>
                <a:cs typeface="Calibri"/>
                <a:sym typeface="Calibri"/>
              </a:rPr>
              <a:t>Picture top: Cheese from HNV-Link learning area La Vera, Extremadura, Spain</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2"/>
              </a:rPr>
              <a:t>http://www.hnvlink.eu/download/SpainBaselineAssessment.pdf</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Conservation of native breeds</a:t>
            </a:r>
            <a:endParaRPr b="0" i="0" sz="1200" u="none" cap="none" strike="noStrike">
              <a:solidFill>
                <a:srgbClr val="000000"/>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fi-FI" sz="1200" u="none" cap="none" strike="noStrike">
                <a:solidFill>
                  <a:srgbClr val="000000"/>
                </a:solidFill>
                <a:latin typeface="Calibri"/>
                <a:ea typeface="Calibri"/>
                <a:cs typeface="Calibri"/>
                <a:sym typeface="Calibri"/>
              </a:rPr>
              <a:t>Picture </a:t>
            </a:r>
            <a:r>
              <a:rPr b="1" i="0" lang="fi-FI" sz="1200" u="none" cap="none" strike="noStrike">
                <a:solidFill>
                  <a:srgbClr val="000000"/>
                </a:solidFill>
                <a:latin typeface="Calibri"/>
                <a:ea typeface="Calibri"/>
                <a:cs typeface="Calibri"/>
                <a:sym typeface="Calibri"/>
              </a:rPr>
              <a:t>cows: Indigenous breed</a:t>
            </a:r>
            <a:r>
              <a:rPr b="0" i="0" lang="fi-FI" sz="1200" u="none" cap="none" strike="noStrike">
                <a:solidFill>
                  <a:srgbClr val="000000"/>
                </a:solidFill>
                <a:latin typeface="Calibri"/>
                <a:ea typeface="Calibri"/>
                <a:cs typeface="Calibri"/>
                <a:sym typeface="Calibri"/>
              </a:rPr>
              <a:t>  by </a:t>
            </a:r>
            <a:r>
              <a:rPr b="0" i="0" lang="fi-FI" sz="1200" u="none" cap="none" strike="noStrike">
                <a:solidFill>
                  <a:srgbClr val="000000"/>
                </a:solidFill>
                <a:highlight>
                  <a:schemeClr val="lt1"/>
                </a:highlight>
                <a:latin typeface="Calibri"/>
                <a:ea typeface="Calibri"/>
                <a:cs typeface="Calibri"/>
                <a:sym typeface="Calibri"/>
              </a:rPr>
              <a:t>Alejano Reyes and Juan M. Domingo-S</a:t>
            </a:r>
            <a:r>
              <a:rPr b="0" i="0" lang="fi-FI" sz="1200" u="none" cap="none" strike="noStrike">
                <a:solidFill>
                  <a:schemeClr val="dk1"/>
                </a:solidFill>
                <a:highlight>
                  <a:schemeClr val="lt1"/>
                </a:highlight>
                <a:latin typeface="Calibri"/>
                <a:ea typeface="Calibri"/>
                <a:cs typeface="Calibri"/>
                <a:sym typeface="Calibri"/>
              </a:rPr>
              <a:t>antos</a:t>
            </a:r>
            <a:r>
              <a:rPr b="0" i="0" lang="fi-FI" sz="1200" u="none" cap="none" strike="noStrike">
                <a:solidFill>
                  <a:schemeClr val="dk1"/>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Wildfire risk reduction: an important service provided by extensive grazing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Wildfire prevention </a:t>
            </a:r>
            <a:r>
              <a:rPr b="0" i="0" lang="fi-FI" sz="1200" u="none" cap="none" strike="noStrike">
                <a:solidFill>
                  <a:srgbClr val="0000FF"/>
                </a:solidFill>
                <a:latin typeface="Calibri"/>
                <a:ea typeface="Calibri"/>
                <a:cs typeface="Calibri"/>
                <a:sym typeface="Calibri"/>
              </a:rPr>
              <a:t>(</a:t>
            </a:r>
            <a:r>
              <a:rPr b="0" i="0" lang="fi-FI" sz="1200" u="sng" cap="none" strike="noStrike">
                <a:solidFill>
                  <a:schemeClr val="hlink"/>
                </a:solidFill>
                <a:latin typeface="Calibri"/>
                <a:ea typeface="Calibri"/>
                <a:cs typeface="Calibri"/>
                <a:sym typeface="Calibri"/>
                <a:hlinkClick r:id="rId3"/>
              </a:rPr>
              <a:t>http://www.efncp.org/projects/projects-spain-navarra/wildfire-prevention/</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fi-FI" sz="1200" u="none" cap="none" strike="noStrike">
                <a:solidFill>
                  <a:srgbClr val="000000"/>
                </a:solidFill>
                <a:latin typeface="Calibri"/>
                <a:ea typeface="Calibri"/>
                <a:cs typeface="Calibri"/>
                <a:sym typeface="Calibri"/>
              </a:rPr>
              <a:t>Traditional systems, such as dehesa, are centuries-old, economic solutions adapted for the restrictive environment. The dehesa historically exhibits a successful integration of a rural economy with nature conservation and biodiversity preservation. The sustainability and efficiency of the agrosilvopastoral system has been demonstrated by its ecological stability for centuries.</a:t>
            </a:r>
            <a:endParaRPr b="0" i="0" sz="1200" u="none" cap="none" strike="noStrike">
              <a:solidFill>
                <a:srgbClr val="0000FF"/>
              </a:solidFill>
              <a:latin typeface="Calibri"/>
              <a:ea typeface="Calibri"/>
              <a:cs typeface="Calibri"/>
              <a:sym typeface="Calibri"/>
            </a:endParaRPr>
          </a:p>
        </p:txBody>
      </p:sp>
      <p:sp>
        <p:nvSpPr>
          <p:cNvPr id="354" name="Google Shape;35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5" name="Google Shape;365;p1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66" name="Google Shape;366;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4" name="Google Shape;374;p1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200"/>
              </a:spcBef>
              <a:spcAft>
                <a:spcPts val="200"/>
              </a:spcAft>
              <a:buClr>
                <a:srgbClr val="000000"/>
              </a:buClr>
              <a:buSzPts val="14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75" name="Google Shape;375;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3" name="Google Shape;383;p1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84" name="Google Shape;384;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1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Photo:</a:t>
            </a:r>
            <a:r>
              <a:rPr b="0" i="0" lang="fi-FI" sz="1200" u="none" cap="none" strike="noStrike">
                <a:solidFill>
                  <a:srgbClr val="0000FF"/>
                </a:solidFill>
                <a:latin typeface="Calibri"/>
                <a:ea typeface="Calibri"/>
                <a:cs typeface="Calibri"/>
                <a:sym typeface="Calibri"/>
              </a:rPr>
              <a:t> </a:t>
            </a:r>
            <a:r>
              <a:rPr b="1" i="0" lang="fi-FI" sz="1200" u="none" cap="none" strike="noStrike">
                <a:solidFill>
                  <a:srgbClr val="000000"/>
                </a:solidFill>
                <a:latin typeface="Calibri"/>
                <a:ea typeface="Calibri"/>
                <a:cs typeface="Calibri"/>
                <a:sym typeface="Calibri"/>
              </a:rPr>
              <a:t>By Suradnik13 [CC BY-SA 4.0  (https://creativecommons.org/licenses/by-sa/4.0)], from Wikimedia Commons </a:t>
            </a:r>
            <a:r>
              <a:rPr b="0" i="0" lang="fi-FI" sz="1200" u="sng" cap="none" strike="noStrike">
                <a:solidFill>
                  <a:schemeClr val="hlink"/>
                </a:solidFill>
                <a:latin typeface="Calibri"/>
                <a:ea typeface="Calibri"/>
                <a:cs typeface="Calibri"/>
                <a:sym typeface="Calibri"/>
                <a:hlinkClick r:id="rId2"/>
              </a:rPr>
              <a:t>https://commons.wikimedia.org/wiki/File:Kumrovec_pogled_dolina_Sutle.jpg</a:t>
            </a:r>
            <a:r>
              <a:rPr b="0" i="0" lang="fi-FI" sz="1200" u="none" cap="none" strike="noStrike">
                <a:solidFill>
                  <a:srgbClr val="0000FF"/>
                </a:solidFill>
                <a:latin typeface="Calibri"/>
                <a:ea typeface="Calibri"/>
                <a:cs typeface="Calibri"/>
                <a:sym typeface="Calibri"/>
              </a:rPr>
              <a:t> </a:t>
            </a:r>
            <a:endParaRPr b="1" i="0" sz="2400" u="none" cap="none" strike="noStrike">
              <a:solidFill>
                <a:srgbClr val="0000FF"/>
              </a:solidFill>
              <a:latin typeface="Calibri"/>
              <a:ea typeface="Calibri"/>
              <a:cs typeface="Calibri"/>
              <a:sym typeface="Calibri"/>
            </a:endParaRPr>
          </a:p>
        </p:txBody>
      </p:sp>
      <p:sp>
        <p:nvSpPr>
          <p:cNvPr id="392" name="Google Shape;39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1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Croatia is located </a:t>
            </a:r>
            <a:r>
              <a:rPr b="0" i="0" lang="fi-FI" sz="1200" u="none" cap="none" strike="noStrike">
                <a:solidFill>
                  <a:schemeClr val="dk1"/>
                </a:solidFill>
                <a:latin typeface="Calibri"/>
                <a:ea typeface="Calibri"/>
                <a:cs typeface="Calibri"/>
                <a:sym typeface="Calibri"/>
              </a:rPr>
              <a:t>at the meeting point of the Mediterranean, the Alps and the Pannonian plain and has great geographic, natural, and agricultural diversity. </a:t>
            </a:r>
            <a:r>
              <a:rPr b="1" i="0" lang="fi-FI" sz="1200" u="none" cap="none" strike="noStrike">
                <a:solidFill>
                  <a:schemeClr val="dk1"/>
                </a:solidFill>
                <a:latin typeface="Calibri"/>
                <a:ea typeface="Calibri"/>
                <a:cs typeface="Calibri"/>
                <a:sym typeface="Calibri"/>
              </a:rPr>
              <a:t>The country has two distinct climatic regions: </a:t>
            </a:r>
            <a:r>
              <a:rPr b="0" i="0" lang="fi-FI" sz="1200" u="none" cap="none" strike="noStrike">
                <a:solidFill>
                  <a:schemeClr val="dk1"/>
                </a:solidFill>
                <a:latin typeface="Calibri"/>
                <a:ea typeface="Calibri"/>
                <a:cs typeface="Calibri"/>
                <a:sym typeface="Calibri"/>
              </a:rPr>
              <a:t>continental and Mediterranean. The geography ranges from the Danube floodplain and rolling hills around the capital to the rocky mountains of the Dinaric Alps stretching along the Adriatic coast. The coastline includes more than 1,200 islands, islets and reefs.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Agricultural statistics:</a:t>
            </a:r>
            <a:r>
              <a:rPr b="0" i="0" lang="fi-FI" sz="1200" u="none" cap="none" strike="noStrike">
                <a:solidFill>
                  <a:schemeClr val="dk1"/>
                </a:solidFill>
                <a:latin typeface="Calibri"/>
                <a:ea typeface="Calibri"/>
                <a:cs typeface="Calibri"/>
                <a:sym typeface="Calibri"/>
              </a:rPr>
              <a:t> 22.9% of the country land area is agricultural area. UAA is 1.3 million ha, of which 863,023 ha are arable. </a:t>
            </a:r>
            <a:r>
              <a:rPr b="1" i="0" lang="fi-FI" sz="1200" u="none" cap="none" strike="noStrike">
                <a:solidFill>
                  <a:schemeClr val="dk1"/>
                </a:solidFill>
                <a:latin typeface="Calibri"/>
                <a:ea typeface="Calibri"/>
                <a:cs typeface="Calibri"/>
                <a:sym typeface="Calibri"/>
              </a:rPr>
              <a:t>Family farming </a:t>
            </a:r>
            <a:r>
              <a:rPr b="0" i="0" lang="fi-FI" sz="1200" u="none" cap="none" strike="noStrike">
                <a:solidFill>
                  <a:schemeClr val="dk1"/>
                </a:solidFill>
                <a:latin typeface="Calibri"/>
                <a:ea typeface="Calibri"/>
                <a:cs typeface="Calibri"/>
                <a:sym typeface="Calibri"/>
              </a:rPr>
              <a:t>is the heart of agricultural production in Croatia, especially for HNV farming. It covers 80% of utilised agricultural area, and accounts for 95% of the total workforce in agriculture.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a:t>
            </a:r>
            <a:r>
              <a:rPr b="1" i="0" lang="fi-FI" sz="1200" u="none" cap="none" strike="noStrike">
                <a:solidFill>
                  <a:schemeClr val="dk1"/>
                </a:solidFill>
                <a:latin typeface="Calibri"/>
                <a:ea typeface="Calibri"/>
                <a:cs typeface="Calibri"/>
                <a:sym typeface="Calibri"/>
              </a:rPr>
              <a:t>SOURCE </a:t>
            </a:r>
            <a:r>
              <a:rPr b="0" i="0" lang="fi-FI" sz="1200" u="none" cap="none" strike="noStrike">
                <a:solidFill>
                  <a:schemeClr val="dk1"/>
                </a:solidFill>
                <a:latin typeface="Calibri"/>
                <a:ea typeface="Calibri"/>
                <a:cs typeface="Calibri"/>
                <a:sym typeface="Calibri"/>
              </a:rPr>
              <a:t>Todorović, S.K., 2012 Croatia. </a:t>
            </a:r>
            <a:r>
              <a:rPr b="0" i="0" lang="fi-FI" sz="1200" u="none" cap="none" strike="noStrike">
                <a:solidFill>
                  <a:srgbClr val="000000"/>
                </a:solidFill>
                <a:latin typeface="Calibri"/>
                <a:ea typeface="Calibri"/>
                <a:cs typeface="Calibri"/>
                <a:sym typeface="Calibri"/>
              </a:rPr>
              <a:t>In:</a:t>
            </a:r>
            <a:r>
              <a:rPr b="1" i="0" lang="fi-FI" sz="1200" u="none" cap="none" strike="noStrike">
                <a:solidFill>
                  <a:srgbClr val="000000"/>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MAP </a:t>
            </a:r>
            <a:r>
              <a:rPr b="0" i="0" lang="fi-FI" sz="1200" u="none" cap="none" strike="noStrike">
                <a:solidFill>
                  <a:schemeClr val="dk1"/>
                </a:solidFill>
                <a:latin typeface="Calibri"/>
                <a:ea typeface="Calibri"/>
                <a:cs typeface="Calibri"/>
                <a:sym typeface="Calibri"/>
              </a:rPr>
              <a:t>Keenleyside, C, Beaufoy, G, Tucker, G and Jones, G (2014) </a:t>
            </a:r>
            <a:r>
              <a:rPr b="0" i="1" lang="fi-FI" sz="1200" u="none" cap="none" strike="noStrike">
                <a:solidFill>
                  <a:schemeClr val="dk1"/>
                </a:solidFill>
                <a:latin typeface="Calibri"/>
                <a:ea typeface="Calibri"/>
                <a:cs typeface="Calibri"/>
                <a:sym typeface="Calibri"/>
              </a:rPr>
              <a:t>High Nature Value farming throughout EU-27 and its financial support under the CAP</a:t>
            </a:r>
            <a:r>
              <a:rPr b="0" i="0" lang="fi-FI" sz="1200" u="none" cap="none" strike="noStrike">
                <a:solidFill>
                  <a:schemeClr val="dk1"/>
                </a:solidFill>
                <a:latin typeface="Calibri"/>
                <a:ea typeface="Calibri"/>
                <a:cs typeface="Calibri"/>
                <a:sym typeface="Calibri"/>
              </a:rPr>
              <a:t>. Report prepared for DG Environment, contract ENV B.1/ETU/2012/0035. Institute for European Environmental Policy: London. </a:t>
            </a:r>
            <a:r>
              <a:rPr b="1" i="0" lang="fi-FI" sz="1200" u="none" cap="none" strike="noStrike">
                <a:solidFill>
                  <a:schemeClr val="dk1"/>
                </a:solidFill>
                <a:latin typeface="Calibri"/>
                <a:ea typeface="Calibri"/>
                <a:cs typeface="Calibri"/>
                <a:sym typeface="Calibri"/>
              </a:rPr>
              <a:t>Annex 1 (maps) available here:</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2"/>
              </a:rPr>
              <a:t>http://www.efncp.org/download/HNV_and_CAP_Annex_1_maps_.pdf</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p:txBody>
      </p:sp>
      <p:sp>
        <p:nvSpPr>
          <p:cNvPr id="400" name="Google Shape;40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400"/>
              </a:spcBef>
              <a:spcAft>
                <a:spcPts val="0"/>
              </a:spcAft>
              <a:buClr>
                <a:srgbClr val="000000"/>
              </a:buClr>
              <a:buSzPts val="1100"/>
              <a:buFont typeface="Arial"/>
              <a:buNone/>
            </a:pPr>
            <a:r>
              <a:rPr b="0" i="0" lang="fi-FI" sz="1100" u="none" cap="none" strike="noStrike">
                <a:solidFill>
                  <a:srgbClr val="000000"/>
                </a:solidFill>
                <a:latin typeface="Calibri"/>
                <a:ea typeface="Calibri"/>
                <a:cs typeface="Calibri"/>
                <a:sym typeface="Calibri"/>
              </a:rPr>
              <a:t>Attribution-NonCommercial-ShareAlike CC BY-NC-SA</a:t>
            </a:r>
            <a:r>
              <a:rPr b="0" i="0" lang="fi-FI" sz="1100" u="none" cap="none" strike="noStrike">
                <a:solidFill>
                  <a:schemeClr val="hlink"/>
                </a:solidFill>
                <a:uFill>
                  <a:noFill/>
                </a:uFill>
                <a:latin typeface="Calibri"/>
                <a:ea typeface="Calibri"/>
                <a:cs typeface="Calibri"/>
                <a:sym typeface="Calibri"/>
                <a:hlinkClick r:id="rId2"/>
              </a:rPr>
              <a:t> </a:t>
            </a:r>
            <a:r>
              <a:rPr b="0" i="0" lang="fi-FI" sz="1100" u="sng" cap="none" strike="noStrike">
                <a:solidFill>
                  <a:schemeClr val="hlink"/>
                </a:solidFill>
                <a:latin typeface="Calibri"/>
                <a:ea typeface="Calibri"/>
                <a:cs typeface="Calibri"/>
                <a:sym typeface="Calibri"/>
                <a:hlinkClick r:id="rId3"/>
              </a:rPr>
              <a:t>https://creativecommons.org/licenses/</a:t>
            </a:r>
            <a:endParaRPr b="0" i="0" sz="1100" u="sng" cap="none" strike="noStrike">
              <a:solidFill>
                <a:schemeClr val="hlink"/>
              </a:solidFill>
              <a:latin typeface="Calibri"/>
              <a:ea typeface="Calibri"/>
              <a:cs typeface="Calibri"/>
              <a:sym typeface="Calibri"/>
              <a:hlinkClick r:id="rId4"/>
            </a:endParaRPr>
          </a:p>
          <a:p>
            <a:pPr indent="0" lvl="0" marL="0" marR="0" rtl="0" algn="l">
              <a:lnSpc>
                <a:spcPct val="115000"/>
              </a:lnSpc>
              <a:spcBef>
                <a:spcPts val="400"/>
              </a:spcBef>
              <a:spcAft>
                <a:spcPts val="0"/>
              </a:spcAft>
              <a:buClr>
                <a:srgbClr val="000000"/>
              </a:buClr>
              <a:buSzPts val="1100"/>
              <a:buFont typeface="Arial"/>
              <a:buNone/>
            </a:pPr>
            <a:r>
              <a:rPr b="0" i="0" lang="fi-FI" sz="1100" u="none" cap="none" strike="noStrike">
                <a:solidFill>
                  <a:srgbClr val="000000"/>
                </a:solidFill>
                <a:latin typeface="Calibri"/>
                <a:ea typeface="Calibri"/>
                <a:cs typeface="Calibri"/>
                <a:sym typeface="Calibri"/>
              </a:rPr>
              <a:t>"This license lets others remix, tweak, and build upon your work non-commercially, and although their new works must also acknowledge you and be non-commercial, they don’t have to license their derivative works on the same terms."</a:t>
            </a:r>
            <a:endParaRPr b="0" i="0" sz="1100" u="none" cap="none" strike="noStrike">
              <a:solidFill>
                <a:srgbClr val="000000"/>
              </a:solidFill>
              <a:latin typeface="Calibri"/>
              <a:ea typeface="Calibri"/>
              <a:cs typeface="Calibri"/>
              <a:sym typeface="Calibri"/>
            </a:endParaRPr>
          </a:p>
          <a:p>
            <a:pPr indent="0" lvl="0" marL="0" marR="0" rtl="0" algn="just">
              <a:lnSpc>
                <a:spcPct val="90000"/>
              </a:lnSpc>
              <a:spcBef>
                <a:spcPts val="80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This presentation contains minimum or no animation/special effects. Instructors may wish to add such effects according to their audience and teaching style.</a:t>
            </a:r>
            <a:endParaRPr b="1" i="0" sz="1200" u="none" cap="none" strike="noStrike">
              <a:solidFill>
                <a:srgbClr val="980000"/>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86" name="Google Shape;18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2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HNV farming is widely distributed throughout the country, </a:t>
            </a:r>
            <a:r>
              <a:rPr b="0" i="0" lang="fi-FI" sz="1200" u="none" cap="none" strike="noStrike">
                <a:solidFill>
                  <a:srgbClr val="000000"/>
                </a:solidFill>
                <a:latin typeface="Calibri"/>
                <a:ea typeface="Calibri"/>
                <a:cs typeface="Calibri"/>
                <a:sym typeface="Calibri"/>
              </a:rPr>
              <a:t>although mapping of HNV areas in Croatia is in early stages still.</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Existing data suggests that there are large areas of HNV farmland falling into all three HNV category types: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Type 1: Extensive grassland – </a:t>
            </a:r>
            <a:r>
              <a:rPr b="0" i="0" lang="fi-FI" sz="1200" u="none" cap="none" strike="noStrike">
                <a:solidFill>
                  <a:srgbClr val="000000"/>
                </a:solidFill>
                <a:latin typeface="Calibri"/>
                <a:ea typeface="Calibri"/>
                <a:cs typeface="Calibri"/>
                <a:sym typeface="Calibri"/>
              </a:rPr>
              <a:t>permanent pasture and common grazing cover approximately 39% of the agricultural area of the proposed Natura 2000 network.</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Type 2: Mosaic landscapes </a:t>
            </a:r>
            <a:r>
              <a:rPr b="0" i="0" lang="fi-FI" sz="1200" u="none" cap="none" strike="noStrike">
                <a:solidFill>
                  <a:srgbClr val="000000"/>
                </a:solidFill>
                <a:latin typeface="Calibri"/>
                <a:ea typeface="Calibri"/>
                <a:cs typeface="Calibri"/>
                <a:sym typeface="Calibri"/>
              </a:rPr>
              <a:t>of arable plots, vegetable garden, traditional orchards and vineyards are the most common HNVf type (57% of the agricultural land in the proposed Natura 2000 network). In 2010, 4 out of 5 farms had livestock</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Type 3</a:t>
            </a:r>
            <a:r>
              <a:rPr b="0" i="0" lang="fi-FI" sz="1200" u="none" cap="none" strike="noStrike">
                <a:solidFill>
                  <a:srgbClr val="000000"/>
                </a:solidFill>
                <a:latin typeface="Calibri"/>
                <a:ea typeface="Calibri"/>
                <a:cs typeface="Calibri"/>
                <a:sym typeface="Calibri"/>
              </a:rPr>
              <a:t>: Croatian arable land hosts species of conservation concern. (</a:t>
            </a:r>
            <a:r>
              <a:rPr b="1" i="0" lang="fi-FI" sz="1200" u="none" cap="none" strike="noStrike">
                <a:solidFill>
                  <a:srgbClr val="000000"/>
                </a:solidFill>
                <a:latin typeface="Calibri"/>
                <a:ea typeface="Calibri"/>
                <a:cs typeface="Calibri"/>
                <a:sym typeface="Calibri"/>
              </a:rPr>
              <a:t>SOURCE: </a:t>
            </a:r>
            <a:r>
              <a:rPr b="0" i="0" lang="fi-FI" sz="1200" u="none" cap="none" strike="noStrike">
                <a:solidFill>
                  <a:schemeClr val="dk1"/>
                </a:solidFill>
                <a:latin typeface="Calibri"/>
                <a:ea typeface="Calibri"/>
                <a:cs typeface="Calibri"/>
                <a:sym typeface="Calibri"/>
              </a:rPr>
              <a:t>Todorović 2012 in Oppermann 2012)</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fi-FI" sz="1200" u="sng" cap="none" strike="noStrike">
                <a:solidFill>
                  <a:schemeClr val="dk1"/>
                </a:solidFill>
                <a:latin typeface="Calibri"/>
                <a:ea typeface="Calibri"/>
                <a:cs typeface="Calibri"/>
                <a:sym typeface="Calibri"/>
              </a:rPr>
              <a:t>Family farming</a:t>
            </a:r>
            <a:endParaRPr b="1"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The average farm size in 2010:</a:t>
            </a:r>
            <a:r>
              <a:rPr b="0" i="0" lang="fi-FI" sz="1200" u="none" cap="none" strike="noStrike">
                <a:solidFill>
                  <a:schemeClr val="dk1"/>
                </a:solidFill>
                <a:latin typeface="Calibri"/>
                <a:ea typeface="Calibri"/>
                <a:cs typeface="Calibri"/>
                <a:sym typeface="Calibri"/>
              </a:rPr>
              <a:t> 5.6ha, and</a:t>
            </a:r>
            <a:r>
              <a:rPr b="0" i="0" lang="fi-FI" sz="1200" u="none" cap="none" strike="noStrike">
                <a:solidFill>
                  <a:srgbClr val="0000FF"/>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 ⅔ arable farm area is in cereals; A high proportion ⅘ of all farms have some livestock- this is a much higher proportion than in the EU generally. The number of animals is small- on average 5 livestock animal units - and 25% of the ‘national herd’ is found on farms with up to 5 LSU. </a:t>
            </a:r>
            <a:r>
              <a:rPr b="0" i="0" lang="fi-FI" sz="1200" u="none" cap="none" strike="noStrike">
                <a:solidFill>
                  <a:srgbClr val="000000"/>
                </a:solidFill>
                <a:latin typeface="Calibri"/>
                <a:ea typeface="Calibri"/>
                <a:cs typeface="Calibri"/>
                <a:sym typeface="Calibri"/>
              </a:rPr>
              <a:t>(</a:t>
            </a:r>
            <a:r>
              <a:rPr b="1" i="0" lang="fi-FI" sz="1200" u="none" cap="none" strike="noStrike">
                <a:solidFill>
                  <a:srgbClr val="000000"/>
                </a:solidFill>
                <a:latin typeface="Calibri"/>
                <a:ea typeface="Calibri"/>
                <a:cs typeface="Calibri"/>
                <a:sym typeface="Calibri"/>
              </a:rPr>
              <a:t>SOURCE: </a:t>
            </a:r>
            <a:r>
              <a:rPr b="0" i="0" lang="fi-FI" sz="1200" u="sng" cap="none" strike="noStrike">
                <a:solidFill>
                  <a:schemeClr val="hlink"/>
                </a:solidFill>
                <a:latin typeface="Calibri"/>
                <a:ea typeface="Calibri"/>
                <a:cs typeface="Calibri"/>
                <a:sym typeface="Calibri"/>
                <a:hlinkClick r:id="rId2"/>
              </a:rPr>
              <a:t>http://ec.europa.eu/eurostat/statistics-explained/index.php/Structure_of_agriculture_in_Croatia</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Family farming, </a:t>
            </a:r>
            <a:r>
              <a:rPr b="0" i="0" lang="fi-FI" sz="1200" u="none" cap="none" strike="noStrike">
                <a:solidFill>
                  <a:schemeClr val="dk1"/>
                </a:solidFill>
                <a:latin typeface="Calibri"/>
                <a:ea typeface="Calibri"/>
                <a:cs typeface="Calibri"/>
                <a:sym typeface="Calibri"/>
              </a:rPr>
              <a:t>much of which is low-input and labour intensive HNV farming:  the majority of agricultural households in the country are smaller than 3 ha and are not registered in the Farm Register. Survey prior to 2012 suggests that the average size of a commercially viable family farm is 11.5 ha.</a:t>
            </a:r>
            <a:r>
              <a:rPr b="0" i="0" lang="fi-FI" sz="1200" u="none" cap="none" strike="noStrike">
                <a:solidFill>
                  <a:srgbClr val="0000FF"/>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The significance of the family farm structure to HNVf is that large areas of the farmed landscape are managed by individuals with contiguous smallholdings (see Keenleyside </a:t>
            </a:r>
            <a:r>
              <a:rPr b="0" i="1" lang="fi-FI" sz="1200" u="none" cap="none" strike="noStrike">
                <a:solidFill>
                  <a:srgbClr val="000000"/>
                </a:solidFill>
                <a:latin typeface="Calibri"/>
                <a:ea typeface="Calibri"/>
                <a:cs typeface="Calibri"/>
                <a:sym typeface="Calibri"/>
              </a:rPr>
              <a:t>et al.</a:t>
            </a:r>
            <a:r>
              <a:rPr b="0" i="0" lang="fi-FI" sz="1200" u="none" cap="none" strike="noStrike">
                <a:solidFill>
                  <a:srgbClr val="000000"/>
                </a:solidFill>
                <a:latin typeface="Calibri"/>
                <a:ea typeface="Calibri"/>
                <a:cs typeface="Calibri"/>
                <a:sym typeface="Calibri"/>
              </a:rPr>
              <a:t> 2014 p. 141 </a:t>
            </a:r>
            <a:r>
              <a:rPr b="1" i="0" lang="fi-FI" sz="1200" u="sng" cap="none" strike="noStrike">
                <a:solidFill>
                  <a:schemeClr val="hlink"/>
                </a:solidFill>
                <a:latin typeface="Calibri"/>
                <a:ea typeface="Calibri"/>
                <a:cs typeface="Calibri"/>
                <a:sym typeface="Calibri"/>
                <a:hlinkClick r:id="rId3"/>
              </a:rPr>
              <a:t>https://ieep.eu/uploads/articles/attachments/2e7adcbd-ba75-44db-89e6-0e1669076607/HNV_and_CAP_Full_Report.pdf?v=63664509849</a:t>
            </a:r>
            <a:r>
              <a:rPr b="1" i="0" lang="fi-FI" sz="1200" u="none" cap="none" strike="noStrike">
                <a:solidFill>
                  <a:srgbClr val="0000FF"/>
                </a:solidFill>
                <a:latin typeface="Calibri"/>
                <a:ea typeface="Calibri"/>
                <a:cs typeface="Calibri"/>
                <a:sym typeface="Calibri"/>
              </a:rPr>
              <a:t>)</a:t>
            </a:r>
            <a:r>
              <a:rPr b="1" i="0" lang="fi-FI" sz="1200" u="none" cap="none" strike="noStrike">
                <a:solidFill>
                  <a:srgbClr val="000000"/>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Challenges: </a:t>
            </a:r>
            <a:r>
              <a:rPr b="0" i="0" lang="fi-FI" sz="1200" u="none" cap="none" strike="noStrike">
                <a:solidFill>
                  <a:schemeClr val="dk1"/>
                </a:solidFill>
                <a:latin typeface="Calibri"/>
                <a:ea typeface="Calibri"/>
                <a:cs typeface="Calibri"/>
                <a:sym typeface="Calibri"/>
              </a:rPr>
              <a:t>Croatia shares many challenges for continuation of extensive agriculture with other countries with predominantly small scale agriculture. Additionally, recent war and displacement has had a strong impact on the farming and caused permanent population shifts and barriers to farming:</a:t>
            </a:r>
            <a:r>
              <a:rPr b="1" i="0" lang="fi-FI" sz="1200" u="none" cap="none" strike="noStrike">
                <a:solidFill>
                  <a:schemeClr val="dk1"/>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During the 1991-1995 war, 30% of agricultural land was rendered inaccessible due to landmines, 200,000 farmers were displaced and a third of livestock and a quarter of agricultural machinery destroyed. Coastal and mountain grassland – thought to have been HNV farmland –  has been abandoned due to resettlement and landmine contamination.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Threats to HNV farming are primarily declining number of farmers and loss of traditional land management practices. </a:t>
            </a:r>
            <a:r>
              <a:rPr b="0" i="0" lang="fi-FI" sz="1200" u="none" cap="none" strike="noStrike">
                <a:solidFill>
                  <a:srgbClr val="000000"/>
                </a:solidFill>
                <a:latin typeface="Calibri"/>
                <a:ea typeface="Calibri"/>
                <a:cs typeface="Calibri"/>
                <a:sym typeface="Calibri"/>
              </a:rPr>
              <a:t> Also: limited work done for HNV conservation and aging and poorly educated agrarian population. Further, up to ⅔ of the farms are subsistence farms outside of any formal registers or structures, and many are last-resort subsistence strategies for people without sufficient pensions or other income.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Tourism </a:t>
            </a:r>
            <a:r>
              <a:rPr b="0" i="0" lang="fi-FI" sz="1200" u="none" cap="none" strike="noStrike">
                <a:solidFill>
                  <a:srgbClr val="000000"/>
                </a:solidFill>
                <a:latin typeface="Calibri"/>
                <a:ea typeface="Calibri"/>
                <a:cs typeface="Calibri"/>
                <a:sym typeface="Calibri"/>
              </a:rPr>
              <a:t>is an economic driver for the country. Tourism provides potential income for HNV farmers, but so far this area is largely underdeveloped. (</a:t>
            </a:r>
            <a:r>
              <a:rPr b="1" i="0" lang="fi-FI" sz="1200" u="none" cap="none" strike="noStrike">
                <a:solidFill>
                  <a:srgbClr val="000000"/>
                </a:solidFill>
                <a:latin typeface="Calibri"/>
                <a:ea typeface="Calibri"/>
                <a:cs typeface="Calibri"/>
                <a:sym typeface="Calibri"/>
              </a:rPr>
              <a:t>SOURCE: </a:t>
            </a:r>
            <a:r>
              <a:rPr b="0" i="0" lang="fi-FI" sz="1200" u="none" cap="none" strike="noStrike">
                <a:solidFill>
                  <a:schemeClr val="dk1"/>
                </a:solidFill>
                <a:latin typeface="Calibri"/>
                <a:ea typeface="Calibri"/>
                <a:cs typeface="Calibri"/>
                <a:sym typeface="Calibri"/>
              </a:rPr>
              <a:t>Todorović 2012 in Oppermann 2012)</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Main resources:</a:t>
            </a:r>
            <a:endParaRPr b="1" i="0" sz="1200" u="none" cap="none" strike="noStrike">
              <a:solidFill>
                <a:schemeClr val="dk1"/>
              </a:solidFill>
              <a:latin typeface="Calibri"/>
              <a:ea typeface="Calibri"/>
              <a:cs typeface="Calibri"/>
              <a:sym typeface="Calibri"/>
            </a:endParaRPr>
          </a:p>
          <a:p>
            <a:pPr indent="-317500" lvl="0" marL="457200" marR="0" rtl="0" algn="l">
              <a:lnSpc>
                <a:spcPct val="100000"/>
              </a:lnSpc>
              <a:spcBef>
                <a:spcPts val="1000"/>
              </a:spcBef>
              <a:spcAft>
                <a:spcPts val="0"/>
              </a:spcAft>
              <a:buClr>
                <a:srgbClr val="0000FF"/>
              </a:buClr>
              <a:buSzPts val="1400"/>
              <a:buFont typeface="Calibri"/>
              <a:buChar char="●"/>
            </a:pP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4"/>
              </a:rPr>
              <a:t>http://see.efncp.org/countries/croatia/general-info/</a:t>
            </a:r>
            <a:endParaRPr b="0" i="0" sz="1200" u="none" cap="none" strike="noStrike">
              <a:solidFill>
                <a:srgbClr val="0000FF"/>
              </a:solidFill>
              <a:latin typeface="Calibri"/>
              <a:ea typeface="Calibri"/>
              <a:cs typeface="Calibri"/>
              <a:sym typeface="Calibri"/>
            </a:endParaRPr>
          </a:p>
          <a:p>
            <a:pPr indent="-317500" lvl="0" marL="457200" marR="0" rtl="0" algn="l">
              <a:lnSpc>
                <a:spcPct val="100000"/>
              </a:lnSpc>
              <a:spcBef>
                <a:spcPts val="1000"/>
              </a:spcBef>
              <a:spcAft>
                <a:spcPts val="0"/>
              </a:spcAft>
              <a:buClr>
                <a:srgbClr val="000000"/>
              </a:buClr>
              <a:buSzPts val="1400"/>
              <a:buFont typeface="Calibri"/>
              <a:buChar char="●"/>
            </a:pPr>
            <a:r>
              <a:rPr b="0" i="0" lang="fi-FI" sz="1200" u="none" cap="none" strike="noStrike">
                <a:solidFill>
                  <a:schemeClr val="dk1"/>
                </a:solidFill>
                <a:latin typeface="Calibri"/>
                <a:ea typeface="Calibri"/>
                <a:cs typeface="Calibri"/>
                <a:sym typeface="Calibri"/>
              </a:rPr>
              <a:t>Todorović, S.K., 2012 Croatia. </a:t>
            </a:r>
            <a:r>
              <a:rPr b="0" i="0" lang="fi-FI" sz="1200" u="none" cap="none" strike="noStrike">
                <a:solidFill>
                  <a:srgbClr val="000000"/>
                </a:solidFill>
                <a:latin typeface="Calibri"/>
                <a:ea typeface="Calibri"/>
                <a:cs typeface="Calibri"/>
                <a:sym typeface="Calibri"/>
              </a:rPr>
              <a:t>In:</a:t>
            </a:r>
            <a:r>
              <a:rPr b="1" i="0" lang="fi-FI" sz="1200" u="none" cap="none" strike="noStrike">
                <a:solidFill>
                  <a:srgbClr val="000000"/>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12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rgbClr val="0000FF"/>
              </a:buClr>
              <a:buSzPts val="1400"/>
              <a:buFont typeface="Calibri"/>
              <a:buChar char="●"/>
            </a:pP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5"/>
              </a:rPr>
              <a:t>http://ec.europa.eu/eurostat/statistics-explained/index.php/Structure_of_agriculture_in_Croatia</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fi-FI" sz="1200" u="none" cap="none" strike="noStrike">
                <a:solidFill>
                  <a:srgbClr val="000000"/>
                </a:solidFill>
                <a:latin typeface="Calibri"/>
                <a:ea typeface="Calibri"/>
                <a:cs typeface="Calibri"/>
                <a:sym typeface="Calibri"/>
              </a:rPr>
              <a:t>Photo:</a:t>
            </a:r>
            <a:r>
              <a:rPr b="0" i="0" lang="fi-FI" sz="1200" u="none" cap="none" strike="noStrike">
                <a:solidFill>
                  <a:srgbClr val="000000"/>
                </a:solidFill>
                <a:latin typeface="Calibri"/>
                <a:ea typeface="Calibri"/>
                <a:cs typeface="Calibri"/>
                <a:sym typeface="Calibri"/>
              </a:rPr>
              <a:t> Agroforestry is common in smallholdings in Croatia. Here: olives, pasture, figs and lavender. </a:t>
            </a:r>
            <a:r>
              <a:rPr b="0" i="0" lang="fi-FI" sz="1200" u="none" cap="none" strike="noStrike">
                <a:solidFill>
                  <a:schemeClr val="dk1"/>
                </a:solidFill>
                <a:latin typeface="Calibri"/>
                <a:ea typeface="Calibri"/>
                <a:cs typeface="Calibri"/>
                <a:sym typeface="Calibri"/>
              </a:rPr>
              <a:t>HNV-Link </a:t>
            </a:r>
            <a:r>
              <a:rPr b="0" i="0" lang="fi-FI" sz="1200" u="none" cap="none" strike="noStrike">
                <a:solidFill>
                  <a:srgbClr val="000000"/>
                </a:solidFill>
                <a:latin typeface="Calibri"/>
                <a:ea typeface="Calibri"/>
                <a:cs typeface="Calibri"/>
                <a:sym typeface="Calibri"/>
              </a:rPr>
              <a:t>Attribution-NonCommercial-ShareAlike CC BY-NC-SA.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Calibri"/>
              <a:ea typeface="Calibri"/>
              <a:cs typeface="Calibri"/>
              <a:sym typeface="Calibri"/>
            </a:endParaRPr>
          </a:p>
        </p:txBody>
      </p:sp>
      <p:sp>
        <p:nvSpPr>
          <p:cNvPr id="409" name="Google Shape;40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9" name="Google Shape;419;p2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fi-FI" sz="1200" u="none" cap="none" strike="noStrike">
                <a:solidFill>
                  <a:schemeClr val="dk1"/>
                </a:solidFill>
                <a:latin typeface="Calibri"/>
                <a:ea typeface="Calibri"/>
                <a:cs typeface="Calibri"/>
                <a:sym typeface="Calibri"/>
              </a:rPr>
              <a:t>Small scale mosaic cropping in western hilly areas</a:t>
            </a:r>
            <a:r>
              <a:rPr b="0" i="0" lang="fi-FI"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Mosaic landscapes with arable plots, vegetable gardens, traditional orchards and vineyards</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Characterized by smallholdings, mixed farming and generally low yields</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140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Traditional hay making by family members</a:t>
            </a:r>
            <a:r>
              <a:rPr b="0" i="0" lang="fi-FI" sz="1200" u="none" cap="none" strike="noStrike">
                <a:solidFill>
                  <a:schemeClr val="dk1"/>
                </a:solidFill>
                <a:latin typeface="Calibri"/>
                <a:ea typeface="Calibri"/>
                <a:cs typeface="Calibri"/>
                <a:sym typeface="Calibri"/>
              </a:rPr>
              <a:t>: Without external support, practices such as hand mowing and traditional hay making are gradually disappearing</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140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Mediterranean grasslands historically used for sheep grazing</a:t>
            </a:r>
            <a:r>
              <a:rPr b="0" i="0" lang="fi-FI" sz="1200" u="none" cap="none" strike="noStrike">
                <a:solidFill>
                  <a:schemeClr val="dk1"/>
                </a:solidFill>
                <a:latin typeface="Calibri"/>
                <a:ea typeface="Calibri"/>
                <a:cs typeface="Calibri"/>
                <a:sym typeface="Calibri"/>
              </a:rPr>
              <a:t>: Many of these areas are already being abandoned and typical man-made features such as stone walls are degrading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1400"/>
              </a:spcBef>
              <a:spcAft>
                <a:spcPts val="0"/>
              </a:spcAft>
              <a:buClr>
                <a:srgbClr val="000000"/>
              </a:buClr>
              <a:buSzPts val="1400"/>
              <a:buFont typeface="Arial"/>
              <a:buNone/>
            </a:pPr>
            <a:r>
              <a:rPr b="1" i="0" lang="fi-FI" sz="1200" u="none" cap="none" strike="noStrike">
                <a:solidFill>
                  <a:schemeClr val="dk1"/>
                </a:solidFill>
                <a:latin typeface="Calibri"/>
                <a:ea typeface="Calibri"/>
                <a:cs typeface="Calibri"/>
                <a:sym typeface="Calibri"/>
              </a:rPr>
              <a:t>Traditional low input olive groves on the Croatian coast</a:t>
            </a:r>
            <a:r>
              <a:rPr b="0" i="0" lang="fi-FI" sz="1200" u="none" cap="none" strike="noStrike">
                <a:solidFill>
                  <a:schemeClr val="dk1"/>
                </a:solidFill>
                <a:latin typeface="Calibri"/>
                <a:ea typeface="Calibri"/>
                <a:cs typeface="Calibri"/>
                <a:sym typeface="Calibri"/>
              </a:rPr>
              <a:t>: Almost half of families living on the Croatian coast and 93% of families living on islands cultivate olives. </a:t>
            </a:r>
            <a:r>
              <a:rPr b="0" i="0" lang="fi-FI" sz="1200" u="none" cap="none" strike="noStrike">
                <a:solidFill>
                  <a:srgbClr val="000000"/>
                </a:solidFill>
                <a:latin typeface="Calibri"/>
                <a:ea typeface="Calibri"/>
                <a:cs typeface="Calibri"/>
                <a:sym typeface="Calibri"/>
              </a:rPr>
              <a:t>Top quality olive oil is a specific product output. Olives are often the main crop but the system can include also pistachio, pomegranite, almond, figs as well as sheep pasture. Herbs and (wild) vegetables may also be found in these orchards.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40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Also </a:t>
            </a:r>
            <a:r>
              <a:rPr b="1" i="0" lang="fi-FI" sz="1200" u="none" cap="none" strike="noStrike">
                <a:solidFill>
                  <a:srgbClr val="000000"/>
                </a:solidFill>
                <a:latin typeface="Calibri"/>
                <a:ea typeface="Calibri"/>
                <a:cs typeface="Calibri"/>
                <a:sym typeface="Calibri"/>
              </a:rPr>
              <a:t>honey production and tourism </a:t>
            </a:r>
            <a:r>
              <a:rPr b="0" i="0" lang="fi-FI" sz="1200" u="none" cap="none" strike="noStrike">
                <a:solidFill>
                  <a:srgbClr val="000000"/>
                </a:solidFill>
                <a:latin typeface="Calibri"/>
                <a:ea typeface="Calibri"/>
                <a:cs typeface="Calibri"/>
                <a:sym typeface="Calibri"/>
              </a:rPr>
              <a:t>contribute to HNV maintenance and economy.</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1400"/>
              </a:spcBef>
              <a:spcAft>
                <a:spcPts val="0"/>
              </a:spcAft>
              <a:buClr>
                <a:srgbClr val="000000"/>
              </a:buClr>
              <a:buSzPts val="1400"/>
              <a:buFont typeface="Arial"/>
              <a:buNone/>
            </a:pPr>
            <a:r>
              <a:rPr b="1" i="0" lang="fi-FI" sz="1200" u="none" cap="none" strike="noStrike">
                <a:solidFill>
                  <a:schemeClr val="dk1"/>
                </a:solidFill>
                <a:latin typeface="Calibri"/>
                <a:ea typeface="Calibri"/>
                <a:cs typeface="Calibri"/>
                <a:sym typeface="Calibri"/>
              </a:rPr>
              <a:t>SOURCES:</a:t>
            </a:r>
            <a:r>
              <a:rPr b="0" i="0" lang="fi-FI" sz="1200" u="none" cap="none" strike="noStrike">
                <a:solidFill>
                  <a:schemeClr val="dk1"/>
                </a:solidFill>
                <a:latin typeface="Calibri"/>
                <a:ea typeface="Calibri"/>
                <a:cs typeface="Calibri"/>
                <a:sym typeface="Calibri"/>
              </a:rPr>
              <a:t> Todorović, S.K., 2012 Croatia. </a:t>
            </a:r>
            <a:r>
              <a:rPr b="0" i="0" lang="fi-FI" sz="1200" u="none" cap="none" strike="noStrike">
                <a:solidFill>
                  <a:srgbClr val="000000"/>
                </a:solidFill>
                <a:latin typeface="Calibri"/>
                <a:ea typeface="Calibri"/>
                <a:cs typeface="Calibri"/>
                <a:sym typeface="Calibri"/>
              </a:rPr>
              <a:t>In:</a:t>
            </a:r>
            <a:r>
              <a:rPr b="1" i="0" lang="fi-FI" sz="1200" u="none" cap="none" strike="noStrike">
                <a:solidFill>
                  <a:srgbClr val="000000"/>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40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HNV-Link Baseline Assessment for Croatia </a:t>
            </a:r>
            <a:r>
              <a:rPr b="0" i="0" lang="fi-FI" sz="1200" u="sng" cap="none" strike="noStrike">
                <a:solidFill>
                  <a:schemeClr val="hlink"/>
                </a:solidFill>
                <a:latin typeface="Calibri"/>
                <a:ea typeface="Calibri"/>
                <a:cs typeface="Calibri"/>
                <a:sym typeface="Calibri"/>
                <a:hlinkClick r:id="rId2"/>
              </a:rPr>
              <a:t>http://www.hnvlink.eu/download/CroatiaBaselineAssessment.pdf</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15000"/>
              </a:lnSpc>
              <a:spcBef>
                <a:spcPts val="140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Photo:</a:t>
            </a:r>
            <a:r>
              <a:rPr b="0" i="0" lang="fi-FI" sz="1200" u="none" cap="none" strike="noStrike">
                <a:solidFill>
                  <a:schemeClr val="dk1"/>
                </a:solidFill>
                <a:latin typeface="Calibri"/>
                <a:ea typeface="Calibri"/>
                <a:cs typeface="Calibri"/>
                <a:sym typeface="Calibri"/>
              </a:rPr>
              <a:t> Sheep on a stone wall with an olive tree. HNV-Link </a:t>
            </a:r>
            <a:r>
              <a:rPr b="0" i="0" lang="fi-FI" sz="1200" u="none" cap="none" strike="noStrike">
                <a:solidFill>
                  <a:srgbClr val="000000"/>
                </a:solidFill>
                <a:latin typeface="Calibri"/>
                <a:ea typeface="Calibri"/>
                <a:cs typeface="Calibri"/>
                <a:sym typeface="Calibri"/>
              </a:rPr>
              <a:t>Attribution-NonCommercial-ShareAlike CC BY-NC-SA </a:t>
            </a:r>
            <a:endParaRPr b="0" i="0" sz="1200" u="none" cap="none" strike="noStrike">
              <a:solidFill>
                <a:schemeClr val="dk1"/>
              </a:solidFill>
              <a:latin typeface="Calibri"/>
              <a:ea typeface="Calibri"/>
              <a:cs typeface="Calibri"/>
              <a:sym typeface="Calibri"/>
            </a:endParaRPr>
          </a:p>
        </p:txBody>
      </p:sp>
      <p:sp>
        <p:nvSpPr>
          <p:cNvPr id="420" name="Google Shape;420;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2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Permanent pasture and common grazing: from  </a:t>
            </a:r>
            <a:r>
              <a:rPr b="0" i="0" lang="fi-FI" sz="1200" u="sng" cap="none" strike="noStrike">
                <a:solidFill>
                  <a:schemeClr val="hlink"/>
                </a:solidFill>
                <a:latin typeface="Calibri"/>
                <a:ea typeface="Calibri"/>
                <a:cs typeface="Calibri"/>
                <a:sym typeface="Calibri"/>
                <a:hlinkClick r:id="rId2"/>
              </a:rPr>
              <a:t>http://see.efncp.org/download/sofia2013/Croatia.pdf</a:t>
            </a:r>
            <a:r>
              <a:rPr b="0" i="0" lang="fi-FI" sz="1200" u="none" cap="none" strike="noStrike">
                <a:solidFill>
                  <a:srgbClr val="0000FF"/>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 an excellent presentation on common grazing in Croatia.</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There are varying estimates of the amount of permanent pasture and of common grazing in Croatia</a:t>
            </a:r>
            <a:r>
              <a:rPr b="0" i="0" lang="fi-FI" sz="1200" u="none" cap="none" strike="noStrike">
                <a:solidFill>
                  <a:schemeClr val="dk1"/>
                </a:solidFill>
                <a:latin typeface="Calibri"/>
                <a:ea typeface="Calibri"/>
                <a:cs typeface="Calibri"/>
                <a:sym typeface="Calibri"/>
              </a:rPr>
              <a:t>. Data is not consistent!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Legal framework:</a:t>
            </a:r>
            <a:r>
              <a:rPr b="0" i="0" lang="fi-FI" sz="1200" u="none" cap="none" strike="noStrike">
                <a:solidFill>
                  <a:schemeClr val="dk1"/>
                </a:solidFill>
                <a:latin typeface="Calibri"/>
                <a:ea typeface="Calibri"/>
                <a:cs typeface="Calibri"/>
                <a:sym typeface="Calibri"/>
              </a:rPr>
              <a:t> In 1953 an act transferred communities’ common property to State ownership. The Agricultural Land Act (OG 152/08) – amended 21/10, 124/10 and 63/11:  Municipalities given the right to decide on the lease of the formerly common and now State owned land.</a:t>
            </a:r>
            <a:r>
              <a:rPr b="1" i="0" lang="fi-FI" sz="1200" u="none" cap="none" strike="noStrike">
                <a:solidFill>
                  <a:schemeClr val="dk1"/>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Amendment 63/11 introduction of so called Pasturing Communities. PCs - a cooperative – only with people with residence of that or neighbouring municipalities. The Ordinance on Conditions for Submitting Requirements and Criteria for the Lease of Communal Pastures (OG 135/11). Newest Agricultural Land Act 39/13 - References to Pasturing Communities removed between two readings in Parliament– subacts to follow – future of Pasturing Communities uncertain. Articles 46 and 47 - biggest differences – any private or legal person instead of PC’s ; 5 years instead of 20; proportionally to number of cattle, Agency for agricultural Land taking over the tenders and all procedures from municipalities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Most important threats for common grazing in Croatia </a:t>
            </a:r>
            <a:r>
              <a:rPr b="0" i="0" lang="fi-FI" sz="1200" u="none" cap="none" strike="noStrike">
                <a:solidFill>
                  <a:schemeClr val="dk1"/>
                </a:solidFill>
                <a:latin typeface="Calibri"/>
                <a:ea typeface="Calibri"/>
                <a:cs typeface="Calibri"/>
                <a:sym typeface="Calibri"/>
              </a:rPr>
              <a:t>Disappearance of the last generation of pastoralists, population decrease and isolation in the rural areas , social stigma. Economic and the the social conditions in areas where common grazing still exist are very unfavourable, most of them being in the so called Areas of special state concern. These areas are in most cases also affected by the war in the 1990s and have suffered additional war related depopulation. The traditional knowledge of extensive grazing regimes and conditions is disappearing since there is no transfer of knowledge to the younger generations. Shepherding carries a social stigma, being linked to the poorest members of society.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Gajna</a:t>
            </a:r>
            <a:r>
              <a:rPr b="0" i="0" lang="fi-FI" sz="1200" u="none" cap="none" strike="noStrike">
                <a:solidFill>
                  <a:schemeClr val="dk1"/>
                </a:solidFill>
                <a:latin typeface="Calibri"/>
                <a:ea typeface="Calibri"/>
                <a:cs typeface="Calibri"/>
                <a:sym typeface="Calibri"/>
              </a:rPr>
              <a:t> common grazing</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3"/>
              </a:rPr>
              <a:t>https://www.iccaconsortium.org/wp-content/uploads/2015/07/event-inter-2011-gerace-03-benes.pdf</a:t>
            </a:r>
            <a:r>
              <a:rPr b="0" i="0" lang="fi-FI" sz="1200" u="none" cap="none" strike="noStrike">
                <a:solidFill>
                  <a:srgbClr val="0000FF"/>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(presentation)</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Photo:</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4"/>
              </a:rPr>
              <a:t>https://upload.wikimedia.org/wikipedia/commons/a/ad/Lonjsko_Polje_Cows.jpg</a:t>
            </a:r>
            <a:r>
              <a:rPr b="0" i="0" lang="fi-FI" sz="1200" u="none" cap="none" strike="noStrike">
                <a:solidFill>
                  <a:srgbClr val="0000FF"/>
                </a:solidFill>
                <a:latin typeface="Calibri"/>
                <a:ea typeface="Calibri"/>
                <a:cs typeface="Calibri"/>
                <a:sym typeface="Calibri"/>
              </a:rPr>
              <a:t> </a:t>
            </a:r>
            <a:r>
              <a:rPr b="0" i="0" lang="fi-FI" sz="1200" u="none" cap="none" strike="noStrike">
                <a:solidFill>
                  <a:srgbClr val="434343"/>
                </a:solidFill>
                <a:latin typeface="Calibri"/>
                <a:ea typeface="Calibri"/>
                <a:cs typeface="Calibri"/>
                <a:sym typeface="Calibri"/>
              </a:rPr>
              <a:t>By Fraxinus [CC BY-SA 4.0 </a:t>
            </a:r>
            <a:r>
              <a:rPr b="0" i="0" lang="fi-FI" sz="1200" u="none" cap="none" strike="noStrike">
                <a:solidFill>
                  <a:srgbClr val="000000"/>
                </a:solidFill>
                <a:latin typeface="Calibri"/>
                <a:ea typeface="Calibri"/>
                <a:cs typeface="Calibri"/>
                <a:sym typeface="Calibri"/>
              </a:rPr>
              <a:t>(</a:t>
            </a:r>
            <a:r>
              <a:rPr b="0" i="0" lang="fi-FI" sz="1200" u="none" cap="none" strike="noStrike">
                <a:solidFill>
                  <a:srgbClr val="0000FF"/>
                </a:solidFill>
                <a:latin typeface="Calibri"/>
                <a:ea typeface="Calibri"/>
                <a:cs typeface="Calibri"/>
                <a:sym typeface="Calibri"/>
              </a:rPr>
              <a:t>https://creativecommons.org/licenses/by-sa/4.0</a:t>
            </a:r>
            <a:r>
              <a:rPr b="0" i="0" lang="fi-FI" sz="1200" u="none" cap="none" strike="noStrike">
                <a:solidFill>
                  <a:srgbClr val="000000"/>
                </a:solidFill>
                <a:latin typeface="Calibri"/>
                <a:ea typeface="Calibri"/>
                <a:cs typeface="Calibri"/>
                <a:sym typeface="Calibri"/>
              </a:rPr>
              <a:t>)], from Wikimedia Commons</a:t>
            </a:r>
            <a:endParaRPr b="0" i="0" sz="1200" u="none" cap="none" strike="noStrike">
              <a:solidFill>
                <a:schemeClr val="dk1"/>
              </a:solidFill>
              <a:latin typeface="Calibri"/>
              <a:ea typeface="Calibri"/>
              <a:cs typeface="Calibri"/>
              <a:sym typeface="Calibri"/>
            </a:endParaRPr>
          </a:p>
        </p:txBody>
      </p:sp>
      <p:sp>
        <p:nvSpPr>
          <p:cNvPr id="429" name="Google Shape;42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2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The 3 zones of the Dalmation Islands are coastline, mountain and central plateau. Tourism has lead to over-urbanisation along the coast. Traditional settlements are usually located between field and hill.</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Important HNV elements include: </a:t>
            </a:r>
            <a:r>
              <a:rPr b="0" i="0" lang="fi-FI" sz="1200" u="none" cap="none" strike="noStrike">
                <a:solidFill>
                  <a:schemeClr val="dk1"/>
                </a:solidFill>
                <a:latin typeface="Calibri"/>
                <a:ea typeface="Calibri"/>
                <a:cs typeface="Calibri"/>
                <a:sym typeface="Calibri"/>
              </a:rPr>
              <a:t>stone walls with olives, central plateau vineyards, coastal landscapes with vineyards, pastoralism and pastoral-agroforestry.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The background photo of Pelješac peninsula </a:t>
            </a:r>
            <a:r>
              <a:rPr b="0" i="0" lang="fi-FI" sz="1200" u="none" cap="none" strike="noStrike">
                <a:solidFill>
                  <a:schemeClr val="dk1"/>
                </a:solidFill>
                <a:latin typeface="Calibri"/>
                <a:ea typeface="Calibri"/>
                <a:cs typeface="Calibri"/>
                <a:sym typeface="Calibri"/>
              </a:rPr>
              <a:t>shows high levels of cultivation of terraces and shows farming between the woodlands and from the mountains to the sea. It is a very mosaic landscape. (photos </a:t>
            </a:r>
            <a:r>
              <a:rPr b="1" i="0" lang="fi-FI" sz="1200" u="none" cap="none" strike="noStrike">
                <a:solidFill>
                  <a:schemeClr val="dk1"/>
                </a:solidFill>
                <a:latin typeface="Calibri"/>
                <a:ea typeface="Calibri"/>
                <a:cs typeface="Calibri"/>
                <a:sym typeface="Calibri"/>
              </a:rPr>
              <a:t>used with permission of LAG 5). </a:t>
            </a:r>
            <a:r>
              <a:rPr b="0" i="0" lang="fi-FI"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Highly variable landscapes and ecology across the islands.</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Open islands such as the archipelagos belong to the semi-arid or ‘’olive’’ climate covers that are characterised by pronounced heat and dryness, while precipitation comes only in the coldest parts of the year. True Mediterranean climate is found on the closer islands and the Pelješac peninsula. It is similar to the semi arid but has much more rainfall (Ozimec et al, 2015:33).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In line with climate conditions, dominant agriculture consists of citrus fruits, olive trees and vineyards. Animals graze in agroforestry systems.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Three types of landscapes in the Dalmatian Islands:</a:t>
            </a:r>
            <a:r>
              <a:rPr b="0" i="0" lang="fi-FI"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a) karstic fields (flooded due to eroded surrounding hills)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b) terraces on slopes (typical man-made landscape; erosion prevention measure which was a result of the labour surplus and cultivable land shortage)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chemeClr val="dk1"/>
                </a:solidFill>
                <a:latin typeface="Calibri"/>
                <a:ea typeface="Calibri"/>
                <a:cs typeface="Calibri"/>
                <a:sym typeface="Calibri"/>
              </a:rPr>
              <a:t>c) karstic pastures (extensive pasture; scarce xerophyte vegetation)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EROSION:</a:t>
            </a:r>
            <a:r>
              <a:rPr b="0" i="0" lang="fi-FI" sz="1200" u="none" cap="none" strike="noStrike">
                <a:solidFill>
                  <a:schemeClr val="dk1"/>
                </a:solidFill>
                <a:latin typeface="Calibri"/>
                <a:ea typeface="Calibri"/>
                <a:cs typeface="Calibri"/>
                <a:sym typeface="Calibri"/>
              </a:rPr>
              <a:t> Due to the shortage of natural arable land in this karstic area, very sensitive landscape in Dalmatian Islands is a result of a long lasting efforts to create additional arable land and prevent erosion by cleaning stones and building stonewalls. Erosion prevention is very important aspect of water management in a karstic area.</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Three types of vegetation (</a:t>
            </a:r>
            <a:r>
              <a:rPr b="0" i="0" lang="fi-FI" sz="1200" u="none" cap="none" strike="noStrike">
                <a:solidFill>
                  <a:schemeClr val="dk1"/>
                </a:solidFill>
                <a:latin typeface="Calibri"/>
                <a:ea typeface="Calibri"/>
                <a:cs typeface="Calibri"/>
                <a:sym typeface="Calibri"/>
              </a:rPr>
              <a:t>Defilippis, 1997:28</a:t>
            </a:r>
            <a:r>
              <a:rPr b="1" i="0" lang="fi-FI" sz="1200" u="none" cap="none" strike="noStrike">
                <a:solidFill>
                  <a:schemeClr val="dk1"/>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“makija” – impassable dense holm communities; garigue – evergreen shrubs, low trees, aromatic herbs, and bunchgrasses found in poor or dry soil; </a:t>
            </a:r>
            <a:r>
              <a:rPr b="0" i="1" lang="fi-FI" sz="1200" u="none" cap="none" strike="noStrike">
                <a:solidFill>
                  <a:schemeClr val="dk1"/>
                </a:solidFill>
                <a:latin typeface="Calibri"/>
                <a:ea typeface="Calibri"/>
                <a:cs typeface="Calibri"/>
                <a:sym typeface="Calibri"/>
              </a:rPr>
              <a:t>pinus halepensis.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Dalmatian islands are a very important area of biodiversity. </a:t>
            </a:r>
            <a:r>
              <a:rPr b="0" i="0" lang="fi-FI" sz="1200" u="none" cap="none" strike="noStrike">
                <a:solidFill>
                  <a:schemeClr val="dk1"/>
                </a:solidFill>
                <a:latin typeface="Calibri"/>
                <a:ea typeface="Calibri"/>
                <a:cs typeface="Calibri"/>
                <a:sym typeface="Calibri"/>
              </a:rPr>
              <a:t>Land use abandonment is recognized as the major threat for biodiversity due to succession caused by lack of mowing and pasture (Nikolić </a:t>
            </a:r>
            <a:r>
              <a:rPr b="0" i="1" lang="fi-FI" sz="1200" u="none" cap="none" strike="noStrike">
                <a:solidFill>
                  <a:schemeClr val="dk1"/>
                </a:solidFill>
                <a:latin typeface="Calibri"/>
                <a:ea typeface="Calibri"/>
                <a:cs typeface="Calibri"/>
                <a:sym typeface="Calibri"/>
              </a:rPr>
              <a:t>et al.</a:t>
            </a:r>
            <a:r>
              <a:rPr b="0" i="0" lang="fi-FI" sz="1200" u="none" cap="none" strike="noStrike">
                <a:solidFill>
                  <a:schemeClr val="dk1"/>
                </a:solidFill>
                <a:latin typeface="Calibri"/>
                <a:ea typeface="Calibri"/>
                <a:cs typeface="Calibri"/>
                <a:sym typeface="Calibri"/>
              </a:rPr>
              <a:t> 2009:23)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Challenges for living on the islands include isolation/difficult access, lack of fresh water, lack of economic opportunities.</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Business as usual</a:t>
            </a:r>
            <a:r>
              <a:rPr b="0" i="0" lang="fi-FI" sz="1200" u="none" cap="none" strike="noStrike">
                <a:solidFill>
                  <a:schemeClr val="dk1"/>
                </a:solidFill>
                <a:latin typeface="Calibri"/>
                <a:ea typeface="Calibri"/>
                <a:cs typeface="Calibri"/>
                <a:sym typeface="Calibri"/>
              </a:rPr>
              <a:t> is based on mass tourism and results in loss of the farming and other traditions of the island. Seasonal workers replace families and the places are emptied in the winter.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An alternative HNV vision </a:t>
            </a:r>
            <a:r>
              <a:rPr b="0" i="0" lang="fi-FI" sz="1200" u="none" cap="none" strike="noStrike">
                <a:solidFill>
                  <a:schemeClr val="dk1"/>
                </a:solidFill>
                <a:latin typeface="Calibri"/>
                <a:ea typeface="Calibri"/>
                <a:cs typeface="Calibri"/>
                <a:sym typeface="Calibri"/>
              </a:rPr>
              <a:t>focuses on agrotourism, repopulation and restoration and having self-sustaining islands.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(SOURCE:</a:t>
            </a:r>
            <a:r>
              <a:rPr b="0" i="0" lang="fi-FI" sz="1200" u="none" cap="none" strike="noStrike">
                <a:solidFill>
                  <a:srgbClr val="000000"/>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2"/>
              </a:rPr>
              <a:t>http://www.hnvlink.eu/download/CroatiaBaselineAssessment.pdf</a:t>
            </a:r>
            <a:r>
              <a:rPr b="1" i="0" lang="fi-FI" sz="1200" u="none" cap="none" strike="noStrike">
                <a:solidFill>
                  <a:srgbClr val="0000FF"/>
                </a:solidFill>
                <a:latin typeface="Calibri"/>
                <a:ea typeface="Calibri"/>
                <a:cs typeface="Calibri"/>
                <a:sym typeface="Calibri"/>
              </a:rPr>
              <a:t> </a:t>
            </a:r>
            <a:r>
              <a:rPr b="1" i="0" lang="fi-FI" sz="1200" u="none" cap="none" strike="noStrike">
                <a:solidFill>
                  <a:srgbClr val="000000"/>
                </a:solidFill>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Defilippis, J. (1997): Dalmatinsko selo u promjenama, Avium, Split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Nikolić, T., Topić, J. and Buković, N. (Eds.)(2009): Područja Hrvatske značajna za floru, Important Plant Area - Croatia, Working version 3.0, Zagreb</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p:txBody>
      </p:sp>
      <p:sp>
        <p:nvSpPr>
          <p:cNvPr id="440" name="Google Shape;44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2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91440" marR="0" rtl="0" algn="l">
              <a:lnSpc>
                <a:spcPct val="90000"/>
              </a:lnSpc>
              <a:spcBef>
                <a:spcPts val="0"/>
              </a:spcBef>
              <a:spcAft>
                <a:spcPts val="0"/>
              </a:spcAft>
              <a:buClr>
                <a:schemeClr val="accent1"/>
              </a:buClr>
              <a:buSzPts val="2000"/>
              <a:buFont typeface="Calibri"/>
              <a:buNone/>
            </a:pPr>
            <a:r>
              <a:rPr b="0" i="0" lang="fi-FI" sz="1200" u="none" cap="none" strike="noStrike">
                <a:solidFill>
                  <a:srgbClr val="000000"/>
                </a:solidFill>
                <a:latin typeface="Calibri"/>
                <a:ea typeface="Calibri"/>
                <a:cs typeface="Calibri"/>
                <a:sym typeface="Calibri"/>
              </a:rPr>
              <a:t>Croatia is among the most biologically rich countries in Europe – it ranks third for the number of plant species per area</a:t>
            </a:r>
            <a:endParaRPr b="0" i="0" sz="1200" u="none" cap="none" strike="noStrike">
              <a:solidFill>
                <a:srgbClr val="000000"/>
              </a:solidFill>
              <a:latin typeface="Calibri"/>
              <a:ea typeface="Calibri"/>
              <a:cs typeface="Calibri"/>
              <a:sym typeface="Calibri"/>
            </a:endParaRPr>
          </a:p>
          <a:p>
            <a:pPr indent="0" lvl="0" marL="91440" marR="0" rtl="0" algn="l">
              <a:lnSpc>
                <a:spcPct val="90000"/>
              </a:lnSpc>
              <a:spcBef>
                <a:spcPts val="200"/>
              </a:spcBef>
              <a:spcAft>
                <a:spcPts val="0"/>
              </a:spcAft>
              <a:buClr>
                <a:schemeClr val="accent1"/>
              </a:buClr>
              <a:buSzPts val="2000"/>
              <a:buFont typeface="Calibri"/>
              <a:buNone/>
            </a:pPr>
            <a:r>
              <a:rPr b="0" i="0" lang="fi-FI" sz="1200" u="none" cap="none" strike="noStrike">
                <a:solidFill>
                  <a:srgbClr val="000000"/>
                </a:solidFill>
                <a:latin typeface="Calibri"/>
                <a:ea typeface="Calibri"/>
                <a:cs typeface="Calibri"/>
                <a:sym typeface="Calibri"/>
              </a:rPr>
              <a:t>Farmland, especially grassland and meadow orchards are very biodiversity rich habitats, hosting numerous of valuable species</a:t>
            </a:r>
            <a:endParaRPr b="0"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200"/>
              </a:spcBef>
              <a:spcAft>
                <a:spcPts val="0"/>
              </a:spcAft>
              <a:buClr>
                <a:srgbClr val="000000"/>
              </a:buClr>
              <a:buSzPts val="1200"/>
              <a:buFont typeface="Calibri"/>
              <a:buChar char="❖"/>
            </a:pPr>
            <a:r>
              <a:rPr b="0" i="0" lang="fi-FI" sz="1200" u="none" cap="none" strike="noStrike">
                <a:solidFill>
                  <a:srgbClr val="000000"/>
                </a:solidFill>
                <a:latin typeface="Calibri"/>
                <a:ea typeface="Calibri"/>
                <a:cs typeface="Calibri"/>
                <a:sym typeface="Calibri"/>
              </a:rPr>
              <a:t>corncockle (</a:t>
            </a:r>
            <a:r>
              <a:rPr b="0" i="1" lang="fi-FI" sz="1200" u="none" cap="none" strike="noStrike">
                <a:solidFill>
                  <a:srgbClr val="000000"/>
                </a:solidFill>
                <a:latin typeface="Calibri"/>
                <a:ea typeface="Calibri"/>
                <a:cs typeface="Calibri"/>
                <a:sym typeface="Calibri"/>
              </a:rPr>
              <a:t>Agrostemma githago</a:t>
            </a:r>
            <a:r>
              <a:rPr b="0" i="0" lang="fi-FI" sz="1200" u="none" cap="none" strike="noStrike">
                <a:solidFill>
                  <a:srgbClr val="000000"/>
                </a:solidFill>
                <a:latin typeface="Calibri"/>
                <a:ea typeface="Calibri"/>
                <a:cs typeface="Calibri"/>
                <a:sym typeface="Calibri"/>
              </a:rPr>
              <a:t>), corncrake (</a:t>
            </a:r>
            <a:r>
              <a:rPr b="0" i="1" lang="fi-FI" sz="1200" u="none" cap="none" strike="noStrike">
                <a:solidFill>
                  <a:srgbClr val="000000"/>
                </a:solidFill>
                <a:latin typeface="Calibri"/>
                <a:ea typeface="Calibri"/>
                <a:cs typeface="Calibri"/>
                <a:sym typeface="Calibri"/>
              </a:rPr>
              <a:t>Crex crex</a:t>
            </a:r>
            <a:r>
              <a:rPr b="0" i="0" lang="fi-FI" sz="1200" u="none" cap="none" strike="noStrike">
                <a:solidFill>
                  <a:srgbClr val="000000"/>
                </a:solidFill>
                <a:latin typeface="Calibri"/>
                <a:ea typeface="Calibri"/>
                <a:cs typeface="Calibri"/>
                <a:sym typeface="Calibri"/>
              </a:rPr>
              <a:t>), stone-curlew (</a:t>
            </a:r>
            <a:r>
              <a:rPr b="0" i="1" lang="fi-FI" sz="1200" u="none" cap="none" strike="noStrike">
                <a:solidFill>
                  <a:srgbClr val="000000"/>
                </a:solidFill>
                <a:latin typeface="Calibri"/>
                <a:ea typeface="Calibri"/>
                <a:cs typeface="Calibri"/>
                <a:sym typeface="Calibri"/>
              </a:rPr>
              <a:t>Burrhinus oedicnemus</a:t>
            </a:r>
            <a:r>
              <a:rPr b="0" i="0" lang="fi-FI" sz="1200" u="none" cap="none" strike="noStrike">
                <a:solidFill>
                  <a:srgbClr val="000000"/>
                </a:solidFill>
                <a:latin typeface="Calibri"/>
                <a:ea typeface="Calibri"/>
                <a:cs typeface="Calibri"/>
                <a:sym typeface="Calibri"/>
              </a:rPr>
              <a:t>) and Calandra lark (</a:t>
            </a:r>
            <a:r>
              <a:rPr b="0" i="1" lang="fi-FI" sz="1200" u="none" cap="none" strike="noStrike">
                <a:solidFill>
                  <a:srgbClr val="000000"/>
                </a:solidFill>
                <a:latin typeface="Calibri"/>
                <a:ea typeface="Calibri"/>
                <a:cs typeface="Calibri"/>
                <a:sym typeface="Calibri"/>
              </a:rPr>
              <a:t>Melanocorypha calandra</a:t>
            </a:r>
            <a:r>
              <a:rPr b="0" i="0" lang="fi-FI" sz="12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0" i="0" lang="fi-FI" sz="1200" u="none" cap="none" strike="noStrike">
                <a:solidFill>
                  <a:srgbClr val="000000"/>
                </a:solidFill>
                <a:latin typeface="Calibri"/>
                <a:ea typeface="Calibri"/>
                <a:cs typeface="Calibri"/>
                <a:sym typeface="Calibri"/>
              </a:rPr>
              <a:t>The majority of 187 species of butterflies can be found in meadow habitats including the ant-dependent genus, </a:t>
            </a:r>
            <a:r>
              <a:rPr b="0" i="1" lang="fi-FI" sz="1200" u="none" cap="none" strike="noStrike">
                <a:solidFill>
                  <a:srgbClr val="000000"/>
                </a:solidFill>
                <a:latin typeface="Calibri"/>
                <a:ea typeface="Calibri"/>
                <a:cs typeface="Calibri"/>
                <a:sym typeface="Calibri"/>
              </a:rPr>
              <a:t>Maculinea</a:t>
            </a:r>
            <a:r>
              <a:rPr b="0" i="0" lang="fi-FI"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1" i="0" lang="fi-FI" sz="1200" u="none" cap="none" strike="noStrike">
                <a:solidFill>
                  <a:srgbClr val="000000"/>
                </a:solidFill>
                <a:latin typeface="Calibri"/>
                <a:ea typeface="Calibri"/>
                <a:cs typeface="Calibri"/>
                <a:sym typeface="Calibri"/>
              </a:rPr>
              <a:t>Invasive plant species</a:t>
            </a:r>
            <a:r>
              <a:rPr b="0" i="0" lang="fi-FI" sz="1200" u="none" cap="none" strike="noStrike">
                <a:solidFill>
                  <a:srgbClr val="000000"/>
                </a:solidFill>
                <a:latin typeface="Calibri"/>
                <a:ea typeface="Calibri"/>
                <a:cs typeface="Calibri"/>
                <a:sym typeface="Calibri"/>
              </a:rPr>
              <a:t> pose a major threat, particulary </a:t>
            </a:r>
            <a:r>
              <a:rPr b="0" i="1" lang="fi-FI" sz="1200" u="none" cap="none" strike="noStrike">
                <a:solidFill>
                  <a:srgbClr val="000000"/>
                </a:solidFill>
                <a:latin typeface="Calibri"/>
                <a:ea typeface="Calibri"/>
                <a:cs typeface="Calibri"/>
                <a:sym typeface="Calibri"/>
              </a:rPr>
              <a:t>Amorpha fruticosa</a:t>
            </a:r>
            <a:r>
              <a:rPr b="0" i="0" lang="fi-FI" sz="1200" u="none" cap="none" strike="noStrike">
                <a:solidFill>
                  <a:srgbClr val="000000"/>
                </a:solidFill>
                <a:latin typeface="Calibri"/>
                <a:ea typeface="Calibri"/>
                <a:cs typeface="Calibri"/>
                <a:sym typeface="Calibri"/>
              </a:rPr>
              <a:t> – which can only be effectively controlled by grazing. </a:t>
            </a:r>
            <a:endParaRPr b="0" i="0" sz="1200" u="none" cap="none" strike="noStrike">
              <a:solidFill>
                <a:srgbClr val="000000"/>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rPr b="0" i="0" lang="fi-FI" sz="1200" u="none" cap="none" strike="noStrike">
                <a:solidFill>
                  <a:srgbClr val="000000"/>
                </a:solidFill>
                <a:latin typeface="Calibri"/>
                <a:ea typeface="Calibri"/>
                <a:cs typeface="Calibri"/>
                <a:sym typeface="Calibri"/>
              </a:rPr>
              <a:t>The best caretakers of the pasture are Indigenous and protected breeds  such as the Tsigai sheep, Black Slavonian Pig, Posavina Horse because they are low input and high stamina and specifically adapted to these habitats. They are also are part of the natural and cultural heritage and are important for conservation of genetic diversity. </a:t>
            </a:r>
            <a:endParaRPr b="0" i="0" sz="1200" u="none" cap="none" strike="noStrike">
              <a:solidFill>
                <a:srgbClr val="3F3F3F"/>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rPr b="1" i="0" lang="fi-FI" sz="1200" u="none" cap="none" strike="noStrike">
                <a:solidFill>
                  <a:srgbClr val="000000"/>
                </a:solidFill>
                <a:latin typeface="Calibri"/>
                <a:ea typeface="Calibri"/>
                <a:cs typeface="Calibri"/>
                <a:sym typeface="Calibri"/>
              </a:rPr>
              <a:t>Source:</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2"/>
              </a:rPr>
              <a:t>http://see.efncp.org/countries/croatia/general-info/</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t/>
            </a:r>
            <a:endParaRPr b="0" i="0" sz="1200" u="none" cap="none" strike="noStrike">
              <a:solidFill>
                <a:srgbClr val="0000FF"/>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rPr b="1" i="0" lang="fi-FI" sz="1200" u="none" cap="none" strike="noStrike">
                <a:solidFill>
                  <a:srgbClr val="000000"/>
                </a:solidFill>
                <a:latin typeface="Calibri"/>
                <a:ea typeface="Calibri"/>
                <a:cs typeface="Calibri"/>
                <a:sym typeface="Calibri"/>
              </a:rPr>
              <a:t>Photos</a:t>
            </a:r>
            <a:endParaRPr b="1" i="0" sz="1200" u="none" cap="none" strike="noStrike">
              <a:solidFill>
                <a:srgbClr val="000000"/>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rPr b="1" i="1" lang="fi-FI" sz="1200" u="none" cap="none" strike="noStrike">
                <a:solidFill>
                  <a:schemeClr val="dk1"/>
                </a:solidFill>
                <a:latin typeface="Calibri"/>
                <a:ea typeface="Calibri"/>
                <a:cs typeface="Calibri"/>
                <a:sym typeface="Calibri"/>
              </a:rPr>
              <a:t>Amorpha fruticosa</a:t>
            </a:r>
            <a:r>
              <a:rPr b="0" i="1"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3"/>
              </a:rPr>
              <a:t>https://upload.wikimedia.org/wikipedia/commons/f/f1/Amorpha_fruticosa_04.JPG</a:t>
            </a:r>
            <a:r>
              <a:rPr b="0" i="0" lang="fi-FI" sz="1200" u="none" cap="none" strike="noStrike">
                <a:solidFill>
                  <a:srgbClr val="0000FF"/>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By Dalgial [CC BY-SA 3.0 </a:t>
            </a:r>
            <a:r>
              <a:rPr b="0" i="0" lang="fi-FI" sz="1200" u="none" cap="none" strike="noStrike">
                <a:solidFill>
                  <a:srgbClr val="0000FF"/>
                </a:solidFill>
                <a:latin typeface="Calibri"/>
                <a:ea typeface="Calibri"/>
                <a:cs typeface="Calibri"/>
                <a:sym typeface="Calibri"/>
              </a:rPr>
              <a:t>(https://creativecommons.org/licenses/by-sa/3.0)</a:t>
            </a:r>
            <a:r>
              <a:rPr b="0" i="0" lang="fi-FI" sz="1200" u="none" cap="none" strike="noStrike">
                <a:solidFill>
                  <a:srgbClr val="000000"/>
                </a:solidFill>
                <a:latin typeface="Calibri"/>
                <a:ea typeface="Calibri"/>
                <a:cs typeface="Calibri"/>
                <a:sym typeface="Calibri"/>
              </a:rPr>
              <a:t>], from Wikimedia Commons </a:t>
            </a:r>
            <a:endParaRPr b="0" i="0" sz="1200" u="none" cap="none" strike="noStrike">
              <a:solidFill>
                <a:srgbClr val="000000"/>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rPr b="1" i="1" lang="fi-FI" sz="1200" u="none" cap="none" strike="noStrike">
                <a:solidFill>
                  <a:srgbClr val="000000"/>
                </a:solidFill>
                <a:latin typeface="Calibri"/>
                <a:ea typeface="Calibri"/>
                <a:cs typeface="Calibri"/>
                <a:sym typeface="Calibri"/>
              </a:rPr>
              <a:t>Crex crex:</a:t>
            </a:r>
            <a:r>
              <a:rPr b="1" i="0" lang="fi-FI" sz="1200" u="none" cap="none" strike="noStrike">
                <a:solidFill>
                  <a:srgbClr val="000000"/>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By Rachel Davies (Flickr: CORNCRAKE!!!) [CC BY 2.0 </a:t>
            </a:r>
            <a:r>
              <a:rPr b="0" i="0" lang="fi-FI" sz="1200" u="none" cap="none" strike="noStrike">
                <a:solidFill>
                  <a:srgbClr val="0000FF"/>
                </a:solidFill>
                <a:latin typeface="Calibri"/>
                <a:ea typeface="Calibri"/>
                <a:cs typeface="Calibri"/>
                <a:sym typeface="Calibri"/>
              </a:rPr>
              <a:t>(https://creativecommons.org/licenses/by/2.0</a:t>
            </a:r>
            <a:r>
              <a:rPr b="0" i="0" lang="fi-FI" sz="1200" u="none" cap="none" strike="noStrike">
                <a:solidFill>
                  <a:srgbClr val="000000"/>
                </a:solidFill>
                <a:latin typeface="Calibri"/>
                <a:ea typeface="Calibri"/>
                <a:cs typeface="Calibri"/>
                <a:sym typeface="Calibri"/>
              </a:rPr>
              <a:t>)], via Wikimedia Commons </a:t>
            </a:r>
            <a:r>
              <a:rPr b="0" i="0" lang="fi-FI" sz="1200" u="none" cap="none" strike="noStrike">
                <a:solidFill>
                  <a:schemeClr val="hlink"/>
                </a:solidFill>
                <a:uFill>
                  <a:noFill/>
                </a:uFill>
                <a:latin typeface="Calibri"/>
                <a:ea typeface="Calibri"/>
                <a:cs typeface="Calibri"/>
                <a:sym typeface="Calibri"/>
                <a:hlinkClick r:id="rId4"/>
              </a:rPr>
              <a:t>https://upload.wikimedia.org/wikipedia/commons/c/c2/Corncrake2.jpg</a:t>
            </a:r>
            <a:endParaRPr b="0" i="0" sz="1200" u="none" cap="none" strike="noStrike">
              <a:solidFill>
                <a:srgbClr val="0000FF"/>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rPr b="1" i="0" lang="fi-FI" sz="1200" u="none" cap="none" strike="noStrike">
                <a:solidFill>
                  <a:srgbClr val="000000"/>
                </a:solidFill>
                <a:latin typeface="Calibri"/>
                <a:ea typeface="Calibri"/>
                <a:cs typeface="Calibri"/>
                <a:sym typeface="Calibri"/>
              </a:rPr>
              <a:t>Butterfly Maulinea alcon:</a:t>
            </a:r>
            <a:r>
              <a:rPr b="0" i="0" lang="fi-FI" sz="1200" u="none" cap="none" strike="noStrike">
                <a:solidFill>
                  <a:srgbClr val="000000"/>
                </a:solidFill>
                <a:latin typeface="Calibri"/>
                <a:ea typeface="Calibri"/>
                <a:cs typeface="Calibri"/>
                <a:sym typeface="Calibri"/>
              </a:rPr>
              <a:t> </a:t>
            </a:r>
            <a:r>
              <a:rPr b="0" i="0" lang="fi-FI" sz="1200" u="none" cap="none" strike="noStrike">
                <a:solidFill>
                  <a:schemeClr val="hlink"/>
                </a:solidFill>
                <a:uFill>
                  <a:noFill/>
                </a:uFill>
                <a:latin typeface="Calibri"/>
                <a:ea typeface="Calibri"/>
                <a:cs typeface="Calibri"/>
                <a:sym typeface="Calibri"/>
                <a:hlinkClick r:id="rId5"/>
              </a:rPr>
              <a:t>https://upload.wikimedia.org/wikipedia/commons/d/d9/Maculinea_alcon.jpg</a:t>
            </a:r>
            <a:r>
              <a:rPr b="0" i="0" lang="fi-FI" sz="1200" u="none" cap="none" strike="noStrike">
                <a:solidFill>
                  <a:srgbClr val="0000FF"/>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By Tartally A, Koschuh A, Varga Z [CC BY 3.0 </a:t>
            </a:r>
            <a:r>
              <a:rPr b="0" i="0" lang="fi-FI" sz="1200" u="none" cap="none" strike="noStrike">
                <a:solidFill>
                  <a:srgbClr val="0000FF"/>
                </a:solidFill>
                <a:latin typeface="Calibri"/>
                <a:ea typeface="Calibri"/>
                <a:cs typeface="Calibri"/>
                <a:sym typeface="Calibri"/>
              </a:rPr>
              <a:t>(https://creativecommons.org/licenses/by/3.0)</a:t>
            </a:r>
            <a:r>
              <a:rPr b="0" i="0" lang="fi-FI" sz="1200" u="none" cap="none" strike="noStrike">
                <a:solidFill>
                  <a:srgbClr val="000000"/>
                </a:solidFill>
                <a:latin typeface="Calibri"/>
                <a:ea typeface="Calibri"/>
                <a:cs typeface="Calibri"/>
                <a:sym typeface="Calibri"/>
              </a:rPr>
              <a:t>], via Wikimedia Commons</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p:txBody>
      </p:sp>
      <p:sp>
        <p:nvSpPr>
          <p:cNvPr id="450" name="Google Shape;45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2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Arial"/>
              <a:buNone/>
            </a:pPr>
            <a:r>
              <a:rPr b="1" i="0" lang="fi-FI" sz="1200" u="none" cap="none" strike="noStrike">
                <a:solidFill>
                  <a:srgbClr val="000000"/>
                </a:solidFill>
                <a:latin typeface="Calibri"/>
                <a:ea typeface="Calibri"/>
                <a:cs typeface="Calibri"/>
                <a:sym typeface="Calibri"/>
              </a:rPr>
              <a:t>Lowland alluvial areas </a:t>
            </a:r>
            <a:r>
              <a:rPr b="0" i="0" lang="fi-FI" sz="1200" u="none" cap="none" strike="noStrike">
                <a:solidFill>
                  <a:srgbClr val="000000"/>
                </a:solidFill>
                <a:latin typeface="Calibri"/>
                <a:ea typeface="Calibri"/>
                <a:cs typeface="Calibri"/>
                <a:sym typeface="Calibri"/>
              </a:rPr>
              <a:t>along the Sava, Mura, Drava and Danube rivers are managed largely through traditional agricultural practices. the main production is extensive grazing, and they are highly important retention areas for flood waters for the Sava and its tributaries.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434343"/>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434343"/>
              </a:buClr>
              <a:buSzPts val="1400"/>
              <a:buFont typeface="Arial"/>
              <a:buNone/>
            </a:pPr>
            <a:r>
              <a:rPr b="1" i="0" lang="fi-FI" sz="1200" u="none" cap="none" strike="noStrike">
                <a:solidFill>
                  <a:srgbClr val="434343"/>
                </a:solidFill>
                <a:latin typeface="Calibri"/>
                <a:ea typeface="Calibri"/>
                <a:cs typeface="Calibri"/>
                <a:sym typeface="Calibri"/>
              </a:rPr>
              <a:t>Many High Nature Value farmlands have characteristics that facilitate agricultural production free of pesticides and herbicides.</a:t>
            </a:r>
            <a:r>
              <a:rPr b="0" i="0" lang="fi-FI" sz="1200" u="none" cap="none" strike="noStrike">
                <a:solidFill>
                  <a:srgbClr val="434343"/>
                </a:solidFill>
                <a:latin typeface="Calibri"/>
                <a:ea typeface="Calibri"/>
                <a:cs typeface="Calibri"/>
                <a:sym typeface="Calibri"/>
              </a:rPr>
              <a:t> For example, the steep and sunny slopes of Dingač on Pelješac island, Croatia, enable fast runoff and create dry microclimate that prevents grape illnesses. Weed growth is also limited. The result is a high quality red wine of plavac type called Dingač. Steep slopes also mean most of work is done by hand. Due to difficult access of the slopes, safety ropes are an essential tool for wine farmers of Dingač. Unique, high quality products and practices like these enhance the rural tourist experience and could be better integrated into sustainable agri-tourism.</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434343"/>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fi-FI" sz="1200" u="none" cap="none" strike="noStrike">
                <a:solidFill>
                  <a:srgbClr val="434343"/>
                </a:solidFill>
                <a:latin typeface="Calibri"/>
                <a:ea typeface="Calibri"/>
                <a:cs typeface="Calibri"/>
                <a:sym typeface="Calibri"/>
              </a:rPr>
              <a:t>Grazing of the karstic and other areas reduces fire risk.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434343"/>
                </a:solidFill>
                <a:latin typeface="Calibri"/>
                <a:ea typeface="Calibri"/>
                <a:cs typeface="Calibri"/>
                <a:sym typeface="Calibri"/>
              </a:rPr>
              <a:t>Steep, sunny slopes of Dingač on Pelješac Island create a dry microclimate that prevents grape illnesses and limits weed growth.</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434343"/>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Indigenous and protected breeds – best caretakers of the pasture –Indigenous and protected breeds, such as the Tsigai sheep, Black Slavonian Pig, Posavina Horse are the best caretakers of pastures:  low input, high stamina, natural and cultural heritage, gene pool, best for extermination of invasive plant species, adaptation qualities</a:t>
            </a:r>
            <a:endParaRPr b="0" i="0" sz="1200" u="none" cap="none" strike="noStrike">
              <a:solidFill>
                <a:schemeClr val="dk1"/>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1" i="0" lang="fi-FI" sz="1200" u="none" cap="none" strike="noStrike">
                <a:solidFill>
                  <a:srgbClr val="000000"/>
                </a:solidFill>
                <a:latin typeface="Calibri"/>
                <a:ea typeface="Calibri"/>
                <a:cs typeface="Calibri"/>
                <a:sym typeface="Calibri"/>
              </a:rPr>
              <a:t>Posavina horse photo:</a:t>
            </a:r>
            <a:r>
              <a:rPr b="1" i="0" lang="fi-FI" sz="1200" u="none" cap="none" strike="noStrike">
                <a:solidFill>
                  <a:srgbClr val="0000FF"/>
                </a:solidFill>
                <a:latin typeface="Calibri"/>
                <a:ea typeface="Calibri"/>
                <a:cs typeface="Calibri"/>
                <a:sym typeface="Calibri"/>
              </a:rPr>
              <a:t> </a:t>
            </a:r>
            <a:r>
              <a:rPr b="0" i="0" lang="fi-FI" sz="1200" u="none" cap="none" strike="noStrike">
                <a:solidFill>
                  <a:srgbClr val="0000FF"/>
                </a:solidFill>
                <a:latin typeface="Calibri"/>
                <a:ea typeface="Calibri"/>
                <a:cs typeface="Calibri"/>
                <a:sym typeface="Calibri"/>
              </a:rPr>
              <a:t>By Ines Zgonc (Amazone7) [GFDL (http://www.gnu.org/copyleft/fdl.html) or CC BY-SA 2.5 si (https://creativecommons.org/licenses/by-sa/2.5/si/deed.en)], from Wikimedia Commons  </a:t>
            </a:r>
            <a:r>
              <a:rPr b="0" i="0" lang="fi-FI" sz="1200" u="sng" cap="none" strike="noStrike">
                <a:solidFill>
                  <a:schemeClr val="hlink"/>
                </a:solidFill>
                <a:latin typeface="Calibri"/>
                <a:ea typeface="Calibri"/>
                <a:cs typeface="Calibri"/>
                <a:sym typeface="Calibri"/>
                <a:hlinkClick r:id="rId2"/>
              </a:rPr>
              <a:t>https://upload.wikimedia.org/wikipedia/commons/e/e0/Posavec_horse_Sentrupert_dec_26_2009.jpg</a:t>
            </a:r>
            <a:endParaRPr b="0" i="0" sz="1200" u="none" cap="none" strike="noStrike">
              <a:solidFill>
                <a:srgbClr val="0000FF"/>
              </a:solidFill>
              <a:latin typeface="Calibri"/>
              <a:ea typeface="Calibri"/>
              <a:cs typeface="Calibri"/>
              <a:sym typeface="Calibri"/>
            </a:endParaRPr>
          </a:p>
          <a:p>
            <a:pPr indent="-69850" lvl="0" marL="91440" marR="0" rtl="0" algn="l">
              <a:lnSpc>
                <a:spcPct val="90000"/>
              </a:lnSpc>
              <a:spcBef>
                <a:spcPts val="0"/>
              </a:spcBef>
              <a:spcAft>
                <a:spcPts val="0"/>
              </a:spcAft>
              <a:buClr>
                <a:schemeClr val="dk1"/>
              </a:buClr>
              <a:buSzPts val="1100"/>
              <a:buFont typeface="Arial"/>
              <a:buNone/>
            </a:pPr>
            <a:r>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67" name="Google Shape;46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2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There is limited information about Croatia HNV farming in English. Here are some main sources.</a:t>
            </a:r>
            <a:endParaRPr b="0" i="0" sz="1200" u="none" cap="none" strike="noStrike">
              <a:solidFill>
                <a:schemeClr val="dk1"/>
              </a:solidFill>
              <a:latin typeface="Calibri"/>
              <a:ea typeface="Calibri"/>
              <a:cs typeface="Calibri"/>
              <a:sym typeface="Calibri"/>
            </a:endParaRPr>
          </a:p>
        </p:txBody>
      </p:sp>
      <p:sp>
        <p:nvSpPr>
          <p:cNvPr id="482" name="Google Shape;4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2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Photo:</a:t>
            </a:r>
            <a:r>
              <a:rPr b="0" i="0" lang="fi-FI" sz="1200" u="none" cap="none" strike="noStrike">
                <a:solidFill>
                  <a:schemeClr val="dk1"/>
                </a:solidFill>
                <a:latin typeface="Calibri"/>
                <a:ea typeface="Calibri"/>
                <a:cs typeface="Calibri"/>
                <a:sym typeface="Calibri"/>
              </a:rPr>
              <a:t> by paraohiapojejena </a:t>
            </a:r>
            <a:r>
              <a:rPr b="0" i="0" lang="fi-FI" sz="1200" u="sng" cap="none" strike="noStrike">
                <a:solidFill>
                  <a:schemeClr val="hlink"/>
                </a:solidFill>
                <a:latin typeface="Calibri"/>
                <a:ea typeface="Calibri"/>
                <a:cs typeface="Calibri"/>
                <a:sym typeface="Calibri"/>
                <a:hlinkClick r:id="rId2"/>
              </a:rPr>
              <a:t>Creative Commons</a:t>
            </a:r>
            <a:r>
              <a:rPr b="0" i="0" lang="fi-FI" sz="1200" u="none" cap="none" strike="noStrike">
                <a:solidFill>
                  <a:srgbClr val="0000FF"/>
                </a:solidFill>
                <a:latin typeface="Times New Roman"/>
                <a:ea typeface="Times New Roman"/>
                <a:cs typeface="Times New Roman"/>
                <a:sym typeface="Times New Roman"/>
              </a:rPr>
              <a:t> </a:t>
            </a:r>
            <a:r>
              <a:rPr b="0" i="0" lang="fi-FI" sz="1200" u="sng" cap="none" strike="noStrike">
                <a:solidFill>
                  <a:schemeClr val="hlink"/>
                </a:solidFill>
                <a:latin typeface="Calibri"/>
                <a:ea typeface="Calibri"/>
                <a:cs typeface="Calibri"/>
                <a:sym typeface="Calibri"/>
                <a:hlinkClick r:id="rId3"/>
              </a:rPr>
              <a:t>Attribution-Share Alike 3.0 Unported</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4"/>
              </a:rPr>
              <a:t>https://commons.wikimedia.org/wiki/File:Pojejena,_Romania_-_panoramio.jpg</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89" name="Google Shape;48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2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457200" lvl="0" marL="457200" marR="0" rtl="0" algn="just">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Romania is evenly divided between lowland, hill and mountain areas:</a:t>
            </a:r>
            <a:r>
              <a:rPr b="0" i="0" lang="fi-FI" sz="1200" u="none" cap="none" strike="noStrike">
                <a:solidFill>
                  <a:schemeClr val="dk1"/>
                </a:solidFill>
                <a:latin typeface="Calibri"/>
                <a:ea typeface="Calibri"/>
                <a:cs typeface="Calibri"/>
                <a:sym typeface="Calibri"/>
              </a:rPr>
              <a:t> there are low-lying areas along the Danube plain, and the Carpathian Mountains curve through the centre of the country. Annual rainfall varies according to altitude. Due to the geographic variation in the country, Romania has, uniquely to the EU countries, 5 biogeographical regions: Continental, Pannonic, Steppic, Pontic and Alpine.</a:t>
            </a:r>
            <a:endParaRPr b="1" i="0" sz="1200" u="none" cap="none" strike="noStrike">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Agricultural statistics:</a:t>
            </a:r>
            <a:r>
              <a:rPr b="0" i="0" lang="fi-FI" sz="1200" u="none" cap="none" strike="noStrike">
                <a:solidFill>
                  <a:schemeClr val="dk1"/>
                </a:solidFill>
                <a:latin typeface="Calibri"/>
                <a:ea typeface="Calibri"/>
                <a:cs typeface="Calibri"/>
                <a:sym typeface="Calibri"/>
              </a:rPr>
              <a:t> 64% of the country’s land is agricultural area, 28% forest, and 11% other. Utilized agricultural area is 14,716,000 ha, used as follows: arable land = 64%, permanent pasture = 23%, hay meadows = 10%, vineyards and vine nurseries = 2%, orchards and tree nurseries = 1%. </a:t>
            </a:r>
            <a:endParaRPr b="0" i="0" sz="1200" u="none" cap="none" strike="noStrike">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Land use patterns vary across the country:</a:t>
            </a:r>
            <a:r>
              <a:rPr b="0" i="0" lang="fi-FI" sz="1200" u="none" cap="none" strike="noStrike">
                <a:solidFill>
                  <a:schemeClr val="dk1"/>
                </a:solidFill>
                <a:latin typeface="Calibri"/>
                <a:ea typeface="Calibri"/>
                <a:cs typeface="Calibri"/>
                <a:sym typeface="Calibri"/>
              </a:rPr>
              <a:t> arable and more intensively farmed areas predominate in the south, east and extreme west. </a:t>
            </a:r>
            <a:endParaRPr b="0" i="0" sz="1200" u="none" cap="none" strike="noStrike">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Livestock farming and permanent grasslands</a:t>
            </a:r>
            <a:r>
              <a:rPr b="0" i="0" lang="fi-FI" sz="1200" u="none" cap="none" strike="noStrike">
                <a:solidFill>
                  <a:schemeClr val="dk1"/>
                </a:solidFill>
                <a:latin typeface="Calibri"/>
                <a:ea typeface="Calibri"/>
                <a:cs typeface="Calibri"/>
                <a:sym typeface="Calibri"/>
              </a:rPr>
              <a:t> are concentrated in northern and central regions. Generally, agriculture has been in decline in Romania due to rural depopulation, development and afforestation. </a:t>
            </a:r>
            <a:endParaRPr b="1" i="0" sz="12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Romanian farmland was affected by collectivisation during 1947-1989</a:t>
            </a:r>
            <a:r>
              <a:rPr b="0" i="0" lang="fi-FI" sz="1200" u="none" cap="none" strike="noStrike">
                <a:solidFill>
                  <a:schemeClr val="dk1"/>
                </a:solidFill>
                <a:latin typeface="Calibri"/>
                <a:ea typeface="Calibri"/>
                <a:cs typeface="Calibri"/>
                <a:sym typeface="Calibri"/>
              </a:rPr>
              <a:t>, when 90% of agricultural areas came under the authority of state and collective farms. The other 10% of lands in the mountains remained primarily as smallholdings. Continuation of smallholdings in the mountains has been beneficial for biodiversity. Further, fertilization of permanent grasslands ceased in 1989, and the grasslands have made a strong comeback in terms of improved biodiversity since cessation of fertilization.  (</a:t>
            </a:r>
            <a:r>
              <a:rPr b="1" i="0" lang="fi-FI" sz="1200" u="none" cap="none" strike="noStrike">
                <a:solidFill>
                  <a:schemeClr val="dk1"/>
                </a:solidFill>
                <a:latin typeface="Calibri"/>
                <a:ea typeface="Calibri"/>
                <a:cs typeface="Calibri"/>
                <a:sym typeface="Calibri"/>
              </a:rPr>
              <a:t>SOURCE</a:t>
            </a:r>
            <a:r>
              <a:rPr b="0" i="0" lang="fi-FI" sz="1200" u="none" cap="none" strike="noStrike">
                <a:solidFill>
                  <a:schemeClr val="dk1"/>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Page, N., Bӑan, A, Huband, S., Popa, R., Rákosy, L., Sutcliffe, L. 2012. Romania. In:</a:t>
            </a:r>
            <a:r>
              <a:rPr b="1" i="0" lang="fi-FI" sz="1200" u="none" cap="none" strike="noStrike">
                <a:solidFill>
                  <a:srgbClr val="000000"/>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HNV farmland occurs at landscape scales</a:t>
            </a:r>
            <a:r>
              <a:rPr b="0" i="0" lang="fi-FI" sz="1200" u="none" cap="none" strike="noStrike">
                <a:solidFill>
                  <a:schemeClr val="dk1"/>
                </a:solidFill>
                <a:latin typeface="Calibri"/>
                <a:ea typeface="Calibri"/>
                <a:cs typeface="Calibri"/>
                <a:sym typeface="Calibri"/>
              </a:rPr>
              <a:t> and is characterised by a rich variety of Natura habitats and species. HNV farmland provides part of the living of up to 3 million small farmers whose future provides one of the biggest challenges to rural policy. </a:t>
            </a:r>
            <a:r>
              <a:rPr b="1" i="0" lang="fi-FI" sz="1200" u="none" cap="none" strike="noStrike">
                <a:solidFill>
                  <a:schemeClr val="dk1"/>
                </a:solidFill>
                <a:latin typeface="Calibri"/>
                <a:ea typeface="Calibri"/>
                <a:cs typeface="Calibri"/>
                <a:sym typeface="Calibri"/>
              </a:rPr>
              <a:t>(SOURCE</a:t>
            </a:r>
            <a:r>
              <a:rPr b="1"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2"/>
              </a:rPr>
              <a:t>http://www.efncp.org/projects/projects-in-romania/</a:t>
            </a:r>
            <a:r>
              <a:rPr b="0" i="0" lang="fi-FI" sz="1200" u="none" cap="none" strike="noStrike">
                <a:solidFill>
                  <a:srgbClr val="0000FF"/>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Some of Europe’s most important HNV farmed landscapes are found in Romania.</a:t>
            </a:r>
            <a:r>
              <a:rPr b="0" i="0" lang="fi-FI" sz="1200" u="none" cap="none" strike="noStrike">
                <a:solidFill>
                  <a:schemeClr val="dk1"/>
                </a:solidFill>
                <a:latin typeface="Calibri"/>
                <a:ea typeface="Calibri"/>
                <a:cs typeface="Calibri"/>
                <a:sym typeface="Calibri"/>
              </a:rPr>
              <a:t> They occupy at least 30% of the total agricultural area, amounting to about 5 million hectares. They are mostly found in smaller holding sizes in hilly areas within the Carpathian arc, especially in Transylvania, Maramures and in the southern Carpathian slopes of Oltenia. (</a:t>
            </a:r>
            <a:r>
              <a:rPr b="1" i="0" lang="fi-FI" sz="1200" u="none" cap="none" strike="noStrike">
                <a:solidFill>
                  <a:schemeClr val="dk1"/>
                </a:solidFill>
                <a:latin typeface="Calibri"/>
                <a:ea typeface="Calibri"/>
                <a:cs typeface="Calibri"/>
                <a:sym typeface="Calibri"/>
              </a:rPr>
              <a:t>SOURCE:</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3"/>
              </a:rPr>
              <a:t>https://www.agridea.ch/fileadmin/thematic/Projet_HNV_Layman_report.pdf</a:t>
            </a:r>
            <a:r>
              <a:rPr b="0" i="0" lang="fi-FI" sz="1200" u="none" cap="none" strike="noStrike">
                <a:solidFill>
                  <a:srgbClr val="0000FF"/>
                </a:solidFill>
                <a:latin typeface="Calibri"/>
                <a:ea typeface="Calibri"/>
                <a:cs typeface="Calibri"/>
                <a:sym typeface="Calibri"/>
              </a:rPr>
              <a:t> </a:t>
            </a:r>
            <a:r>
              <a:rPr b="0" i="0" lang="fi-FI"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MAP </a:t>
            </a:r>
            <a:r>
              <a:rPr b="0" i="0" lang="fi-FI" sz="1200" u="none" cap="none" strike="noStrike">
                <a:solidFill>
                  <a:schemeClr val="dk1"/>
                </a:solidFill>
                <a:latin typeface="Calibri"/>
                <a:ea typeface="Calibri"/>
                <a:cs typeface="Calibri"/>
                <a:sym typeface="Calibri"/>
              </a:rPr>
              <a:t>Keenleyside, C, Beaufoy, G, Tucker, G and Jones, G (2014) </a:t>
            </a:r>
            <a:r>
              <a:rPr b="0" i="1" lang="fi-FI" sz="1200" u="none" cap="none" strike="noStrike">
                <a:solidFill>
                  <a:schemeClr val="dk1"/>
                </a:solidFill>
                <a:latin typeface="Calibri"/>
                <a:ea typeface="Calibri"/>
                <a:cs typeface="Calibri"/>
                <a:sym typeface="Calibri"/>
              </a:rPr>
              <a:t>High Nature Value farming throughout EU-27 and its financial support under the CAP</a:t>
            </a:r>
            <a:r>
              <a:rPr b="0" i="0" lang="fi-FI" sz="1200" u="none" cap="none" strike="noStrike">
                <a:solidFill>
                  <a:schemeClr val="dk1"/>
                </a:solidFill>
                <a:latin typeface="Calibri"/>
                <a:ea typeface="Calibri"/>
                <a:cs typeface="Calibri"/>
                <a:sym typeface="Calibri"/>
              </a:rPr>
              <a:t>. Report prepared for DG Environment, contract ENV B.1/ETU/2012/0035. Institute for European Environmental Policy: London. </a:t>
            </a:r>
            <a:r>
              <a:rPr b="1" i="0" lang="fi-FI" sz="1200" u="none" cap="none" strike="noStrike">
                <a:solidFill>
                  <a:schemeClr val="dk1"/>
                </a:solidFill>
                <a:latin typeface="Calibri"/>
                <a:ea typeface="Calibri"/>
                <a:cs typeface="Calibri"/>
                <a:sym typeface="Calibri"/>
              </a:rPr>
              <a:t>Annex 1 (maps) available here: </a:t>
            </a:r>
            <a:r>
              <a:rPr b="1" i="0" lang="fi-FI" sz="1200" u="sng" cap="none" strike="noStrike">
                <a:solidFill>
                  <a:schemeClr val="hlink"/>
                </a:solidFill>
                <a:latin typeface="Calibri"/>
                <a:ea typeface="Calibri"/>
                <a:cs typeface="Calibri"/>
                <a:sym typeface="Calibri"/>
                <a:hlinkClick r:id="rId4"/>
              </a:rPr>
              <a:t>http://www.efncp.org/download/HNV_and_CAP_Annex_1_maps_.pdf</a:t>
            </a:r>
            <a:r>
              <a:rPr b="1"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p:txBody>
      </p:sp>
      <p:sp>
        <p:nvSpPr>
          <p:cNvPr id="497" name="Google Shape;49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2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HNV farming in Romania is largely defined by two chief characteristics of Romanian farming: the high number of smallholdings (89% of farms under 5 ha in area) and the presence of common grazing (50% of all permanent grassland in Romania). Common grazing is an essential element for the viability of small farms in Romania. </a:t>
            </a:r>
            <a:r>
              <a:rPr b="0" i="0" lang="fi-FI" sz="1200" u="none" cap="none" strike="noStrike">
                <a:solidFill>
                  <a:schemeClr val="dk1"/>
                </a:solidFill>
                <a:latin typeface="Calibri"/>
                <a:ea typeface="Calibri"/>
                <a:cs typeface="Calibri"/>
                <a:sym typeface="Calibri"/>
              </a:rPr>
              <a:t>Municipalities rent grazing land to grazing associations and  to individual shepherds.  </a:t>
            </a:r>
            <a:r>
              <a:rPr b="0" i="0" lang="fi-FI" sz="1200" u="none" cap="none" strike="noStrike">
                <a:solidFill>
                  <a:srgbClr val="000000"/>
                </a:solidFill>
                <a:latin typeface="Calibri"/>
                <a:ea typeface="Calibri"/>
                <a:cs typeface="Calibri"/>
                <a:sym typeface="Calibri"/>
              </a:rPr>
              <a:t>Commonly grazed pastures are generally unimproved, large ( up to several hundred ha) farmlands often located on steeper and less productive lands.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rgbClr val="000000"/>
                </a:solidFill>
                <a:latin typeface="Calibri"/>
                <a:ea typeface="Calibri"/>
                <a:cs typeface="Calibri"/>
                <a:sym typeface="Calibri"/>
              </a:rPr>
              <a:t>The typical agricultural system in upland type 1 </a:t>
            </a:r>
            <a:r>
              <a:rPr b="0" i="0" lang="fi-FI" sz="1200" u="none" cap="none" strike="noStrike">
                <a:solidFill>
                  <a:srgbClr val="000000"/>
                </a:solidFill>
                <a:latin typeface="Calibri"/>
                <a:ea typeface="Calibri"/>
                <a:cs typeface="Calibri"/>
                <a:sym typeface="Calibri"/>
              </a:rPr>
              <a:t>areas is extensive dairy sheep, where flocks remain up in the hills for 6 months out of the year. The sheep are hand milked 3 times a day, and milk or cheese is sold in the markets. Grazing intensity is c. 4-6 sheep/ha.</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Small-scale mosaic farmed landscapes have mixtures of permanent pastures and meadows, including the damp meadows that are under severe threat throughout Europe. The also contain grass leys, rotational arable patches, wood pasture and scrub, and traditional orchards.</a:t>
            </a:r>
            <a:endParaRPr b="0" i="0" sz="1200" u="none" cap="none" strike="noStrike">
              <a:solidFill>
                <a:srgbClr val="000000"/>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The typical agricultural system in upland type 2 </a:t>
            </a:r>
            <a:r>
              <a:rPr b="0" i="0" lang="fi-FI" sz="1200" u="none" cap="none" strike="noStrike">
                <a:solidFill>
                  <a:schemeClr val="dk1"/>
                </a:solidFill>
                <a:latin typeface="Calibri"/>
                <a:ea typeface="Calibri"/>
                <a:cs typeface="Calibri"/>
                <a:sym typeface="Calibri"/>
              </a:rPr>
              <a:t>is small farms. Ownership and management is fragmented. They contain habitat types that have largely disappeared in much of Europe. The most important HNV orchards are found in the hilly type 2 areas, where every house has its own small orchard of apples, plums, pears, walnuts, and sometimes quince. The orchards have a grassy understory that is usually hand-mown for hay. Many hill villages also have communal fruit orchards, which are larger and have local varieties but are also mostly abandoned. They are quite different from former State orchards of the lowlands, which do not have the grass understory and are sprayed with pesticides.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Type 3 HNV– arable areas hosting species of conservation concern: </a:t>
            </a:r>
            <a:r>
              <a:rPr b="0" i="0" lang="fi-FI" sz="1200" u="none" cap="none" strike="noStrike">
                <a:solidFill>
                  <a:schemeClr val="dk1"/>
                </a:solidFill>
                <a:latin typeface="Calibri"/>
                <a:ea typeface="Calibri"/>
                <a:cs typeface="Calibri"/>
                <a:sym typeface="Calibri"/>
              </a:rPr>
              <a:t>Broad, flat expanses along the Danube plain and near the Danube Delta in the southern and eastern parts of the country. These areas are important for migrating bird species.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HNV in a nutshell:</a:t>
            </a:r>
            <a:endParaRPr b="0" i="0" sz="1200" u="none" cap="none" strike="noStrike">
              <a:solidFill>
                <a:srgbClr val="000000"/>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Noto Sans Symbols"/>
              <a:buChar char="●"/>
            </a:pPr>
            <a:r>
              <a:rPr b="0" i="0" lang="fi-FI" sz="1200" u="none" cap="none" strike="noStrike">
                <a:solidFill>
                  <a:srgbClr val="000000"/>
                </a:solidFill>
                <a:latin typeface="Calibri"/>
                <a:ea typeface="Calibri"/>
                <a:cs typeface="Calibri"/>
                <a:sym typeface="Calibri"/>
              </a:rPr>
              <a:t>Small-holdings : 89% of farms under 5 ha in area</a:t>
            </a:r>
            <a:endParaRPr b="0" i="0" sz="1200" u="none" cap="none" strike="noStrike">
              <a:solidFill>
                <a:srgbClr val="000000"/>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Noto Sans Symbols"/>
              <a:buChar char="●"/>
            </a:pPr>
            <a:r>
              <a:rPr b="0" i="0" lang="fi-FI" sz="1200" u="none" cap="none" strike="noStrike">
                <a:solidFill>
                  <a:srgbClr val="000000"/>
                </a:solidFill>
                <a:latin typeface="Calibri"/>
                <a:ea typeface="Calibri"/>
                <a:cs typeface="Calibri"/>
                <a:sym typeface="Calibri"/>
              </a:rPr>
              <a:t>Common grazing : 50% of all permanent grassland in Romania</a:t>
            </a:r>
            <a:endParaRPr b="0" i="0" sz="1200" u="none" cap="none" strike="noStrike">
              <a:solidFill>
                <a:srgbClr val="000000"/>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Noto Sans Symbols"/>
              <a:buChar char="●"/>
            </a:pPr>
            <a:r>
              <a:rPr b="0" i="0" lang="fi-FI" sz="1200" u="none" cap="none" strike="noStrike">
                <a:solidFill>
                  <a:srgbClr val="000000"/>
                </a:solidFill>
                <a:latin typeface="Calibri"/>
                <a:ea typeface="Calibri"/>
                <a:cs typeface="Calibri"/>
                <a:sym typeface="Calibri"/>
              </a:rPr>
              <a:t>Upland semi-natural pastures : mainly sheep (milk products and meat), 6 months in the mountains (transhumance) </a:t>
            </a:r>
            <a:endParaRPr b="0" i="0" sz="1200" u="none" cap="none" strike="noStrike">
              <a:solidFill>
                <a:srgbClr val="000000"/>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Noto Sans Symbols"/>
              <a:buChar char="●"/>
            </a:pPr>
            <a:r>
              <a:rPr b="0" i="0" lang="fi-FI" sz="1200" u="none" cap="none" strike="noStrike">
                <a:solidFill>
                  <a:srgbClr val="000000"/>
                </a:solidFill>
                <a:latin typeface="Calibri"/>
                <a:ea typeface="Calibri"/>
                <a:cs typeface="Calibri"/>
                <a:sym typeface="Calibri"/>
              </a:rPr>
              <a:t>Mosaic farmed landscapes : mall farms, rotational farming and agroforestry</a:t>
            </a:r>
            <a:endParaRPr b="0" i="0" sz="1200" u="none" cap="none" strike="noStrike">
              <a:solidFill>
                <a:srgbClr val="000000"/>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Noto Sans Symbols"/>
              <a:buChar char="●"/>
            </a:pPr>
            <a:r>
              <a:rPr b="0" i="0" lang="fi-FI" sz="1200" u="none" cap="none" strike="noStrike">
                <a:solidFill>
                  <a:srgbClr val="000000"/>
                </a:solidFill>
                <a:latin typeface="Calibri"/>
                <a:ea typeface="Calibri"/>
                <a:cs typeface="Calibri"/>
                <a:sym typeface="Calibri"/>
              </a:rPr>
              <a:t>Danube Plain and Delta are  Broad flat expanses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fi-FI" sz="1200" u="none" cap="none" strike="noStrike">
                <a:solidFill>
                  <a:schemeClr val="dk1"/>
                </a:solidFill>
                <a:latin typeface="Calibri"/>
                <a:ea typeface="Calibri"/>
                <a:cs typeface="Calibri"/>
                <a:sym typeface="Calibri"/>
              </a:rPr>
              <a:t>(</a:t>
            </a:r>
            <a:r>
              <a:rPr b="1" i="0" lang="fi-FI" sz="1200" u="none" cap="none" strike="noStrike">
                <a:solidFill>
                  <a:schemeClr val="dk1"/>
                </a:solidFill>
                <a:latin typeface="Calibri"/>
                <a:ea typeface="Calibri"/>
                <a:cs typeface="Calibri"/>
                <a:sym typeface="Calibri"/>
              </a:rPr>
              <a:t>Reference</a:t>
            </a:r>
            <a:r>
              <a:rPr b="0" i="0" lang="fi-FI" sz="1200" u="none" cap="none" strike="noStrike">
                <a:solidFill>
                  <a:schemeClr val="dk1"/>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Page, N., Bӑan, A, Huband, S., Popa, R., Rákosy, L., Sutcliffe, L. 2012. Romania. In:</a:t>
            </a:r>
            <a:r>
              <a:rPr b="1" i="0" lang="fi-FI" sz="1200" u="none" cap="none" strike="noStrike">
                <a:solidFill>
                  <a:srgbClr val="000000"/>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40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p:txBody>
      </p:sp>
      <p:sp>
        <p:nvSpPr>
          <p:cNvPr id="507" name="Google Shape;50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3" name="Google Shape;193;p3:notes"/>
          <p:cNvSpPr txBox="1"/>
          <p:nvPr>
            <p:ph idx="1" type="body"/>
          </p:nvPr>
        </p:nvSpPr>
        <p:spPr>
          <a:xfrm>
            <a:off x="914400" y="4343405"/>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94" name="Google Shape;194;p3:notes"/>
          <p:cNvSpPr txBox="1"/>
          <p:nvPr>
            <p:ph idx="12" type="sldNum"/>
          </p:nvPr>
        </p:nvSpPr>
        <p:spPr>
          <a:xfrm>
            <a:off x="3886200" y="8686811"/>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p3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Eastern Hills of Cluj </a:t>
            </a:r>
            <a:r>
              <a:rPr b="0" i="0" lang="fi-FI" sz="1200" u="none" cap="none" strike="noStrike">
                <a:solidFill>
                  <a:schemeClr val="dk1"/>
                </a:solidFill>
                <a:latin typeface="Calibri"/>
                <a:ea typeface="Calibri"/>
                <a:cs typeface="Calibri"/>
                <a:sym typeface="Calibri"/>
              </a:rPr>
              <a:t>(Dealurile Clujului Est) is located in Transylvania in the Northwestern Romanian Development region.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The area is recognised for its rich biodiversity: 18,889 ha of the territory forms a Natura 2000 site with the name Dealurile Clujului Est. The Natura 2000 site covers around one third of the territory and population of the communes.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The area also includes two natural reserves for botanical, fauna, landscape and geomorphology conservation. Steppe flora conservation and butterfly conservation (Maculinea nausithous) are explicit aims.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Agriculture is central to nature and livelihoods in the region. </a:t>
            </a:r>
            <a:r>
              <a:rPr b="0" i="0" lang="fi-FI" sz="1200" u="none" cap="none" strike="noStrike">
                <a:solidFill>
                  <a:schemeClr val="dk1"/>
                </a:solidFill>
                <a:latin typeface="Calibri"/>
                <a:ea typeface="Calibri"/>
                <a:cs typeface="Calibri"/>
                <a:sym typeface="Calibri"/>
              </a:rPr>
              <a:t>Land use is stratified by altitude and include areas between 500-700m above sea level. The landscape is shaped by geography and farming techniques. There is a network of rivers that flows from northwest to southeast. The villages are located at the bottom of the valleys and usually surrounded by arable land situated between 300 to 500 m altitude. The next layer (between 500 to 600 m altitude) is a mixture of arable land with permanent natural pastures and meadows. Above 600 m altitude is the area covered with meadows and, in some areas, with forests.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The specific landscape of the permanent meadows and pastures is probably unique nowadays in Europe. It is a mosaic of parcels that are farmed using different agricultural techniques for different times of the year. Some parcels are still manually mowed and others are used only for summer grazing.</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Cluj is a diverse area with varied economic and demographic conditions across the municipalities. Challenges are aging rural population and that the areas with the highest HNVf have poor economies compared to peri-urban areas with industry. There is little innovation in the agriculture and markets, and the quantity of both crop and animal household production sold on the market is very small. the cost of getting products to market in the urban areas or, alternatively, producing enough for wholesale (for which the farmers get very low prices) are barriers for farmers selling their products.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SOURCE:</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2"/>
              </a:rPr>
              <a:t>http://www.hnvlink.eu/download/RomaniaBaselineAssessment.pdf</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rgbClr val="0000FF"/>
              </a:solidFill>
              <a:latin typeface="Calibri"/>
              <a:ea typeface="Calibri"/>
              <a:cs typeface="Calibri"/>
              <a:sym typeface="Calibri"/>
            </a:endParaRPr>
          </a:p>
        </p:txBody>
      </p:sp>
      <p:sp>
        <p:nvSpPr>
          <p:cNvPr id="518" name="Google Shape;51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p3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000"/>
              <a:buFont typeface="Arial"/>
              <a:buNone/>
            </a:pPr>
            <a:r>
              <a:rPr b="0" i="0" lang="fi-FI" sz="1200" u="none" cap="none" strike="noStrike">
                <a:solidFill>
                  <a:schemeClr val="dk1"/>
                </a:solidFill>
                <a:latin typeface="Calibri"/>
                <a:ea typeface="Calibri"/>
                <a:cs typeface="Calibri"/>
                <a:sym typeface="Calibri"/>
              </a:rPr>
              <a:t>Quantity and connectivity of the HNV farmlands in Romania, as well as proximity to natural habitats, is key to their high level of biodiversity.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2000"/>
              <a:buFont typeface="Calibri"/>
              <a:buNone/>
            </a:pPr>
            <a:r>
              <a:rPr b="0" i="0" lang="fi-FI" sz="1200" u="none" cap="none" strike="noStrike">
                <a:solidFill>
                  <a:schemeClr val="dk1"/>
                </a:solidFill>
                <a:latin typeface="Calibri"/>
                <a:ea typeface="Calibri"/>
                <a:cs typeface="Calibri"/>
                <a:sym typeface="Calibri"/>
              </a:rPr>
              <a:t>The rich biodiversity of Romanian HNV farmlands is primarily due to generations of farmers who have used low intensity farming </a:t>
            </a:r>
            <a:r>
              <a:rPr b="0" i="0" lang="fi-FI" sz="1200" u="none" cap="none" strike="noStrike">
                <a:solidFill>
                  <a:srgbClr val="000000"/>
                </a:solidFill>
                <a:latin typeface="Calibri"/>
                <a:ea typeface="Calibri"/>
                <a:cs typeface="Calibri"/>
                <a:sym typeface="Calibri"/>
              </a:rPr>
              <a:t>techniques.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20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2000"/>
              <a:buFont typeface="Calibri"/>
              <a:buNone/>
            </a:pPr>
            <a:r>
              <a:rPr b="0" i="0" lang="fi-FI" sz="1200" u="none" cap="none" strike="noStrike">
                <a:solidFill>
                  <a:srgbClr val="000000"/>
                </a:solidFill>
                <a:latin typeface="Calibri"/>
                <a:ea typeface="Calibri"/>
                <a:cs typeface="Calibri"/>
                <a:sym typeface="Calibri"/>
              </a:rPr>
              <a:t>In Eastern Cluj, the absence of chemical inputs and management within ecological capacity have resulted in a landscape with 282 recorded vascular plants. </a:t>
            </a:r>
            <a:r>
              <a:rPr b="1" i="0" lang="fi-FI" sz="1200" u="none" cap="none" strike="noStrike">
                <a:solidFill>
                  <a:srgbClr val="000000"/>
                </a:solidFill>
                <a:latin typeface="Calibri"/>
                <a:ea typeface="Calibri"/>
                <a:cs typeface="Calibri"/>
                <a:sym typeface="Calibri"/>
              </a:rPr>
              <a:t>SOURCE:</a:t>
            </a:r>
            <a:r>
              <a:rPr b="1"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2"/>
              </a:rPr>
              <a:t>http://www.hnvlink.eu/download/RomaniaBaselineAssessment.pdf</a:t>
            </a:r>
            <a:r>
              <a:rPr b="0" i="0" lang="fi-FI" sz="1200" u="none" cap="none" strike="noStrike">
                <a:solidFill>
                  <a:srgbClr val="0000FF"/>
                </a:solidFill>
                <a:latin typeface="Calibri"/>
                <a:ea typeface="Calibri"/>
                <a:cs typeface="Calibri"/>
                <a:sym typeface="Calibri"/>
              </a:rPr>
              <a:t>  </a:t>
            </a:r>
            <a:endParaRPr b="1" i="0" sz="1200" u="none" cap="none" strike="noStrike">
              <a:solidFill>
                <a:srgbClr val="0000FF"/>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0" i="0" lang="fi-FI" sz="1200" u="none" cap="none" strike="noStrike">
                <a:solidFill>
                  <a:srgbClr val="000000"/>
                </a:solidFill>
                <a:latin typeface="Calibri"/>
                <a:ea typeface="Calibri"/>
                <a:cs typeface="Calibri"/>
                <a:sym typeface="Calibri"/>
              </a:rPr>
              <a:t>Small-scale upland orchards are important for several taxa, including: rare birds, reptiles, butterfly and beetle species.</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0" i="0" lang="fi-FI" sz="1200" u="none" cap="none" strike="noStrike">
                <a:solidFill>
                  <a:srgbClr val="000000"/>
                </a:solidFill>
                <a:latin typeface="Calibri"/>
                <a:ea typeface="Calibri"/>
                <a:cs typeface="Calibri"/>
                <a:sym typeface="Calibri"/>
              </a:rPr>
              <a:t>Village fruit trees are often heirloom cultivars- important sources of agricultural species diversity.</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0" i="0" lang="fi-FI" sz="1200" u="none" cap="none" strike="noStrike">
                <a:solidFill>
                  <a:srgbClr val="000000"/>
                </a:solidFill>
                <a:latin typeface="Calibri"/>
                <a:ea typeface="Calibri"/>
                <a:cs typeface="Calibri"/>
                <a:sym typeface="Calibri"/>
              </a:rPr>
              <a:t>60 native plants are related to crop plants, a potential resource for plant breeding. This is particularly notable for distinctive varients of forage legumes like red clover and sainfoin.</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fi-FI" sz="1200" u="none" cap="none" strike="noStrike">
                <a:solidFill>
                  <a:schemeClr val="dk1"/>
                </a:solidFill>
                <a:latin typeface="Calibri"/>
                <a:ea typeface="Calibri"/>
                <a:cs typeface="Calibri"/>
                <a:sym typeface="Calibri"/>
              </a:rPr>
              <a:t>(</a:t>
            </a:r>
            <a:r>
              <a:rPr b="1" i="0" lang="fi-FI" sz="1200" u="none" cap="none" strike="noStrike">
                <a:solidFill>
                  <a:schemeClr val="dk1"/>
                </a:solidFill>
                <a:latin typeface="Calibri"/>
                <a:ea typeface="Calibri"/>
                <a:cs typeface="Calibri"/>
                <a:sym typeface="Calibri"/>
              </a:rPr>
              <a:t>Reference</a:t>
            </a:r>
            <a:r>
              <a:rPr b="0" i="0" lang="fi-FI" sz="1200" u="none" cap="none" strike="noStrike">
                <a:solidFill>
                  <a:schemeClr val="dk1"/>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Page, N., Bӑan, A, Huband, S., Popa, R., Rákosy, L., Sutcliffe, L. 2012. Romania. In:</a:t>
            </a:r>
            <a:r>
              <a:rPr b="1" i="0" lang="fi-FI" sz="1200" u="none" cap="none" strike="noStrike">
                <a:solidFill>
                  <a:srgbClr val="000000"/>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rPr b="0" i="0" lang="fi-FI" sz="1200" u="none" cap="none" strike="noStrike">
                <a:solidFill>
                  <a:srgbClr val="000000"/>
                </a:solidFill>
                <a:latin typeface="Calibri"/>
                <a:ea typeface="Calibri"/>
                <a:cs typeface="Calibri"/>
                <a:sym typeface="Calibri"/>
              </a:rPr>
              <a:t>In Cluj, Two mammals (</a:t>
            </a:r>
            <a:r>
              <a:rPr b="0" i="1" lang="fi-FI" sz="1200" u="none" cap="none" strike="noStrike">
                <a:solidFill>
                  <a:srgbClr val="000000"/>
                </a:solidFill>
                <a:latin typeface="Calibri"/>
                <a:ea typeface="Calibri"/>
                <a:cs typeface="Calibri"/>
                <a:sym typeface="Calibri"/>
              </a:rPr>
              <a:t>Sicista subtilis</a:t>
            </a:r>
            <a:r>
              <a:rPr b="0" i="0" lang="fi-FI" sz="1200" u="none" cap="none" strike="noStrike">
                <a:solidFill>
                  <a:srgbClr val="000000"/>
                </a:solidFill>
                <a:latin typeface="Calibri"/>
                <a:ea typeface="Calibri"/>
                <a:cs typeface="Calibri"/>
                <a:sym typeface="Calibri"/>
              </a:rPr>
              <a:t>; </a:t>
            </a:r>
            <a:r>
              <a:rPr b="0" i="1" lang="fi-FI" sz="1200" u="none" cap="none" strike="noStrike">
                <a:solidFill>
                  <a:srgbClr val="000000"/>
                </a:solidFill>
                <a:latin typeface="Calibri"/>
                <a:ea typeface="Calibri"/>
                <a:cs typeface="Calibri"/>
                <a:sym typeface="Calibri"/>
              </a:rPr>
              <a:t>Rhinolophus ferrumequinum</a:t>
            </a:r>
            <a:r>
              <a:rPr b="0" i="0" lang="fi-FI" sz="1200" u="none" cap="none" strike="noStrike">
                <a:solidFill>
                  <a:srgbClr val="000000"/>
                </a:solidFill>
                <a:latin typeface="Calibri"/>
                <a:ea typeface="Calibri"/>
                <a:cs typeface="Calibri"/>
                <a:sym typeface="Calibri"/>
              </a:rPr>
              <a:t>) and 6 amphibians and reptiles (</a:t>
            </a:r>
            <a:r>
              <a:rPr b="0" i="1" lang="fi-FI" sz="1200" u="none" cap="none" strike="noStrike">
                <a:solidFill>
                  <a:srgbClr val="000000"/>
                </a:solidFill>
                <a:latin typeface="Calibri"/>
                <a:ea typeface="Calibri"/>
                <a:cs typeface="Calibri"/>
                <a:sym typeface="Calibri"/>
              </a:rPr>
              <a:t>Vipera ursinii rakosiensis</a:t>
            </a:r>
            <a:r>
              <a:rPr b="0" i="0" lang="fi-FI" sz="1200" u="none" cap="none" strike="noStrike">
                <a:solidFill>
                  <a:srgbClr val="000000"/>
                </a:solidFill>
                <a:latin typeface="Calibri"/>
                <a:ea typeface="Calibri"/>
                <a:cs typeface="Calibri"/>
                <a:sym typeface="Calibri"/>
              </a:rPr>
              <a:t> - priority species; </a:t>
            </a:r>
            <a:r>
              <a:rPr b="0" i="1" lang="fi-FI" sz="1200" u="none" cap="none" strike="noStrike">
                <a:solidFill>
                  <a:srgbClr val="000000"/>
                </a:solidFill>
                <a:latin typeface="Calibri"/>
                <a:ea typeface="Calibri"/>
                <a:cs typeface="Calibri"/>
                <a:sym typeface="Calibri"/>
              </a:rPr>
              <a:t>Bombina variegat</a:t>
            </a:r>
            <a:r>
              <a:rPr b="0" i="0" lang="fi-FI" sz="1200" u="none" cap="none" strike="noStrike">
                <a:solidFill>
                  <a:srgbClr val="000000"/>
                </a:solidFill>
                <a:latin typeface="Calibri"/>
                <a:ea typeface="Calibri"/>
                <a:cs typeface="Calibri"/>
                <a:sym typeface="Calibri"/>
              </a:rPr>
              <a:t>a; </a:t>
            </a:r>
            <a:r>
              <a:rPr b="0" i="1" lang="fi-FI" sz="1200" u="none" cap="none" strike="noStrike">
                <a:solidFill>
                  <a:srgbClr val="000000"/>
                </a:solidFill>
                <a:latin typeface="Calibri"/>
                <a:ea typeface="Calibri"/>
                <a:cs typeface="Calibri"/>
                <a:sym typeface="Calibri"/>
              </a:rPr>
              <a:t>Triturus vulgaris ampelensis</a:t>
            </a:r>
            <a:r>
              <a:rPr b="0" i="0" lang="fi-FI" sz="1200" u="none" cap="none" strike="noStrike">
                <a:solidFill>
                  <a:srgbClr val="000000"/>
                </a:solidFill>
                <a:latin typeface="Calibri"/>
                <a:ea typeface="Calibri"/>
                <a:cs typeface="Calibri"/>
                <a:sym typeface="Calibri"/>
              </a:rPr>
              <a:t>; </a:t>
            </a:r>
            <a:r>
              <a:rPr b="0" i="1" lang="fi-FI" sz="1200" u="none" cap="none" strike="noStrike">
                <a:solidFill>
                  <a:srgbClr val="000000"/>
                </a:solidFill>
                <a:latin typeface="Calibri"/>
                <a:ea typeface="Calibri"/>
                <a:cs typeface="Calibri"/>
                <a:sym typeface="Calibri"/>
              </a:rPr>
              <a:t>Triturus cristatus</a:t>
            </a:r>
            <a:r>
              <a:rPr b="0" i="0" lang="fi-FI" sz="1200" u="none" cap="none" strike="noStrike">
                <a:solidFill>
                  <a:srgbClr val="000000"/>
                </a:solidFill>
                <a:latin typeface="Calibri"/>
                <a:ea typeface="Calibri"/>
                <a:cs typeface="Calibri"/>
                <a:sym typeface="Calibri"/>
              </a:rPr>
              <a:t>;</a:t>
            </a:r>
            <a:r>
              <a:rPr b="0" i="1" lang="fi-FI" sz="1200" u="none" cap="none" strike="noStrike">
                <a:solidFill>
                  <a:srgbClr val="000000"/>
                </a:solidFill>
                <a:latin typeface="Calibri"/>
                <a:ea typeface="Calibri"/>
                <a:cs typeface="Calibri"/>
                <a:sym typeface="Calibri"/>
              </a:rPr>
              <a:t> Bombina bombina</a:t>
            </a:r>
            <a:r>
              <a:rPr b="0" i="0" lang="fi-FI" sz="1200" u="none" cap="none" strike="noStrike">
                <a:solidFill>
                  <a:srgbClr val="000000"/>
                </a:solidFill>
                <a:latin typeface="Calibri"/>
                <a:ea typeface="Calibri"/>
                <a:cs typeface="Calibri"/>
                <a:sym typeface="Calibri"/>
              </a:rPr>
              <a:t>; </a:t>
            </a:r>
            <a:r>
              <a:rPr b="0" i="1" lang="fi-FI" sz="1200" u="none" cap="none" strike="noStrike">
                <a:solidFill>
                  <a:srgbClr val="000000"/>
                </a:solidFill>
                <a:latin typeface="Calibri"/>
                <a:ea typeface="Calibri"/>
                <a:cs typeface="Calibri"/>
                <a:sym typeface="Calibri"/>
              </a:rPr>
              <a:t>Emys orbicularis</a:t>
            </a:r>
            <a:r>
              <a:rPr b="0" i="0" lang="fi-FI" sz="1200" u="none" cap="none" strike="noStrike">
                <a:solidFill>
                  <a:srgbClr val="000000"/>
                </a:solidFill>
                <a:latin typeface="Calibri"/>
                <a:ea typeface="Calibri"/>
                <a:cs typeface="Calibri"/>
                <a:sym typeface="Calibri"/>
              </a:rPr>
              <a:t>) are also among the protected species listed in the Habitat Directive. (</a:t>
            </a:r>
            <a:r>
              <a:rPr b="1" i="0" lang="fi-FI" sz="1200" u="none" cap="none" strike="noStrike">
                <a:solidFill>
                  <a:schemeClr val="dk1"/>
                </a:solidFill>
                <a:latin typeface="Calibri"/>
                <a:ea typeface="Calibri"/>
                <a:cs typeface="Calibri"/>
                <a:sym typeface="Calibri"/>
              </a:rPr>
              <a:t>SOURCE:</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3"/>
              </a:rPr>
              <a:t>http://www.hnvlink.eu/download/RomaniaBaselineAssessment.pdf</a:t>
            </a:r>
            <a:r>
              <a:rPr b="0" i="0" lang="fi-FI" sz="1200" u="none" cap="none" strike="noStrike">
                <a:solidFill>
                  <a:srgbClr val="000000"/>
                </a:solidFill>
                <a:latin typeface="Calibri"/>
                <a:ea typeface="Calibri"/>
                <a:cs typeface="Calibri"/>
                <a:sym typeface="Calibri"/>
              </a:rPr>
              <a:t> )  </a:t>
            </a:r>
            <a:endParaRPr b="0" i="0" sz="1200" u="none" cap="none" strike="noStrike">
              <a:solidFill>
                <a:srgbClr val="000000"/>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1" lang="fi-FI" sz="1200" u="none" cap="none" strike="noStrike">
                <a:solidFill>
                  <a:srgbClr val="000000"/>
                </a:solidFill>
                <a:latin typeface="Calibri"/>
                <a:ea typeface="Calibri"/>
                <a:cs typeface="Calibri"/>
                <a:sym typeface="Calibri"/>
              </a:rPr>
              <a:t>Crambe tataria</a:t>
            </a:r>
            <a:r>
              <a:rPr b="0" i="0" lang="fi-FI" sz="1200" u="none" cap="none" strike="noStrike">
                <a:solidFill>
                  <a:srgbClr val="000000"/>
                </a:solidFill>
                <a:latin typeface="Calibri"/>
                <a:ea typeface="Calibri"/>
                <a:cs typeface="Calibri"/>
                <a:sym typeface="Calibri"/>
              </a:rPr>
              <a:t> is protected by law in Czech Republic, Slovakia, Hungary, Serbia and Romania. The leaves are eaten as a vegetable and the root has a taste similar to horseradish (Hoskovec, 2014)</a:t>
            </a:r>
            <a:r>
              <a:rPr b="1" i="0" lang="fi-FI" sz="1200" u="none" cap="none" strike="noStrike">
                <a:solidFill>
                  <a:srgbClr val="000000"/>
                </a:solidFill>
                <a:latin typeface="Calibri"/>
                <a:ea typeface="Calibri"/>
                <a:cs typeface="Calibri"/>
                <a:sym typeface="Calibri"/>
              </a:rPr>
              <a:t> (</a:t>
            </a:r>
            <a:r>
              <a:rPr b="1" i="0" lang="fi-FI" sz="1200" u="none" cap="none" strike="noStrike">
                <a:solidFill>
                  <a:schemeClr val="dk1"/>
                </a:solidFill>
                <a:latin typeface="Calibri"/>
                <a:ea typeface="Calibri"/>
                <a:cs typeface="Calibri"/>
                <a:sym typeface="Calibri"/>
              </a:rPr>
              <a:t>SOURCE:</a:t>
            </a:r>
            <a:r>
              <a:rPr b="0" i="0" lang="fi-FI" sz="1200" u="none" cap="none" strike="noStrike">
                <a:solidFill>
                  <a:srgbClr val="0000FF"/>
                </a:solidFill>
                <a:latin typeface="Calibri"/>
                <a:ea typeface="Calibri"/>
                <a:cs typeface="Calibri"/>
                <a:sym typeface="Calibri"/>
              </a:rPr>
              <a:t> </a:t>
            </a:r>
            <a:r>
              <a:rPr b="0" i="0" lang="fi-FI" sz="1200" u="sng" cap="none" strike="noStrike">
                <a:solidFill>
                  <a:schemeClr val="hlink"/>
                </a:solidFill>
                <a:latin typeface="Calibri"/>
                <a:ea typeface="Calibri"/>
                <a:cs typeface="Calibri"/>
                <a:sym typeface="Calibri"/>
                <a:hlinkClick r:id="rId4"/>
              </a:rPr>
              <a:t>http://www.hnvlink.eu/download/RomaniaBaselineAssessment.pdf</a:t>
            </a:r>
            <a:r>
              <a:rPr b="0" i="0" lang="fi-FI" sz="12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fi-FI" sz="1200" u="sng" cap="none" strike="noStrike">
                <a:solidFill>
                  <a:schemeClr val="dk1"/>
                </a:solidFill>
                <a:latin typeface="Calibri"/>
                <a:ea typeface="Calibri"/>
                <a:cs typeface="Calibri"/>
                <a:sym typeface="Calibri"/>
              </a:rPr>
              <a:t>Photo attributions</a:t>
            </a:r>
            <a:endParaRPr b="1"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fi-FI" sz="1200" u="none" cap="none" strike="noStrike">
                <a:solidFill>
                  <a:schemeClr val="dk1"/>
                </a:solidFill>
                <a:latin typeface="Calibri"/>
                <a:ea typeface="Calibri"/>
                <a:cs typeface="Calibri"/>
                <a:sym typeface="Calibri"/>
              </a:rPr>
              <a:t>Tatarican Colewort: </a:t>
            </a:r>
            <a:r>
              <a:rPr b="0" i="0" lang="fi-FI" sz="1200" u="none" cap="none" strike="noStrike">
                <a:solidFill>
                  <a:srgbClr val="434343"/>
                </a:solidFill>
                <a:latin typeface="Calibri"/>
                <a:ea typeface="Calibri"/>
                <a:cs typeface="Calibri"/>
                <a:sym typeface="Calibri"/>
              </a:rPr>
              <a:t>Photo by: Petr Filippov</a:t>
            </a:r>
            <a:r>
              <a:rPr b="0" i="0" lang="fi-FI" sz="1200" u="none" cap="none" strike="noStrike">
                <a:solidFill>
                  <a:schemeClr val="dk1"/>
                </a:solidFill>
                <a:latin typeface="Arial"/>
                <a:ea typeface="Arial"/>
                <a:cs typeface="Arial"/>
                <a:sym typeface="Arial"/>
              </a:rPr>
              <a:t> </a:t>
            </a:r>
            <a:r>
              <a:rPr b="0" i="0" lang="fi-FI" sz="1200" u="none" cap="none" strike="noStrike">
                <a:solidFill>
                  <a:srgbClr val="434343"/>
                </a:solidFill>
                <a:latin typeface="Calibri"/>
                <a:ea typeface="Calibri"/>
                <a:cs typeface="Calibri"/>
                <a:sym typeface="Calibri"/>
              </a:rPr>
              <a:t>Eget arbete, CC BY-SA 3.0,</a:t>
            </a:r>
            <a:r>
              <a:rPr b="0" i="0" lang="fi-FI" sz="1200" u="sng" cap="none" strike="noStrike">
                <a:solidFill>
                  <a:schemeClr val="hlink"/>
                </a:solidFill>
                <a:latin typeface="Calibri"/>
                <a:ea typeface="Calibri"/>
                <a:cs typeface="Calibri"/>
                <a:sym typeface="Calibri"/>
                <a:hlinkClick r:id="rId5"/>
              </a:rPr>
              <a:t> https://commons.wikimedia.org/w/index.php?curid=681955</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fi-FI" sz="1200" u="none" cap="none" strike="noStrike">
                <a:solidFill>
                  <a:srgbClr val="000000"/>
                </a:solidFill>
                <a:latin typeface="Calibri"/>
                <a:ea typeface="Calibri"/>
                <a:cs typeface="Calibri"/>
                <a:sym typeface="Calibri"/>
              </a:rPr>
              <a:t>Butterfly</a:t>
            </a:r>
            <a:r>
              <a:rPr b="0" i="0" lang="fi-FI" sz="1200" u="none" cap="none" strike="noStrike">
                <a:solidFill>
                  <a:srgbClr val="000000"/>
                </a:solidFill>
                <a:latin typeface="Calibri"/>
                <a:ea typeface="Calibri"/>
                <a:cs typeface="Calibri"/>
                <a:sym typeface="Calibri"/>
              </a:rPr>
              <a:t>: HNV-Link</a:t>
            </a:r>
            <a:r>
              <a:rPr b="0" i="0" lang="fi-FI" sz="1200" u="none" cap="none" strike="noStrike">
                <a:solidFill>
                  <a:srgbClr val="0000FF"/>
                </a:solidFill>
                <a:latin typeface="Calibri"/>
                <a:ea typeface="Calibri"/>
                <a:cs typeface="Calibri"/>
                <a:sym typeface="Calibri"/>
              </a:rPr>
              <a:t> </a:t>
            </a:r>
            <a:r>
              <a:rPr b="0" i="0" lang="fi-FI" sz="1200" u="none" cap="none" strike="noStrike">
                <a:solidFill>
                  <a:schemeClr val="hlink"/>
                </a:solidFill>
                <a:uFill>
                  <a:noFill/>
                </a:uFill>
                <a:latin typeface="Calibri"/>
                <a:ea typeface="Calibri"/>
                <a:cs typeface="Calibri"/>
                <a:sym typeface="Calibri"/>
                <a:hlinkClick r:id="rId6"/>
              </a:rPr>
              <a:t>Bavius Mavisi</a:t>
            </a:r>
            <a:r>
              <a:rPr b="0" i="0" lang="fi-FI" sz="1200" u="none" cap="none" strike="noStrike">
                <a:solidFill>
                  <a:srgbClr val="0000FF"/>
                </a:solidFill>
                <a:latin typeface="Calibri"/>
                <a:ea typeface="Calibri"/>
                <a:cs typeface="Calibri"/>
                <a:sym typeface="Calibri"/>
              </a:rPr>
              <a:t> (</a:t>
            </a:r>
            <a:r>
              <a:rPr b="0" i="1" lang="fi-FI" sz="1200" u="none" cap="none" strike="noStrike">
                <a:solidFill>
                  <a:schemeClr val="hlink"/>
                </a:solidFill>
                <a:uFill>
                  <a:noFill/>
                </a:uFill>
                <a:latin typeface="Calibri"/>
                <a:ea typeface="Calibri"/>
                <a:cs typeface="Calibri"/>
                <a:sym typeface="Calibri"/>
                <a:hlinkClick r:id="rId7"/>
              </a:rPr>
              <a:t>Pseudophilotes</a:t>
            </a:r>
            <a:r>
              <a:rPr b="0" i="0" lang="fi-FI" sz="1200" u="none" cap="none" strike="noStrike">
                <a:solidFill>
                  <a:srgbClr val="0000FF"/>
                </a:solidFill>
                <a:latin typeface="Calibri"/>
                <a:ea typeface="Calibri"/>
                <a:cs typeface="Calibri"/>
                <a:sym typeface="Calibri"/>
              </a:rPr>
              <a:t> </a:t>
            </a:r>
            <a:r>
              <a:rPr b="0" i="1" lang="fi-FI" sz="1200" u="none" cap="none" strike="noStrike">
                <a:solidFill>
                  <a:schemeClr val="hlink"/>
                </a:solidFill>
                <a:uFill>
                  <a:noFill/>
                </a:uFill>
                <a:latin typeface="Calibri"/>
                <a:ea typeface="Calibri"/>
                <a:cs typeface="Calibri"/>
                <a:sym typeface="Calibri"/>
                <a:hlinkClick r:id="rId8"/>
              </a:rPr>
              <a:t>bavius</a:t>
            </a:r>
            <a:r>
              <a:rPr b="0" i="0" lang="fi-FI" sz="1200" u="none" cap="none" strike="noStrike">
                <a:solidFill>
                  <a:srgbClr val="0000FF"/>
                </a:solidFill>
                <a:latin typeface="Calibri"/>
                <a:ea typeface="Calibri"/>
                <a:cs typeface="Calibri"/>
                <a:sym typeface="Calibri"/>
              </a:rPr>
              <a:t>)</a:t>
            </a:r>
            <a:endParaRPr b="0" i="0" sz="12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fi-FI" sz="1200" u="none" cap="none" strike="noStrike">
                <a:solidFill>
                  <a:srgbClr val="000000"/>
                </a:solidFill>
                <a:latin typeface="Calibri"/>
                <a:ea typeface="Calibri"/>
                <a:cs typeface="Calibri"/>
                <a:sym typeface="Calibri"/>
              </a:rPr>
              <a:t>Horseshoe bat: </a:t>
            </a:r>
            <a:r>
              <a:rPr b="0" i="0" lang="fi-FI" sz="1200" u="none" cap="none" strike="noStrike">
                <a:solidFill>
                  <a:srgbClr val="000000"/>
                </a:solidFill>
                <a:latin typeface="Calibri"/>
                <a:ea typeface="Calibri"/>
                <a:cs typeface="Calibri"/>
                <a:sym typeface="Calibri"/>
              </a:rPr>
              <a:t>By Marie Jullion [GFDL (http://www.gnu.org/copyleft/fdl.html) or CC-BY-SA-3.0 (http://creativecommons.org/licenses/by-sa/3.0/)], from Wikimedia Commons </a:t>
            </a:r>
            <a:r>
              <a:rPr b="0" i="0" lang="fi-FI" sz="1200" u="sng" cap="none" strike="noStrike">
                <a:solidFill>
                  <a:schemeClr val="hlink"/>
                </a:solidFill>
                <a:latin typeface="Calibri"/>
                <a:ea typeface="Calibri"/>
                <a:cs typeface="Calibri"/>
                <a:sym typeface="Calibri"/>
                <a:hlinkClick r:id="rId9"/>
              </a:rPr>
              <a:t>https://upload.wikimedia.org/wikipedia/commons/f/f3/Grand_Rhinolophe_2.jpg</a:t>
            </a:r>
            <a:r>
              <a:rPr b="0" i="0" lang="fi-FI" sz="1200" u="none" cap="none" strike="noStrike">
                <a:solidFill>
                  <a:srgbClr val="0000FF"/>
                </a:solidFill>
                <a:latin typeface="Calibri"/>
                <a:ea typeface="Calibri"/>
                <a:cs typeface="Calibri"/>
                <a:sym typeface="Calibri"/>
              </a:rPr>
              <a:t> </a:t>
            </a:r>
            <a:endParaRPr b="0" i="0" sz="1200" u="none" cap="none" strike="noStrike">
              <a:solidFill>
                <a:srgbClr val="0000FF"/>
              </a:solidFill>
              <a:latin typeface="Calibri"/>
              <a:ea typeface="Calibri"/>
              <a:cs typeface="Calibri"/>
              <a:sym typeface="Calibri"/>
            </a:endParaRPr>
          </a:p>
        </p:txBody>
      </p:sp>
      <p:sp>
        <p:nvSpPr>
          <p:cNvPr id="528" name="Google Shape;52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p3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400"/>
              <a:buFont typeface="Arial"/>
              <a:buNone/>
            </a:pPr>
            <a:r>
              <a:rPr b="1" i="0" lang="fi-FI" sz="1200" u="none" cap="none" strike="noStrike">
                <a:solidFill>
                  <a:srgbClr val="000000"/>
                </a:solidFill>
                <a:latin typeface="Calibri"/>
                <a:ea typeface="Calibri"/>
                <a:cs typeface="Calibri"/>
                <a:sym typeface="Calibri"/>
              </a:rPr>
              <a:t>European heritage</a:t>
            </a:r>
            <a:r>
              <a:rPr b="0" i="0" lang="fi-FI" sz="1200" u="none" cap="none" strike="noStrike">
                <a:solidFill>
                  <a:srgbClr val="000000"/>
                </a:solidFill>
                <a:latin typeface="Calibri"/>
                <a:ea typeface="Calibri"/>
                <a:cs typeface="Calibri"/>
                <a:sym typeface="Calibri"/>
              </a:rPr>
              <a:t>: traditional farming still exists on a scale much larger than most EU countries, making the country an appealing destination for rural tourism. Linked to this, markets for high quality local products would help HNV farmers and small-scale agriculture.</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Agrobiodiversity is an important resource. Romania’s HNV farmed areas contain many wild crop relatives, especially fodder plants, and important reserve of germplasm for future plant breeding. 60 native plants are related to crop plants </a:t>
            </a:r>
            <a:r>
              <a:rPr b="0" i="0" lang="fi-FI" sz="1200" u="none" cap="none" strike="noStrike">
                <a:solidFill>
                  <a:schemeClr val="dk1"/>
                </a:solidFill>
                <a:latin typeface="Calibri"/>
                <a:ea typeface="Calibri"/>
                <a:cs typeface="Calibri"/>
                <a:sym typeface="Calibri"/>
              </a:rPr>
              <a:t>(</a:t>
            </a:r>
            <a:r>
              <a:rPr b="1" i="0" lang="fi-FI" sz="1200" u="none" cap="none" strike="noStrike">
                <a:solidFill>
                  <a:schemeClr val="dk1"/>
                </a:solidFill>
                <a:latin typeface="Calibri"/>
                <a:ea typeface="Calibri"/>
                <a:cs typeface="Calibri"/>
                <a:sym typeface="Calibri"/>
              </a:rPr>
              <a:t>SOURCE</a:t>
            </a:r>
            <a:r>
              <a:rPr b="0" i="0" lang="fi-FI" sz="1200" u="none" cap="none" strike="noStrike">
                <a:solidFill>
                  <a:schemeClr val="dk1"/>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Page, N., Bӑan, A, Huband, S., Popa, R., Rákosy, L., Sutcliffe, L. 2012. Romania. In:</a:t>
            </a:r>
            <a:r>
              <a:rPr b="1" i="0" lang="fi-FI" sz="1200" u="none" cap="none" strike="noStrike">
                <a:solidFill>
                  <a:srgbClr val="000000"/>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1" i="0" lang="fi-FI" sz="1200" u="none" cap="none" strike="noStrike">
                <a:solidFill>
                  <a:srgbClr val="000000"/>
                </a:solidFill>
                <a:latin typeface="Calibri"/>
                <a:ea typeface="Calibri"/>
                <a:cs typeface="Calibri"/>
                <a:sym typeface="Calibri"/>
              </a:rPr>
              <a:t>Video:</a:t>
            </a:r>
            <a:r>
              <a:rPr b="0" i="0" lang="fi-FI" sz="1200" u="none" cap="none" strike="noStrike">
                <a:solidFill>
                  <a:srgbClr val="000000"/>
                </a:solidFill>
                <a:latin typeface="Calibri"/>
                <a:ea typeface="Calibri"/>
                <a:cs typeface="Calibri"/>
                <a:sym typeface="Calibri"/>
              </a:rPr>
              <a:t> Operation Wallacea 3:45 minutes </a:t>
            </a:r>
            <a:r>
              <a:rPr b="0" i="0" lang="fi-FI" sz="1200" u="none" cap="none" strike="noStrike">
                <a:solidFill>
                  <a:schemeClr val="hlink"/>
                </a:solidFill>
                <a:uFill>
                  <a:noFill/>
                </a:uFill>
                <a:latin typeface="Calibri"/>
                <a:ea typeface="Calibri"/>
                <a:cs typeface="Calibri"/>
                <a:sym typeface="Calibri"/>
                <a:hlinkClick r:id="rId2"/>
              </a:rPr>
              <a:t>https://www.youtube.com/watch?v=n0t_qcrzJac</a:t>
            </a:r>
            <a:r>
              <a:rPr b="0" i="0" lang="fi-FI" sz="1200" u="none" cap="none" strike="noStrike">
                <a:solidFill>
                  <a:srgbClr val="0000FF"/>
                </a:solidFill>
                <a:latin typeface="Calibri"/>
                <a:ea typeface="Calibri"/>
                <a:cs typeface="Calibri"/>
                <a:sym typeface="Calibri"/>
              </a:rPr>
              <a:t> </a:t>
            </a:r>
            <a:r>
              <a:rPr b="0" i="0" lang="fi-FI"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0" i="0" lang="fi-FI" sz="1200" u="none" cap="none" strike="noStrike">
                <a:solidFill>
                  <a:srgbClr val="000000"/>
                </a:solidFill>
                <a:latin typeface="Calibri"/>
                <a:ea typeface="Calibri"/>
                <a:cs typeface="Calibri"/>
                <a:sym typeface="Calibri"/>
              </a:rPr>
              <a:t>Also collection of videos by </a:t>
            </a:r>
            <a:r>
              <a:rPr b="1" i="0" lang="fi-FI" sz="1200" u="none" cap="none" strike="noStrike">
                <a:solidFill>
                  <a:srgbClr val="000000"/>
                </a:solidFill>
                <a:latin typeface="Calibri"/>
                <a:ea typeface="Calibri"/>
                <a:cs typeface="Calibri"/>
                <a:sym typeface="Calibri"/>
              </a:rPr>
              <a:t>Fundatia Adept: </a:t>
            </a:r>
            <a:r>
              <a:rPr b="0" i="0" lang="fi-FI" sz="1200" u="none" cap="none" strike="noStrike">
                <a:solidFill>
                  <a:srgbClr val="0000FF"/>
                </a:solidFill>
                <a:latin typeface="Calibri"/>
                <a:ea typeface="Calibri"/>
                <a:cs typeface="Calibri"/>
                <a:sym typeface="Calibri"/>
              </a:rPr>
              <a:t>https://fundatia-adept.org/videos/ </a:t>
            </a:r>
            <a:endParaRPr b="0" i="0" sz="1200" u="none" cap="none" strike="noStrike">
              <a:solidFill>
                <a:srgbClr val="0000FF"/>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1200"/>
              <a:buFont typeface="Times New Roman"/>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1" i="0" lang="fi-FI" sz="1200" u="none" cap="none" strike="noStrike">
                <a:solidFill>
                  <a:schemeClr val="dk1"/>
                </a:solidFill>
                <a:latin typeface="Calibri"/>
                <a:ea typeface="Calibri"/>
                <a:cs typeface="Calibri"/>
                <a:sym typeface="Calibri"/>
              </a:rPr>
              <a:t>Photos: </a:t>
            </a:r>
            <a:r>
              <a:rPr b="0" i="0" lang="fi-FI" sz="1200" u="none" cap="none" strike="noStrike">
                <a:solidFill>
                  <a:schemeClr val="dk1"/>
                </a:solidFill>
                <a:latin typeface="Calibri"/>
                <a:ea typeface="Calibri"/>
                <a:cs typeface="Calibri"/>
                <a:sym typeface="Calibri"/>
              </a:rPr>
              <a:t>HNV-Link </a:t>
            </a:r>
            <a:r>
              <a:rPr b="0" i="0" lang="fi-FI" sz="1200" u="none" cap="none" strike="noStrike">
                <a:solidFill>
                  <a:srgbClr val="000000"/>
                </a:solidFill>
                <a:latin typeface="Calibri"/>
                <a:ea typeface="Calibri"/>
                <a:cs typeface="Calibri"/>
                <a:sym typeface="Calibri"/>
              </a:rPr>
              <a:t>Attribution-NonCommercial-ShareAlike CC BY-NC-SA </a:t>
            </a:r>
            <a:r>
              <a:rPr b="0" i="0" lang="fi-FI" sz="1200" u="sng" cap="none" strike="noStrike">
                <a:solidFill>
                  <a:schemeClr val="hlink"/>
                </a:solidFill>
                <a:latin typeface="Calibri"/>
                <a:ea typeface="Calibri"/>
                <a:cs typeface="Calibri"/>
                <a:sym typeface="Calibri"/>
                <a:hlinkClick r:id="rId3"/>
              </a:rPr>
              <a:t>https://creativecommons.org/licenses/</a:t>
            </a:r>
            <a:r>
              <a:rPr b="0" i="0" lang="fi-FI" sz="1200" u="none" cap="none" strike="noStrike">
                <a:solidFill>
                  <a:srgbClr val="000000"/>
                </a:solidFill>
                <a:latin typeface="Calibri"/>
                <a:ea typeface="Calibri"/>
                <a:cs typeface="Calibri"/>
                <a:sym typeface="Calibri"/>
              </a:rPr>
              <a:t> "This license lets others remix, tweak, and build upon your work non-commercially, and although their new works must also acknowledge you and be non-commercial, they don’t have to license their derivative works on the same terms."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cap="none" strike="noStrike">
              <a:solidFill>
                <a:schemeClr val="dk1"/>
              </a:solidFill>
              <a:latin typeface="Calibri"/>
              <a:ea typeface="Calibri"/>
              <a:cs typeface="Calibri"/>
              <a:sym typeface="Calibri"/>
            </a:endParaRPr>
          </a:p>
        </p:txBody>
      </p:sp>
      <p:sp>
        <p:nvSpPr>
          <p:cNvPr id="544" name="Google Shape;54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3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rgbClr val="0000FF"/>
              </a:solidFill>
              <a:latin typeface="Calibri"/>
              <a:ea typeface="Calibri"/>
              <a:cs typeface="Calibri"/>
              <a:sym typeface="Calibri"/>
            </a:endParaRPr>
          </a:p>
        </p:txBody>
      </p:sp>
      <p:sp>
        <p:nvSpPr>
          <p:cNvPr id="557" name="Google Shape;55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p3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564" name="Google Shape;56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1" name="Google Shape;571;p35:notes"/>
          <p:cNvSpPr txBox="1"/>
          <p:nvPr>
            <p:ph idx="1" type="body"/>
          </p:nvPr>
        </p:nvSpPr>
        <p:spPr>
          <a:xfrm>
            <a:off x="914400" y="4343405"/>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572" name="Google Shape;572;p35:notes"/>
          <p:cNvSpPr txBox="1"/>
          <p:nvPr>
            <p:ph idx="12" type="sldNum"/>
          </p:nvPr>
        </p:nvSpPr>
        <p:spPr>
          <a:xfrm>
            <a:off x="3886200" y="8686811"/>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2" name="Google Shape;20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There are many more examples that can be accommodated in one lecture. The instructor can decide which ones to choose: contrasting parts of Europe or for representing a specific region.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IMPORTANT: High nature value farming is a European concept, but this does not mean that HNV-farming systems or farmlands are exclusive to Europe, as non-European HNV-farming examples show.</a:t>
            </a:r>
            <a:endParaRPr b="0" i="0" sz="1200" u="none" cap="none" strike="noStrike">
              <a:solidFill>
                <a:schemeClr val="dk1"/>
              </a:solidFill>
              <a:latin typeface="Calibri"/>
              <a:ea typeface="Calibri"/>
              <a:cs typeface="Calibri"/>
              <a:sym typeface="Calibri"/>
            </a:endParaRPr>
          </a:p>
        </p:txBody>
      </p:sp>
      <p:sp>
        <p:nvSpPr>
          <p:cNvPr id="203" name="Google Shape;203;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i-FI"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5:notes"/>
          <p:cNvSpPr txBox="1"/>
          <p:nvPr/>
        </p:nvSpPr>
        <p:spPr>
          <a:xfrm>
            <a:off x="3886201" y="8686811"/>
            <a:ext cx="2971800" cy="457200"/>
          </a:xfrm>
          <a:prstGeom prst="rect">
            <a:avLst/>
          </a:prstGeom>
          <a:noFill/>
          <a:ln>
            <a:noFill/>
          </a:ln>
        </p:spPr>
        <p:txBody>
          <a:bodyPr anchorCtr="0" anchor="b" bIns="46625" lIns="93250" spcFirstLastPara="1" rIns="93250" wrap="square" tIns="46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i-FI"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11" name="Google Shape;21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5:notes"/>
          <p:cNvSpPr txBox="1"/>
          <p:nvPr>
            <p:ph idx="1" type="body"/>
          </p:nvPr>
        </p:nvSpPr>
        <p:spPr>
          <a:xfrm>
            <a:off x="914400" y="4343405"/>
            <a:ext cx="5029200" cy="4114800"/>
          </a:xfrm>
          <a:prstGeom prst="rect">
            <a:avLst/>
          </a:prstGeom>
          <a:noFill/>
          <a:ln>
            <a:noFill/>
          </a:ln>
        </p:spPr>
        <p:txBody>
          <a:bodyPr anchorCtr="0" anchor="t" bIns="86075" lIns="86075" spcFirstLastPara="1" rIns="86075" wrap="square" tIns="86075">
            <a:noAutofit/>
          </a:bodyPr>
          <a:lstStyle/>
          <a:p>
            <a:pPr indent="0" lvl="0" marL="0" marR="0" rtl="0" algn="l">
              <a:lnSpc>
                <a:spcPct val="115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Note to presenter:</a:t>
            </a:r>
            <a:r>
              <a:rPr b="0" i="0" lang="fi-FI" sz="1200" u="none" cap="none" strike="noStrike">
                <a:solidFill>
                  <a:schemeClr val="dk1"/>
                </a:solidFill>
                <a:latin typeface="Calibri"/>
                <a:ea typeface="Calibri"/>
                <a:cs typeface="Calibri"/>
                <a:sym typeface="Calibri"/>
              </a:rPr>
              <a:t> start with the slide of monocrop on top right and let the other slides appear one after another, while you speak of diversity.</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Agricultural landscape is not only about vast fields of monoculture. All across Europe, and indeed the world, there are areas used for production that lie somewhere along the continuum from intensively farmed crop fields to natural systems. Some unique habitats and whole communities have formed over the millennia of agricultural activities that are imbedded into varied natural environments: from pastures on calcareous bedrock of West Island to Pannonian steppe in Hungary called puszta, from wooded hay meadows and coastal grasslands of Northern Europe to Iberian agroforestry systems called dehesas, from heather moorlands along the Atlantic coast to Alpine meadows. There is a corresponding diversity of farming systems that evolved to function within these environments. They are rich in diversity, both agrobiodiversity and that of wildlife that is adapted to agriculture. In fact, in Europe many of the most species-rich habitats belong to such agricultural lands. Thus, the concept of High Nature Value (HNV) farmland was coined.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6:notes"/>
          <p:cNvSpPr txBox="1"/>
          <p:nvPr/>
        </p:nvSpPr>
        <p:spPr>
          <a:xfrm>
            <a:off x="3886201" y="8686811"/>
            <a:ext cx="2971800" cy="457200"/>
          </a:xfrm>
          <a:prstGeom prst="rect">
            <a:avLst/>
          </a:prstGeom>
          <a:noFill/>
          <a:ln>
            <a:noFill/>
          </a:ln>
        </p:spPr>
        <p:txBody>
          <a:bodyPr anchorCtr="0" anchor="b" bIns="46625" lIns="93250" spcFirstLastPara="1" rIns="93250" wrap="square" tIns="46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i-FI"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41" name="Google Shape;2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6:notes"/>
          <p:cNvSpPr txBox="1"/>
          <p:nvPr>
            <p:ph idx="1" type="body"/>
          </p:nvPr>
        </p:nvSpPr>
        <p:spPr>
          <a:xfrm>
            <a:off x="914400" y="4343405"/>
            <a:ext cx="5029200" cy="4114800"/>
          </a:xfrm>
          <a:prstGeom prst="rect">
            <a:avLst/>
          </a:prstGeom>
          <a:noFill/>
          <a:ln>
            <a:noFill/>
          </a:ln>
        </p:spPr>
        <p:txBody>
          <a:bodyPr anchorCtr="0" anchor="t" bIns="86075" lIns="86075" spcFirstLastPara="1" rIns="86075" wrap="square" tIns="86075">
            <a:noAutofit/>
          </a:bodyPr>
          <a:lstStyle/>
          <a:p>
            <a:pPr indent="0" lvl="0" marL="0" marR="0" rtl="0" algn="l">
              <a:lnSpc>
                <a:spcPct val="100000"/>
              </a:lnSpc>
              <a:spcBef>
                <a:spcPts val="0"/>
              </a:spcBef>
              <a:spcAft>
                <a:spcPts val="0"/>
              </a:spcAft>
              <a:buClr>
                <a:schemeClr val="dk1"/>
              </a:buClr>
              <a:buSzPts val="1100"/>
              <a:buFont typeface="Arial"/>
              <a:buNone/>
            </a:pPr>
            <a:r>
              <a:rPr b="0" i="0" lang="fi-FI" sz="1200" u="none" cap="none" strike="noStrike">
                <a:solidFill>
                  <a:schemeClr val="dk1"/>
                </a:solidFill>
                <a:latin typeface="Calibri"/>
                <a:ea typeface="Calibri"/>
                <a:cs typeface="Calibri"/>
                <a:sym typeface="Calibri"/>
              </a:rPr>
              <a:t>It has been defined as…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Arial"/>
              <a:buNone/>
            </a:pPr>
            <a:r>
              <a:rPr b="0" i="0" lang="fi-FI" sz="1200" u="none" cap="none" strike="noStrike">
                <a:solidFill>
                  <a:schemeClr val="dk1"/>
                </a:solidFill>
                <a:latin typeface="Calibri"/>
                <a:ea typeface="Calibri"/>
                <a:cs typeface="Calibri"/>
                <a:sym typeface="Calibri"/>
              </a:rPr>
              <a:t>Andersen, E., Baldock, D., Bennett, H., Beaufoy, G., Bignal, E., Bouwer, F., Elbersen, B.,</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Arial"/>
              <a:buNone/>
            </a:pPr>
            <a:r>
              <a:rPr b="0" i="0" lang="fi-FI" sz="1200" u="none" cap="none" strike="noStrike">
                <a:solidFill>
                  <a:schemeClr val="dk1"/>
                </a:solidFill>
                <a:latin typeface="Calibri"/>
                <a:ea typeface="Calibri"/>
                <a:cs typeface="Calibri"/>
                <a:sym typeface="Calibri"/>
              </a:rPr>
              <a:t>Eiden, G., Giodeschalk, F., Jones, G., McCracken, D., Nieuwenhuizen, W., Eupen, M.v., Hennekes, S., Zervas, G., 2003. Developing a High Nature Value Farming Area Indicator: Final Report, pp. 75.</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p7:notes"/>
          <p:cNvSpPr txBox="1"/>
          <p:nvPr>
            <p:ph idx="1" type="body"/>
          </p:nvPr>
        </p:nvSpPr>
        <p:spPr>
          <a:xfrm>
            <a:off x="914400" y="4343405"/>
            <a:ext cx="5029200" cy="4114800"/>
          </a:xfrm>
          <a:prstGeom prst="rect">
            <a:avLst/>
          </a:prstGeom>
          <a:noFill/>
          <a:ln>
            <a:noFill/>
          </a:ln>
        </p:spPr>
        <p:txBody>
          <a:bodyPr anchorCtr="0" anchor="t" bIns="86075" lIns="86075" spcFirstLastPara="1" rIns="86075" wrap="square" tIns="86075">
            <a:noAutofit/>
          </a:bodyPr>
          <a:lstStyle/>
          <a:p>
            <a:pPr indent="0" lvl="0" marL="0" marR="0" rtl="0" algn="l">
              <a:lnSpc>
                <a:spcPct val="100000"/>
              </a:lnSpc>
              <a:spcBef>
                <a:spcPts val="0"/>
              </a:spcBef>
              <a:spcAft>
                <a:spcPts val="0"/>
              </a:spcAft>
              <a:buClr>
                <a:schemeClr val="dk1"/>
              </a:buClr>
              <a:buSzPts val="1100"/>
              <a:buFont typeface="Times New Roman"/>
              <a:buNone/>
            </a:pPr>
            <a:r>
              <a:rPr b="0" i="0" lang="fi-FI" sz="1200" u="none" cap="none" strike="noStrike">
                <a:solidFill>
                  <a:schemeClr val="dk1"/>
                </a:solidFill>
                <a:latin typeface="Calibri"/>
                <a:ea typeface="Calibri"/>
                <a:cs typeface="Calibri"/>
                <a:sym typeface="Calibri"/>
              </a:rPr>
              <a:t>The the concept of HNVf was developed to encompass the diversity above and to ensure its conservation across Europe, by identifying its characteristics and distribution, assessing changes and threats, making predictions for the future and bringing this to the attention of decision-makers and researchers.</a:t>
            </a:r>
            <a:br>
              <a:rPr b="0" i="0" lang="fi-FI"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Arial"/>
              <a:buNone/>
            </a:pPr>
            <a:r>
              <a:rPr b="0" i="0" lang="fi-FI" sz="1200" u="none" cap="none" strike="noStrike">
                <a:solidFill>
                  <a:schemeClr val="dk1"/>
                </a:solidFill>
                <a:latin typeface="Calibri"/>
                <a:ea typeface="Calibri"/>
                <a:cs typeface="Calibri"/>
                <a:sym typeface="Calibri"/>
              </a:rPr>
              <a:t>The Nature of Farming by Beaufoy et al. (1994), established an essential benchmark for the identification and mapping of HNVf, not only by compiling information regarding the main characteristics of low intensity farming systems, and identifying potential indicators, but also by presenting preliminary spatially-explicit mapping of such landscapes for selected countries.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chemeClr val="dk1"/>
              </a:buClr>
              <a:buSzPts val="1000"/>
              <a:buFont typeface="Arial"/>
              <a:buNone/>
            </a:pPr>
            <a:r>
              <a:rPr b="0" i="0" lang="fi-FI" sz="1200" u="none" cap="none" strike="noStrike">
                <a:solidFill>
                  <a:schemeClr val="dk1"/>
                </a:solidFill>
                <a:latin typeface="Calibri"/>
                <a:ea typeface="Calibri"/>
                <a:cs typeface="Calibri"/>
                <a:sym typeface="Calibri"/>
              </a:rPr>
              <a:t>Beaufoy, G., Baldock, D., Clarke, J., 1994. The Nature of Farming - Low Intensity Farming Systems in Nine European Countries. IEEP, London, pp. 68. AVAILABLE ONLINE FOR FREE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chemeClr val="dk1"/>
              </a:buClr>
              <a:buSzPts val="1000"/>
              <a:buFont typeface="Arial"/>
              <a:buNone/>
            </a:pPr>
            <a:r>
              <a:rPr b="0" i="0" lang="fi-FI" sz="1200" u="none" cap="none" strike="noStrike">
                <a:solidFill>
                  <a:schemeClr val="dk1"/>
                </a:solidFill>
                <a:latin typeface="Calibri"/>
                <a:ea typeface="Calibri"/>
                <a:cs typeface="Calibri"/>
                <a:sym typeface="Calibri"/>
              </a:rPr>
              <a:t>Andersen, E., Baldock, D., Bennett, H., Beaufoy, G., Bignal, E., Bouwer, F., Elbersen, B., Eiden, G., Giodeschalk, F., Jones, G., McCracken, D., Nieuwenhuizen, W., Eupen, M.v., Hennekes, S., Zervas, G., 2003. Developing a High Nature Value Farming Area Indicator: Final Report, pp. 75.</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rgbClr val="000000"/>
              </a:buClr>
              <a:buSzPts val="1300"/>
              <a:buFont typeface="Arial"/>
              <a:buNone/>
            </a:pPr>
            <a:r>
              <a:t/>
            </a:r>
            <a:endParaRPr b="0" i="0" sz="1200" u="none" cap="none" strike="noStrike">
              <a:solidFill>
                <a:schemeClr val="dk1"/>
              </a:solidFill>
              <a:latin typeface="Calibri"/>
              <a:ea typeface="Calibri"/>
              <a:cs typeface="Calibri"/>
              <a:sym typeface="Calibri"/>
            </a:endParaRPr>
          </a:p>
        </p:txBody>
      </p:sp>
      <p:sp>
        <p:nvSpPr>
          <p:cNvPr id="268" name="Google Shape;268;p7:notes"/>
          <p:cNvSpPr txBox="1"/>
          <p:nvPr>
            <p:ph idx="12" type="sldNum"/>
          </p:nvPr>
        </p:nvSpPr>
        <p:spPr>
          <a:xfrm>
            <a:off x="3886200" y="8686811"/>
            <a:ext cx="2971800" cy="457200"/>
          </a:xfrm>
          <a:prstGeom prst="rect">
            <a:avLst/>
          </a:prstGeom>
          <a:noFill/>
          <a:ln>
            <a:noFill/>
          </a:ln>
        </p:spPr>
        <p:txBody>
          <a:bodyPr anchorCtr="0" anchor="b" bIns="46625" lIns="93250" spcFirstLastPara="1" rIns="93250" wrap="square" tIns="46625">
            <a:noAutofit/>
          </a:bodyPr>
          <a:lstStyle/>
          <a:p>
            <a:pPr indent="0" lvl="0" marL="0" marR="0" rtl="0" algn="l">
              <a:lnSpc>
                <a:spcPct val="100000"/>
              </a:lnSpc>
              <a:spcBef>
                <a:spcPts val="0"/>
              </a:spcBef>
              <a:spcAft>
                <a:spcPts val="0"/>
              </a:spcAft>
              <a:buClr>
                <a:srgbClr val="000000"/>
              </a:buClr>
              <a:buSzPts val="1300"/>
              <a:buFont typeface="Arial"/>
              <a:buNone/>
            </a:pPr>
            <a:fld id="{00000000-1234-1234-1234-123412341234}" type="slidenum">
              <a:rPr b="0" i="0" lang="fi-FI"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p8:notes"/>
          <p:cNvSpPr txBox="1"/>
          <p:nvPr>
            <p:ph idx="1" type="body"/>
          </p:nvPr>
        </p:nvSpPr>
        <p:spPr>
          <a:xfrm>
            <a:off x="914400" y="4343405"/>
            <a:ext cx="50292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fi-FI" sz="1200" u="none" cap="none" strike="noStrike">
                <a:solidFill>
                  <a:schemeClr val="dk1"/>
                </a:solidFill>
                <a:latin typeface="Calibri"/>
                <a:ea typeface="Calibri"/>
                <a:cs typeface="Calibri"/>
                <a:sym typeface="Calibri"/>
              </a:rPr>
              <a:t>Type 1: </a:t>
            </a:r>
            <a:r>
              <a:rPr b="0" i="0" lang="fi-FI" sz="1200" u="none" cap="none" strike="noStrike">
                <a:solidFill>
                  <a:schemeClr val="dk1"/>
                </a:solidFill>
                <a:latin typeface="Calibri"/>
                <a:ea typeface="Calibri"/>
                <a:cs typeface="Calibri"/>
                <a:sym typeface="Calibri"/>
              </a:rPr>
              <a:t>Farmland with a high proportion of semi-natural vegetation.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fi-FI" sz="1200" u="none" cap="none" strike="noStrike">
                <a:solidFill>
                  <a:schemeClr val="dk1"/>
                </a:solidFill>
                <a:latin typeface="Calibri"/>
                <a:ea typeface="Calibri"/>
                <a:cs typeface="Calibri"/>
                <a:sym typeface="Calibri"/>
              </a:rPr>
              <a:t>Semi-natural refers to areas that are kept in an early successional state through human-managed activities like grazing and fodder collection, but where the land isn’t cultivated or sown. Many HNV-farming systems are based on grazing of semi-natural meadows and woodlands. Often, the semi-natural meadows become, over time, overgrown with tall grasses and herbaceous plants, shrubs, and trees if grazing or other management is discontinued.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fi-FI" sz="1200" u="none" cap="none" strike="noStrike">
                <a:solidFill>
                  <a:schemeClr val="dk1"/>
                </a:solidFill>
                <a:latin typeface="Calibri"/>
                <a:ea typeface="Calibri"/>
                <a:cs typeface="Calibri"/>
                <a:sym typeface="Calibri"/>
              </a:rPr>
              <a:t>Type 2: </a:t>
            </a:r>
            <a:r>
              <a:rPr b="0" i="0" lang="fi-FI" sz="1200" u="none" cap="none" strike="noStrike">
                <a:solidFill>
                  <a:schemeClr val="dk1"/>
                </a:solidFill>
                <a:latin typeface="Calibri"/>
                <a:ea typeface="Calibri"/>
                <a:cs typeface="Calibri"/>
                <a:sym typeface="Calibri"/>
              </a:rPr>
              <a:t>Farmland with a mosaic of low intensity agriculture and natural and structural elements, such as field margins, hedgerows, stone walls, patches of woodland or scrub, small rivers etc.</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fi-FI" sz="1200" u="none" cap="none" strike="noStrike">
                <a:solidFill>
                  <a:schemeClr val="dk1"/>
                </a:solidFill>
                <a:latin typeface="Calibri"/>
                <a:ea typeface="Calibri"/>
                <a:cs typeface="Calibri"/>
                <a:sym typeface="Calibri"/>
              </a:rPr>
              <a:t>Mix of semi-natural and crops can also include some agro-forestry and permaculture practices.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fi-FI" sz="1200" u="none" cap="none" strike="noStrike">
                <a:solidFill>
                  <a:schemeClr val="dk1"/>
                </a:solidFill>
                <a:latin typeface="Calibri"/>
                <a:ea typeface="Calibri"/>
                <a:cs typeface="Calibri"/>
                <a:sym typeface="Calibri"/>
              </a:rPr>
              <a:t>Type 3</a:t>
            </a:r>
            <a:r>
              <a:rPr b="0" i="0" lang="fi-FI" sz="1200" u="none" cap="none" strike="noStrike">
                <a:solidFill>
                  <a:schemeClr val="dk1"/>
                </a:solidFill>
                <a:latin typeface="Calibri"/>
                <a:ea typeface="Calibri"/>
                <a:cs typeface="Calibri"/>
                <a:sym typeface="Calibri"/>
              </a:rPr>
              <a:t>: Farmland supporting rare species or a high proportion of European or world populations.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Type 1 and Type 2 support species of conservation concern, but Type 3 also includes more intensive production, for example non-permanent and improved pastures and grasslands, that provide habitat for species of conservation concern. </a:t>
            </a:r>
            <a:endParaRPr b="0" i="0" sz="1200" u="none" cap="none" strike="noStrike">
              <a:solidFill>
                <a:srgbClr val="3F3F3F"/>
              </a:solidFill>
              <a:latin typeface="Calibri"/>
              <a:ea typeface="Calibri"/>
              <a:cs typeface="Calibri"/>
              <a:sym typeface="Calibri"/>
            </a:endParaRPr>
          </a:p>
        </p:txBody>
      </p:sp>
      <p:sp>
        <p:nvSpPr>
          <p:cNvPr id="277" name="Google Shape;277;p8:notes"/>
          <p:cNvSpPr txBox="1"/>
          <p:nvPr>
            <p:ph idx="12" type="sldNum"/>
          </p:nvPr>
        </p:nvSpPr>
        <p:spPr>
          <a:xfrm>
            <a:off x="3886200" y="8686811"/>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i-FI"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chemeClr val="dk1"/>
                </a:solidFill>
                <a:latin typeface="Times New Roman"/>
                <a:ea typeface="Times New Roman"/>
                <a:cs typeface="Times New Roman"/>
                <a:sym typeface="Times New Roman"/>
              </a:rPr>
              <a:t>Each example follows this format.</a:t>
            </a:r>
            <a:endParaRPr b="0" i="0" sz="1200" u="none" cap="none" strike="noStrike">
              <a:solidFill>
                <a:schemeClr val="dk1"/>
              </a:solidFill>
              <a:latin typeface="Times New Roman"/>
              <a:ea typeface="Times New Roman"/>
              <a:cs typeface="Times New Roman"/>
              <a:sym typeface="Times New Roman"/>
            </a:endParaRPr>
          </a:p>
        </p:txBody>
      </p:sp>
      <p:sp>
        <p:nvSpPr>
          <p:cNvPr id="298" name="Google Shape;29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grpSp>
        <p:nvGrpSpPr>
          <p:cNvPr id="14" name="Google Shape;14;p2"/>
          <p:cNvGrpSpPr/>
          <p:nvPr/>
        </p:nvGrpSpPr>
        <p:grpSpPr>
          <a:xfrm>
            <a:off x="830392" y="1588427"/>
            <a:ext cx="745763" cy="61102"/>
            <a:chOff x="4580561" y="2589004"/>
            <a:chExt cx="1064464" cy="25200"/>
          </a:xfrm>
        </p:grpSpPr>
        <p:sp>
          <p:nvSpPr>
            <p:cNvPr id="15" name="Google Shape;15;p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2"/>
          <p:cNvSpPr txBox="1"/>
          <p:nvPr>
            <p:ph type="title"/>
          </p:nvPr>
        </p:nvSpPr>
        <p:spPr>
          <a:xfrm>
            <a:off x="729450" y="1763267"/>
            <a:ext cx="7688400" cy="2024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1pPr>
            <a:lvl2pPr lvl="1"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2pPr>
            <a:lvl3pPr lvl="2"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3pPr>
            <a:lvl4pPr lvl="3"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4pPr>
            <a:lvl5pPr lvl="4"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5pPr>
            <a:lvl6pPr lvl="5"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6pPr>
            <a:lvl7pPr lvl="6"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7pPr>
            <a:lvl8pPr lvl="7"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8pPr>
            <a:lvl9pPr lvl="8"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9pPr>
          </a:lstStyle>
          <a:p/>
        </p:txBody>
      </p:sp>
      <p:sp>
        <p:nvSpPr>
          <p:cNvPr id="18" name="Google Shape;18;p2"/>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8" name="Shape 48"/>
        <p:cNvGrpSpPr/>
        <p:nvPr/>
      </p:nvGrpSpPr>
      <p:grpSpPr>
        <a:xfrm>
          <a:off x="0" y="0"/>
          <a:ext cx="0" cy="0"/>
          <a:chOff x="0" y="0"/>
          <a:chExt cx="0" cy="0"/>
        </a:xfrm>
      </p:grpSpPr>
      <p:sp>
        <p:nvSpPr>
          <p:cNvPr id="49" name="Google Shape;49;p11"/>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9pPr>
          </a:lstStyle>
          <a:p/>
        </p:txBody>
      </p:sp>
      <p:sp>
        <p:nvSpPr>
          <p:cNvPr id="50" name="Google Shape;50;p11"/>
          <p:cNvSpPr txBox="1"/>
          <p:nvPr>
            <p:ph idx="1" type="body"/>
          </p:nvPr>
        </p:nvSpPr>
        <p:spPr>
          <a:xfrm>
            <a:off x="822960" y="1845734"/>
            <a:ext cx="3703200" cy="40233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51" name="Google Shape;51;p11"/>
          <p:cNvSpPr txBox="1"/>
          <p:nvPr>
            <p:ph idx="2" type="body"/>
          </p:nvPr>
        </p:nvSpPr>
        <p:spPr>
          <a:xfrm>
            <a:off x="4663440" y="1845736"/>
            <a:ext cx="3703200" cy="40233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52" name="Google Shape;52;p11"/>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1"/>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11"/>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5" name="Shape 55"/>
        <p:cNvGrpSpPr/>
        <p:nvPr/>
      </p:nvGrpSpPr>
      <p:grpSpPr>
        <a:xfrm>
          <a:off x="0" y="0"/>
          <a:ext cx="0" cy="0"/>
          <a:chOff x="0" y="0"/>
          <a:chExt cx="0" cy="0"/>
        </a:xfrm>
      </p:grpSpPr>
      <p:sp>
        <p:nvSpPr>
          <p:cNvPr id="56" name="Google Shape;56;p12"/>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 name="Google Shape;57;p12"/>
          <p:cNvGrpSpPr/>
          <p:nvPr/>
        </p:nvGrpSpPr>
        <p:grpSpPr>
          <a:xfrm>
            <a:off x="830392" y="1588427"/>
            <a:ext cx="745763" cy="61102"/>
            <a:chOff x="4580561" y="2589004"/>
            <a:chExt cx="1064464" cy="25200"/>
          </a:xfrm>
        </p:grpSpPr>
        <p:sp>
          <p:nvSpPr>
            <p:cNvPr id="58" name="Google Shape;58;p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12"/>
          <p:cNvSpPr txBox="1"/>
          <p:nvPr>
            <p:ph type="ctrTitle"/>
          </p:nvPr>
        </p:nvSpPr>
        <p:spPr>
          <a:xfrm>
            <a:off x="729450" y="1763267"/>
            <a:ext cx="7688100" cy="2219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9pPr>
          </a:lstStyle>
          <a:p/>
        </p:txBody>
      </p:sp>
      <p:sp>
        <p:nvSpPr>
          <p:cNvPr id="61" name="Google Shape;61;p12"/>
          <p:cNvSpPr txBox="1"/>
          <p:nvPr>
            <p:ph idx="1" type="subTitle"/>
          </p:nvPr>
        </p:nvSpPr>
        <p:spPr>
          <a:xfrm>
            <a:off x="729627" y="4230533"/>
            <a:ext cx="7688100" cy="721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2pPr>
            <a:lvl3pPr lvl="2"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3pPr>
            <a:lvl4pPr lvl="3"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4pPr>
            <a:lvl5pPr lvl="4"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5pPr>
            <a:lvl6pPr lvl="5"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6pPr>
            <a:lvl7pPr lvl="6"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7pPr>
            <a:lvl8pPr lvl="7"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8pPr>
            <a:lvl9pPr lvl="8"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9pPr>
          </a:lstStyle>
          <a:p/>
        </p:txBody>
      </p:sp>
      <p:sp>
        <p:nvSpPr>
          <p:cNvPr id="62" name="Google Shape;62;p12"/>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3"/>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 name="Google Shape;65;p13"/>
          <p:cNvGrpSpPr/>
          <p:nvPr/>
        </p:nvGrpSpPr>
        <p:grpSpPr>
          <a:xfrm>
            <a:off x="830392" y="1588427"/>
            <a:ext cx="745763" cy="61102"/>
            <a:chOff x="4580561" y="2589004"/>
            <a:chExt cx="1064464" cy="25200"/>
          </a:xfrm>
        </p:grpSpPr>
        <p:sp>
          <p:nvSpPr>
            <p:cNvPr id="66" name="Google Shape;66;p1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13"/>
          <p:cNvSpPr txBox="1"/>
          <p:nvPr>
            <p:ph type="title"/>
          </p:nvPr>
        </p:nvSpPr>
        <p:spPr>
          <a:xfrm>
            <a:off x="729450" y="1758200"/>
            <a:ext cx="7688700" cy="713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69" name="Google Shape;69;p13"/>
          <p:cNvSpPr txBox="1"/>
          <p:nvPr>
            <p:ph idx="1" type="body"/>
          </p:nvPr>
        </p:nvSpPr>
        <p:spPr>
          <a:xfrm>
            <a:off x="729450" y="2771833"/>
            <a:ext cx="7688700" cy="30147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70" name="Google Shape;70;p13"/>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1" name="Shape 71"/>
        <p:cNvGrpSpPr/>
        <p:nvPr/>
      </p:nvGrpSpPr>
      <p:grpSpPr>
        <a:xfrm>
          <a:off x="0" y="0"/>
          <a:ext cx="0" cy="0"/>
          <a:chOff x="0" y="0"/>
          <a:chExt cx="0" cy="0"/>
        </a:xfrm>
      </p:grpSpPr>
      <p:sp>
        <p:nvSpPr>
          <p:cNvPr id="72" name="Google Shape;72;p14"/>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 name="Google Shape;73;p14"/>
          <p:cNvGrpSpPr/>
          <p:nvPr/>
        </p:nvGrpSpPr>
        <p:grpSpPr>
          <a:xfrm>
            <a:off x="830392" y="1588427"/>
            <a:ext cx="745763" cy="61102"/>
            <a:chOff x="4580561" y="2589004"/>
            <a:chExt cx="1064464" cy="25200"/>
          </a:xfrm>
        </p:grpSpPr>
        <p:sp>
          <p:nvSpPr>
            <p:cNvPr id="74" name="Google Shape;74;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4"/>
          <p:cNvSpPr txBox="1"/>
          <p:nvPr>
            <p:ph type="title"/>
          </p:nvPr>
        </p:nvSpPr>
        <p:spPr>
          <a:xfrm>
            <a:off x="729450" y="1758200"/>
            <a:ext cx="7688400" cy="713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77" name="Google Shape;77;p14"/>
          <p:cNvSpPr txBox="1"/>
          <p:nvPr>
            <p:ph idx="1" type="body"/>
          </p:nvPr>
        </p:nvSpPr>
        <p:spPr>
          <a:xfrm>
            <a:off x="729325" y="2771833"/>
            <a:ext cx="3774300" cy="30147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78" name="Google Shape;78;p14"/>
          <p:cNvSpPr txBox="1"/>
          <p:nvPr>
            <p:ph idx="2" type="body"/>
          </p:nvPr>
        </p:nvSpPr>
        <p:spPr>
          <a:xfrm>
            <a:off x="4643604" y="2771833"/>
            <a:ext cx="3774300" cy="30147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79" name="Google Shape;79;p14"/>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0" name="Shape 80"/>
        <p:cNvGrpSpPr/>
        <p:nvPr/>
      </p:nvGrpSpPr>
      <p:grpSpPr>
        <a:xfrm>
          <a:off x="0" y="0"/>
          <a:ext cx="0" cy="0"/>
          <a:chOff x="0" y="0"/>
          <a:chExt cx="0" cy="0"/>
        </a:xfrm>
      </p:grpSpPr>
      <p:sp>
        <p:nvSpPr>
          <p:cNvPr id="81" name="Google Shape;81;p15"/>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 name="Google Shape;82;p15"/>
          <p:cNvGrpSpPr/>
          <p:nvPr/>
        </p:nvGrpSpPr>
        <p:grpSpPr>
          <a:xfrm>
            <a:off x="830392" y="1588427"/>
            <a:ext cx="745763" cy="61102"/>
            <a:chOff x="4580561" y="2589004"/>
            <a:chExt cx="1064464" cy="25200"/>
          </a:xfrm>
        </p:grpSpPr>
        <p:sp>
          <p:nvSpPr>
            <p:cNvPr id="83" name="Google Shape;83;p1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15"/>
          <p:cNvSpPr txBox="1"/>
          <p:nvPr>
            <p:ph type="title"/>
          </p:nvPr>
        </p:nvSpPr>
        <p:spPr>
          <a:xfrm>
            <a:off x="730000" y="1758200"/>
            <a:ext cx="3300900" cy="18420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86" name="Google Shape;86;p15"/>
          <p:cNvSpPr txBox="1"/>
          <p:nvPr>
            <p:ph idx="1" type="body"/>
          </p:nvPr>
        </p:nvSpPr>
        <p:spPr>
          <a:xfrm>
            <a:off x="721225" y="3708967"/>
            <a:ext cx="3300900" cy="21300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7" name="Google Shape;87;p15"/>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8" name="Shape 88"/>
        <p:cNvGrpSpPr/>
        <p:nvPr/>
      </p:nvGrpSpPr>
      <p:grpSpPr>
        <a:xfrm>
          <a:off x="0" y="0"/>
          <a:ext cx="0" cy="0"/>
          <a:chOff x="0" y="0"/>
          <a:chExt cx="0" cy="0"/>
        </a:xfrm>
      </p:grpSpPr>
      <p:grpSp>
        <p:nvGrpSpPr>
          <p:cNvPr id="89" name="Google Shape;89;p16"/>
          <p:cNvGrpSpPr/>
          <p:nvPr/>
        </p:nvGrpSpPr>
        <p:grpSpPr>
          <a:xfrm>
            <a:off x="830392" y="5558926"/>
            <a:ext cx="745763" cy="61102"/>
            <a:chOff x="4580561" y="2589004"/>
            <a:chExt cx="1064464" cy="25200"/>
          </a:xfrm>
        </p:grpSpPr>
        <p:sp>
          <p:nvSpPr>
            <p:cNvPr id="90" name="Google Shape;90;p16"/>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 name="Google Shape;92;p16"/>
          <p:cNvSpPr txBox="1"/>
          <p:nvPr>
            <p:ph type="title"/>
          </p:nvPr>
        </p:nvSpPr>
        <p:spPr>
          <a:xfrm>
            <a:off x="729450" y="1152400"/>
            <a:ext cx="7021200" cy="3980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1pPr>
            <a:lvl2pPr lvl="1"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2pPr>
            <a:lvl3pPr lvl="2"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3pPr>
            <a:lvl4pPr lvl="3"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4pPr>
            <a:lvl5pPr lvl="4"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5pPr>
            <a:lvl6pPr lvl="5"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6pPr>
            <a:lvl7pPr lvl="6"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7pPr>
            <a:lvl8pPr lvl="7"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8pPr>
            <a:lvl9pPr lvl="8" marR="0" rtl="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9pPr>
          </a:lstStyle>
          <a:p/>
        </p:txBody>
      </p:sp>
      <p:sp>
        <p:nvSpPr>
          <p:cNvPr id="93" name="Google Shape;93;p16"/>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17"/>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 name="Google Shape;96;p17"/>
          <p:cNvGrpSpPr/>
          <p:nvPr/>
        </p:nvGrpSpPr>
        <p:grpSpPr>
          <a:xfrm>
            <a:off x="830392" y="1588427"/>
            <a:ext cx="745763" cy="61102"/>
            <a:chOff x="4580561" y="2589004"/>
            <a:chExt cx="1064464" cy="25200"/>
          </a:xfrm>
        </p:grpSpPr>
        <p:sp>
          <p:nvSpPr>
            <p:cNvPr id="97" name="Google Shape;97;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17"/>
          <p:cNvSpPr txBox="1"/>
          <p:nvPr>
            <p:ph type="title"/>
          </p:nvPr>
        </p:nvSpPr>
        <p:spPr>
          <a:xfrm>
            <a:off x="730000" y="1758200"/>
            <a:ext cx="3300900" cy="2249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100" name="Google Shape;100;p17"/>
          <p:cNvSpPr txBox="1"/>
          <p:nvPr>
            <p:ph idx="1" type="subTitle"/>
          </p:nvPr>
        </p:nvSpPr>
        <p:spPr>
          <a:xfrm>
            <a:off x="724950" y="4215367"/>
            <a:ext cx="3300900" cy="10119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2pPr>
            <a:lvl3pPr lvl="2"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3pPr>
            <a:lvl4pPr lvl="3"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4pPr>
            <a:lvl5pPr lvl="4"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5pPr>
            <a:lvl6pPr lvl="5"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6pPr>
            <a:lvl7pPr lvl="6"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7pPr>
            <a:lvl8pPr lvl="7"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8pPr>
            <a:lvl9pPr lvl="8" marR="0" rtl="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9pPr>
          </a:lstStyle>
          <a:p/>
        </p:txBody>
      </p:sp>
      <p:sp>
        <p:nvSpPr>
          <p:cNvPr id="101" name="Google Shape;101;p17"/>
          <p:cNvSpPr txBox="1"/>
          <p:nvPr>
            <p:ph idx="2" type="body"/>
          </p:nvPr>
        </p:nvSpPr>
        <p:spPr>
          <a:xfrm>
            <a:off x="5174225" y="1803500"/>
            <a:ext cx="3374400" cy="40341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102" name="Google Shape;102;p17"/>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3" name="Shape 103"/>
        <p:cNvGrpSpPr/>
        <p:nvPr/>
      </p:nvGrpSpPr>
      <p:grpSpPr>
        <a:xfrm>
          <a:off x="0" y="0"/>
          <a:ext cx="0" cy="0"/>
          <a:chOff x="0" y="0"/>
          <a:chExt cx="0" cy="0"/>
        </a:xfrm>
      </p:grpSpPr>
      <p:grpSp>
        <p:nvGrpSpPr>
          <p:cNvPr id="104" name="Google Shape;104;p18"/>
          <p:cNvGrpSpPr/>
          <p:nvPr/>
        </p:nvGrpSpPr>
        <p:grpSpPr>
          <a:xfrm>
            <a:off x="830392" y="5558926"/>
            <a:ext cx="745763" cy="61102"/>
            <a:chOff x="4580561" y="2589004"/>
            <a:chExt cx="1064464" cy="25200"/>
          </a:xfrm>
        </p:grpSpPr>
        <p:sp>
          <p:nvSpPr>
            <p:cNvPr id="105" name="Google Shape;105;p1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18"/>
          <p:cNvSpPr txBox="1"/>
          <p:nvPr>
            <p:ph hasCustomPrompt="1" type="title"/>
          </p:nvPr>
        </p:nvSpPr>
        <p:spPr>
          <a:xfrm>
            <a:off x="729450" y="978600"/>
            <a:ext cx="7688400" cy="1659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1pPr>
            <a:lvl2pPr lvl="1"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2pPr>
            <a:lvl3pPr lvl="2"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3pPr>
            <a:lvl4pPr lvl="3"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4pPr>
            <a:lvl5pPr lvl="4"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5pPr>
            <a:lvl6pPr lvl="5"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6pPr>
            <a:lvl7pPr lvl="6"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7pPr>
            <a:lvl8pPr lvl="7"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8pPr>
            <a:lvl9pPr lvl="8" marR="0" rtl="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9pPr>
          </a:lstStyle>
          <a:p>
            <a:r>
              <a:t>xx%</a:t>
            </a:r>
          </a:p>
        </p:txBody>
      </p:sp>
      <p:sp>
        <p:nvSpPr>
          <p:cNvPr id="108" name="Google Shape;108;p18"/>
          <p:cNvSpPr txBox="1"/>
          <p:nvPr>
            <p:ph idx="1" type="body"/>
          </p:nvPr>
        </p:nvSpPr>
        <p:spPr>
          <a:xfrm>
            <a:off x="729450" y="3030517"/>
            <a:ext cx="7688400" cy="21072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1600"/>
              </a:spcBef>
              <a:spcAft>
                <a:spcPts val="160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109" name="Google Shape;109;p18"/>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4" name="Shape 114"/>
        <p:cNvGrpSpPr/>
        <p:nvPr/>
      </p:nvGrpSpPr>
      <p:grpSpPr>
        <a:xfrm>
          <a:off x="0" y="0"/>
          <a:ext cx="0" cy="0"/>
          <a:chOff x="0" y="0"/>
          <a:chExt cx="0" cy="0"/>
        </a:xfrm>
      </p:grpSpPr>
      <p:sp>
        <p:nvSpPr>
          <p:cNvPr id="115" name="Google Shape;115;p20"/>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9pPr>
          </a:lstStyle>
          <a:p/>
        </p:txBody>
      </p:sp>
      <p:sp>
        <p:nvSpPr>
          <p:cNvPr id="116" name="Google Shape;116;p20"/>
          <p:cNvSpPr txBox="1"/>
          <p:nvPr>
            <p:ph idx="1" type="body"/>
          </p:nvPr>
        </p:nvSpPr>
        <p:spPr>
          <a:xfrm>
            <a:off x="822959" y="1845734"/>
            <a:ext cx="7543800" cy="40233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17" name="Google Shape;117;p20"/>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0"/>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20"/>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0" name="Shape 120"/>
        <p:cNvGrpSpPr/>
        <p:nvPr/>
      </p:nvGrpSpPr>
      <p:grpSpPr>
        <a:xfrm>
          <a:off x="0" y="0"/>
          <a:ext cx="0" cy="0"/>
          <a:chOff x="0" y="0"/>
          <a:chExt cx="0" cy="0"/>
        </a:xfrm>
      </p:grpSpPr>
      <p:sp>
        <p:nvSpPr>
          <p:cNvPr id="121" name="Google Shape;121;p2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1800" u="none" cap="none" strike="noStrike">
                <a:solidFill>
                  <a:srgbClr val="000000"/>
                </a:solidFill>
                <a:latin typeface="Raleway"/>
                <a:ea typeface="Raleway"/>
                <a:cs typeface="Raleway"/>
                <a:sym typeface="Raleway"/>
              </a:defRPr>
            </a:lvl9pPr>
          </a:lstStyle>
          <a:p/>
        </p:txBody>
      </p:sp>
      <p:sp>
        <p:nvSpPr>
          <p:cNvPr id="21" name="Google Shape;21;p3"/>
          <p:cNvSpPr txBox="1"/>
          <p:nvPr>
            <p:ph idx="1" type="body"/>
          </p:nvPr>
        </p:nvSpPr>
        <p:spPr>
          <a:xfrm>
            <a:off x="822959" y="1845734"/>
            <a:ext cx="7543800" cy="40233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2" name="Google Shape;22;p3"/>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3"/>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3"/>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2" name="Shape 122"/>
        <p:cNvGrpSpPr/>
        <p:nvPr/>
      </p:nvGrpSpPr>
      <p:grpSpPr>
        <a:xfrm>
          <a:off x="0" y="0"/>
          <a:ext cx="0" cy="0"/>
          <a:chOff x="0" y="0"/>
          <a:chExt cx="0" cy="0"/>
        </a:xfrm>
      </p:grpSpPr>
      <p:sp>
        <p:nvSpPr>
          <p:cNvPr id="123" name="Google Shape;123;p22"/>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24" name="Google Shape;124;p2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5" name="Google Shape;125;p2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128" name="Google Shape;128;p2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31" name="Google Shape;131;p2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32" name="Google Shape;132;p2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35" name="Google Shape;135;p25"/>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136" name="Google Shape;136;p25"/>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137" name="Google Shape;137;p2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0" name="Google Shape;140;p2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43" name="Google Shape;143;p27"/>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144" name="Google Shape;144;p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45" name="Shape 145"/>
        <p:cNvGrpSpPr/>
        <p:nvPr/>
      </p:nvGrpSpPr>
      <p:grpSpPr>
        <a:xfrm>
          <a:off x="0" y="0"/>
          <a:ext cx="0" cy="0"/>
          <a:chOff x="0" y="0"/>
          <a:chExt cx="0" cy="0"/>
        </a:xfrm>
      </p:grpSpPr>
      <p:sp>
        <p:nvSpPr>
          <p:cNvPr id="146" name="Google Shape;146;p28"/>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147" name="Google Shape;147;p2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48" name="Shape 148"/>
        <p:cNvGrpSpPr/>
        <p:nvPr/>
      </p:nvGrpSpPr>
      <p:grpSpPr>
        <a:xfrm>
          <a:off x="0" y="0"/>
          <a:ext cx="0" cy="0"/>
          <a:chOff x="0" y="0"/>
          <a:chExt cx="0" cy="0"/>
        </a:xfrm>
      </p:grpSpPr>
      <p:sp>
        <p:nvSpPr>
          <p:cNvPr id="149" name="Google Shape;149;p2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9"/>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151" name="Google Shape;151;p29"/>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152" name="Google Shape;152;p29"/>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53" name="Google Shape;153;p2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54" name="Shape 154"/>
        <p:cNvGrpSpPr/>
        <p:nvPr/>
      </p:nvGrpSpPr>
      <p:grpSpPr>
        <a:xfrm>
          <a:off x="0" y="0"/>
          <a:ext cx="0" cy="0"/>
          <a:chOff x="0" y="0"/>
          <a:chExt cx="0" cy="0"/>
        </a:xfrm>
      </p:grpSpPr>
      <p:sp>
        <p:nvSpPr>
          <p:cNvPr id="155" name="Google Shape;155;p30"/>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156" name="Google Shape;156;p3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57" name="Shape 157"/>
        <p:cNvGrpSpPr/>
        <p:nvPr/>
      </p:nvGrpSpPr>
      <p:grpSpPr>
        <a:xfrm>
          <a:off x="0" y="0"/>
          <a:ext cx="0" cy="0"/>
          <a:chOff x="0" y="0"/>
          <a:chExt cx="0" cy="0"/>
        </a:xfrm>
      </p:grpSpPr>
      <p:sp>
        <p:nvSpPr>
          <p:cNvPr id="158" name="Google Shape;158;p31"/>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159" name="Google Shape;159;p31"/>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60" name="Google Shape;160;p3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1" showMasterSp="0">
  <p:cSld name="1_Title Slide 1">
    <p:bg>
      <p:bgPr>
        <a:blipFill>
          <a:blip r:embed="rId2">
            <a:alphaModFix/>
          </a:blip>
          <a:stretch>
            <a:fillRect/>
          </a:stretch>
        </a:blipFill>
      </p:bgPr>
    </p:bg>
    <p:spTree>
      <p:nvGrpSpPr>
        <p:cNvPr id="25" name="Shape 25"/>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bg>
      <p:bgPr>
        <a:blipFill>
          <a:blip r:embed="rId2">
            <a:alphaModFix/>
          </a:blip>
          <a:stretch>
            <a:fillRect/>
          </a:stretch>
        </a:blipFill>
      </p:bgPr>
    </p:bg>
    <p:spTree>
      <p:nvGrpSpPr>
        <p:cNvPr id="161" name="Shape 161"/>
        <p:cNvGrpSpPr/>
        <p:nvPr/>
      </p:nvGrpSpPr>
      <p:grpSpPr>
        <a:xfrm>
          <a:off x="0" y="0"/>
          <a:ext cx="0" cy="0"/>
          <a:chOff x="0" y="0"/>
          <a:chExt cx="0" cy="0"/>
        </a:xfrm>
      </p:grpSpPr>
      <p:sp>
        <p:nvSpPr>
          <p:cNvPr id="162" name="Google Shape;162;p32"/>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p:cSld name="SECTION_HEADER_1">
    <p:bg>
      <p:bgPr>
        <a:blipFill>
          <a:blip r:embed="rId2">
            <a:alphaModFix/>
          </a:blip>
          <a:stretch>
            <a:fillRect/>
          </a:stretch>
        </a:blipFill>
      </p:bgPr>
    </p:bg>
    <p:spTree>
      <p:nvGrpSpPr>
        <p:cNvPr id="163" name="Shape 163"/>
        <p:cNvGrpSpPr/>
        <p:nvPr/>
      </p:nvGrpSpPr>
      <p:grpSpPr>
        <a:xfrm>
          <a:off x="0" y="0"/>
          <a:ext cx="0" cy="0"/>
          <a:chOff x="0" y="0"/>
          <a:chExt cx="0" cy="0"/>
        </a:xfrm>
      </p:grpSpPr>
      <p:sp>
        <p:nvSpPr>
          <p:cNvPr id="164" name="Google Shape;164;p33"/>
          <p:cNvSpPr/>
          <p:nvPr/>
        </p:nvSpPr>
        <p:spPr>
          <a:xfrm>
            <a:off x="2382" y="6400800"/>
            <a:ext cx="91416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3"/>
          <p:cNvSpPr/>
          <p:nvPr/>
        </p:nvSpPr>
        <p:spPr>
          <a:xfrm>
            <a:off x="12" y="6334316"/>
            <a:ext cx="91416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3"/>
          <p:cNvSpPr txBox="1"/>
          <p:nvPr>
            <p:ph type="title"/>
          </p:nvPr>
        </p:nvSpPr>
        <p:spPr>
          <a:xfrm>
            <a:off x="822960" y="758952"/>
            <a:ext cx="7543800" cy="35661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9pPr>
          </a:lstStyle>
          <a:p/>
        </p:txBody>
      </p:sp>
      <p:sp>
        <p:nvSpPr>
          <p:cNvPr id="167" name="Google Shape;167;p33"/>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800"/>
              <a:buFont typeface="Calibri"/>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600"/>
              <a:buFont typeface="Calibri"/>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9pPr>
          </a:lstStyle>
          <a:p/>
        </p:txBody>
      </p:sp>
      <p:sp>
        <p:nvSpPr>
          <p:cNvPr id="168" name="Google Shape;168;p33"/>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9" name="Google Shape;169;p33"/>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 name="Google Shape;170;p33"/>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cxnSp>
        <p:nvCxnSpPr>
          <p:cNvPr id="171" name="Google Shape;171;p33"/>
          <p:cNvCxnSpPr/>
          <p:nvPr/>
        </p:nvCxnSpPr>
        <p:spPr>
          <a:xfrm>
            <a:off x="905744" y="4343400"/>
            <a:ext cx="74067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showMasterSp="0">
  <p:cSld name="1_Section Header">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822960" y="758952"/>
            <a:ext cx="7543800" cy="35661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1" i="0" sz="1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Arial"/>
              <a:buNone/>
              <a:defRPr b="1" i="0" sz="1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Arial"/>
              <a:buNone/>
              <a:defRPr b="1" i="0" sz="1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Arial"/>
              <a:buNone/>
              <a:defRPr b="1" i="0" sz="1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Arial"/>
              <a:buNone/>
              <a:defRPr b="1" i="0" sz="1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Arial"/>
              <a:buNone/>
              <a:defRPr b="1" i="0" sz="1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Arial"/>
              <a:buNone/>
              <a:defRPr b="1" i="0" sz="1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Arial"/>
              <a:buNone/>
              <a:defRPr b="1" i="0" sz="1800" u="none" cap="none" strike="noStrike">
                <a:solidFill>
                  <a:srgbClr val="000000"/>
                </a:solidFill>
                <a:latin typeface="Raleway"/>
                <a:ea typeface="Raleway"/>
                <a:cs typeface="Raleway"/>
                <a:sym typeface="Raleway"/>
              </a:defRPr>
            </a:lvl9pPr>
          </a:lstStyle>
          <a:p/>
        </p:txBody>
      </p:sp>
      <p:sp>
        <p:nvSpPr>
          <p:cNvPr id="28" name="Google Shape;28;p5"/>
          <p:cNvSpPr txBox="1"/>
          <p:nvPr>
            <p:ph idx="1" type="body"/>
          </p:nvPr>
        </p:nvSpPr>
        <p:spPr>
          <a:xfrm>
            <a:off x="822960" y="4453128"/>
            <a:ext cx="7543800" cy="11430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800"/>
              <a:buFont typeface="Calibri"/>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600"/>
              <a:buFont typeface="Calibri"/>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9pPr>
          </a:lstStyle>
          <a:p/>
        </p:txBody>
      </p:sp>
      <p:sp>
        <p:nvSpPr>
          <p:cNvPr id="29" name="Google Shape;29;p5"/>
          <p:cNvSpPr txBox="1"/>
          <p:nvPr>
            <p:ph idx="10" type="dt"/>
          </p:nvPr>
        </p:nvSpPr>
        <p:spPr>
          <a:xfrm>
            <a:off x="822961" y="6459786"/>
            <a:ext cx="18543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1" i="0" sz="9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9pPr>
          </a:lstStyle>
          <a:p/>
        </p:txBody>
      </p:sp>
      <p:sp>
        <p:nvSpPr>
          <p:cNvPr id="30" name="Google Shape;30;p5"/>
          <p:cNvSpPr txBox="1"/>
          <p:nvPr>
            <p:ph idx="11" type="ftr"/>
          </p:nvPr>
        </p:nvSpPr>
        <p:spPr>
          <a:xfrm>
            <a:off x="2764639" y="6459786"/>
            <a:ext cx="36171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1" i="0" sz="9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9pPr>
          </a:lstStyle>
          <a:p/>
        </p:txBody>
      </p:sp>
      <p:sp>
        <p:nvSpPr>
          <p:cNvPr id="31" name="Google Shape;31;p5"/>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 name="Shape 32"/>
        <p:cNvGrpSpPr/>
        <p:nvPr/>
      </p:nvGrpSpPr>
      <p:grpSpPr>
        <a:xfrm>
          <a:off x="0" y="0"/>
          <a:ext cx="0" cy="0"/>
          <a:chOff x="0" y="0"/>
          <a:chExt cx="0" cy="0"/>
        </a:xfrm>
      </p:grpSpPr>
      <p:sp>
        <p:nvSpPr>
          <p:cNvPr id="33" name="Google Shape;33;p6"/>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bg>
      <p:bgPr>
        <a:blipFill>
          <a:blip r:embed="rId2">
            <a:alphaModFix/>
          </a:blip>
          <a:stretch>
            <a:fillRect/>
          </a:stretch>
        </a:blipFill>
      </p:bgPr>
    </p:bg>
    <p:spTree>
      <p:nvGrpSpPr>
        <p:cNvPr id="34"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showMasterSp="0">
  <p:cSld name="Section Header 2">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22960" y="758952"/>
            <a:ext cx="7543800" cy="35661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9pPr>
          </a:lstStyle>
          <a:p/>
        </p:txBody>
      </p:sp>
      <p:sp>
        <p:nvSpPr>
          <p:cNvPr id="37" name="Google Shape;37;p8"/>
          <p:cNvSpPr txBox="1"/>
          <p:nvPr>
            <p:ph idx="1" type="body"/>
          </p:nvPr>
        </p:nvSpPr>
        <p:spPr>
          <a:xfrm>
            <a:off x="822960" y="4453128"/>
            <a:ext cx="7543800" cy="11430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800"/>
              <a:buFont typeface="Calibri"/>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600"/>
              <a:buFont typeface="Calibri"/>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9pPr>
          </a:lstStyle>
          <a:p/>
        </p:txBody>
      </p:sp>
      <p:sp>
        <p:nvSpPr>
          <p:cNvPr id="38" name="Google Shape;38;p8"/>
          <p:cNvSpPr txBox="1"/>
          <p:nvPr>
            <p:ph idx="10" type="dt"/>
          </p:nvPr>
        </p:nvSpPr>
        <p:spPr>
          <a:xfrm>
            <a:off x="822961" y="6459786"/>
            <a:ext cx="18543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FFFFFF"/>
              </a:buClr>
              <a:buSzPts val="1400"/>
              <a:buFont typeface="Times New Roman"/>
              <a:buNone/>
              <a:defRPr b="1" i="0" sz="9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9pPr>
          </a:lstStyle>
          <a:p/>
        </p:txBody>
      </p:sp>
      <p:sp>
        <p:nvSpPr>
          <p:cNvPr id="39" name="Google Shape;39;p8"/>
          <p:cNvSpPr txBox="1"/>
          <p:nvPr>
            <p:ph idx="11" type="ftr"/>
          </p:nvPr>
        </p:nvSpPr>
        <p:spPr>
          <a:xfrm>
            <a:off x="2764639" y="6459786"/>
            <a:ext cx="36171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FFFFFF"/>
              </a:buClr>
              <a:buSzPts val="1400"/>
              <a:buFont typeface="Times New Roman"/>
              <a:buNone/>
              <a:defRPr b="1" i="0" sz="9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9pPr>
          </a:lstStyle>
          <a:p/>
        </p:txBody>
      </p:sp>
      <p:sp>
        <p:nvSpPr>
          <p:cNvPr id="40" name="Google Shape;40;p8"/>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2" showMasterSp="0">
  <p:cSld name="1_Title Slide 2">
    <p:bg>
      <p:bgPr>
        <a:blipFill>
          <a:blip r:embed="rId2">
            <a:alphaModFix/>
          </a:blip>
          <a:stretch>
            <a:fillRect/>
          </a:stretch>
        </a:blipFill>
      </p:bgPr>
    </p:bg>
    <p:spTree>
      <p:nvGrpSpPr>
        <p:cNvPr id="4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1" showMasterSp="0">
  <p:cSld name="Section Header 1 1">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0"/>
          <p:cNvSpPr txBox="1"/>
          <p:nvPr>
            <p:ph type="title"/>
          </p:nvPr>
        </p:nvSpPr>
        <p:spPr>
          <a:xfrm>
            <a:off x="822960" y="758952"/>
            <a:ext cx="7543800" cy="35661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1400"/>
              <a:buFont typeface="Arial"/>
              <a:buNone/>
              <a:defRPr b="1" i="0" sz="1800" u="none" cap="none" strike="noStrike">
                <a:solidFill>
                  <a:srgbClr val="000000"/>
                </a:solidFill>
                <a:latin typeface="Raleway"/>
                <a:ea typeface="Raleway"/>
                <a:cs typeface="Raleway"/>
                <a:sym typeface="Raleway"/>
              </a:defRPr>
            </a:lvl9pPr>
          </a:lstStyle>
          <a:p/>
        </p:txBody>
      </p:sp>
      <p:sp>
        <p:nvSpPr>
          <p:cNvPr id="44" name="Google Shape;44;p10"/>
          <p:cNvSpPr txBox="1"/>
          <p:nvPr>
            <p:ph idx="1" type="body"/>
          </p:nvPr>
        </p:nvSpPr>
        <p:spPr>
          <a:xfrm>
            <a:off x="822960" y="4453128"/>
            <a:ext cx="7543800" cy="11430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800"/>
              <a:buFont typeface="Calibri"/>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600"/>
              <a:buFont typeface="Calibri"/>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9pPr>
          </a:lstStyle>
          <a:p/>
        </p:txBody>
      </p:sp>
      <p:sp>
        <p:nvSpPr>
          <p:cNvPr id="45" name="Google Shape;45;p10"/>
          <p:cNvSpPr txBox="1"/>
          <p:nvPr>
            <p:ph idx="10" type="dt"/>
          </p:nvPr>
        </p:nvSpPr>
        <p:spPr>
          <a:xfrm>
            <a:off x="822961" y="6459786"/>
            <a:ext cx="18543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FFFFFF"/>
              </a:buClr>
              <a:buSzPts val="1400"/>
              <a:buFont typeface="Times New Roman"/>
              <a:buNone/>
              <a:defRPr b="1" i="0" sz="9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9pPr>
          </a:lstStyle>
          <a:p/>
        </p:txBody>
      </p:sp>
      <p:sp>
        <p:nvSpPr>
          <p:cNvPr id="46" name="Google Shape;46;p10"/>
          <p:cNvSpPr txBox="1"/>
          <p:nvPr>
            <p:ph idx="11" type="ftr"/>
          </p:nvPr>
        </p:nvSpPr>
        <p:spPr>
          <a:xfrm>
            <a:off x="2764639" y="6459786"/>
            <a:ext cx="36171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FFFFFF"/>
              </a:buClr>
              <a:buSzPts val="1400"/>
              <a:buFont typeface="Times New Roman"/>
              <a:buNone/>
              <a:defRPr b="1" i="0" sz="9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1" i="0" sz="2400" u="none" cap="none" strike="noStrike">
                <a:solidFill>
                  <a:schemeClr val="dk1"/>
                </a:solidFill>
                <a:latin typeface="Times New Roman"/>
                <a:ea typeface="Times New Roman"/>
                <a:cs typeface="Times New Roman"/>
                <a:sym typeface="Times New Roman"/>
              </a:defRPr>
            </a:lvl9pPr>
          </a:lstStyle>
          <a:p/>
        </p:txBody>
      </p:sp>
      <p:sp>
        <p:nvSpPr>
          <p:cNvPr id="47" name="Google Shape;47;p10"/>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050"/>
              <a:buFont typeface="Arial"/>
              <a:buNone/>
              <a:defRPr b="1" i="0" sz="1050" u="none" cap="none" strike="noStrik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1.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6" Type="http://schemas.openxmlformats.org/officeDocument/2006/relationships/theme" Target="../theme/theme3.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12" name="Google Shape;12;p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i-FI"/>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2" name="Google Shape;112;p19"/>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13" name="Google Shape;113;p1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hyperlink" Target="http://www.hnvlink-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youtube.com/watch?v=sFIF8kkexyQ" TargetMode="External"/><Relationship Id="rId4" Type="http://schemas.openxmlformats.org/officeDocument/2006/relationships/hyperlink" Target="http://www.youtube.com/watch?v=sFIF8kkexyQ" TargetMode="External"/><Relationship Id="rId5" Type="http://schemas.openxmlformats.org/officeDocument/2006/relationships/image" Target="../media/image19.jp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hnvlink.eu/learning-areas/la-vera-extremadura-spain/" TargetMode="External"/><Relationship Id="rId4" Type="http://schemas.openxmlformats.org/officeDocument/2006/relationships/hyperlink" Target="http://www.efncp.org/projects/projects-spain-navarra/" TargetMode="External"/><Relationship Id="rId5" Type="http://schemas.openxmlformats.org/officeDocument/2006/relationships/hyperlink" Target="https://www.agforward.eu/index.php/en/dehesa-farms-in-spain.html" TargetMode="External"/><Relationship Id="rId6" Type="http://schemas.openxmlformats.org/officeDocument/2006/relationships/hyperlink" Target="https://www.agforward.eu" TargetMode="External"/><Relationship Id="rId7" Type="http://schemas.openxmlformats.org/officeDocument/2006/relationships/hyperlink" Target="http://ga2014.fsc.org/opinion-analysis-74.the-dehesas-and-cork-production-today-and-its-alliance-with-fs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link.springer.com/journal/10457/90/1/page/1" TargetMode="External"/><Relationship Id="rId4" Type="http://schemas.openxmlformats.org/officeDocument/2006/relationships/hyperlink" Target="http://www.intechopen.come/book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sFIF8kkexyQ" TargetMode="External"/><Relationship Id="rId4" Type="http://schemas.openxmlformats.org/officeDocument/2006/relationships/hyperlink" Target="https://www.youtube.com/watch?v=C5B1gaXv_FE" TargetMode="External"/><Relationship Id="rId5" Type="http://schemas.openxmlformats.org/officeDocument/2006/relationships/hyperlink" Target="https://www.youtube.com/watch?v=OftykBCgZfo" TargetMode="External"/><Relationship Id="rId6" Type="http://schemas.openxmlformats.org/officeDocument/2006/relationships/hyperlink" Target="http://www.hnvlink.eu/educ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hyperlink" Target="http://see.efncp.org/download/sofia2013/Croatia.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jpg"/><Relationship Id="rId4" Type="http://schemas.openxmlformats.org/officeDocument/2006/relationships/hyperlink" Target="http://www.pp-lonjsko-polje.hr/" TargetMode="External"/><Relationship Id="rId5" Type="http://schemas.openxmlformats.org/officeDocument/2006/relationships/image" Target="../media/image38.jpg"/><Relationship Id="rId6" Type="http://schemas.openxmlformats.org/officeDocument/2006/relationships/hyperlink" Target="https://creativecommons.org/licenses/by-sa/2.5/si/deed.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ee.efncp.org/countries/croatia/hnv-farming/" TargetMode="External"/><Relationship Id="rId4" Type="http://schemas.openxmlformats.org/officeDocument/2006/relationships/hyperlink" Target="http://www.hnvlink.eu/download/CroatiaBaselineAssessment.pdf" TargetMode="External"/><Relationship Id="rId5" Type="http://schemas.openxmlformats.org/officeDocument/2006/relationships/hyperlink" Target="http://see.efncp.org/download/sofia2013/Croatia.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44.jpg"/><Relationship Id="rId4" Type="http://schemas.openxmlformats.org/officeDocument/2006/relationships/image" Target="../media/image48.png"/><Relationship Id="rId5"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5.jpg"/><Relationship Id="rId4" Type="http://schemas.openxmlformats.org/officeDocument/2006/relationships/image" Target="../media/image50.png"/><Relationship Id="rId5" Type="http://schemas.openxmlformats.org/officeDocument/2006/relationships/hyperlink" Target="https://www.youtube.com/watch?v=n0t_qcrzJac" TargetMode="External"/><Relationship Id="rId6" Type="http://schemas.openxmlformats.org/officeDocument/2006/relationships/hyperlink" Target="http://www.youtube.com/watch?v=n0t_qcrzJac" TargetMode="External"/><Relationship Id="rId7" Type="http://schemas.openxmlformats.org/officeDocument/2006/relationships/image" Target="../media/image46.jpg"/></Relationships>
</file>

<file path=ppt/slides/_rels/slide33.xml.rels><?xml version="1.0" encoding="UTF-8" standalone="yes"?><Relationships xmlns="http://schemas.openxmlformats.org/package/2006/relationships"><Relationship Id="rId10" Type="http://schemas.openxmlformats.org/officeDocument/2006/relationships/hyperlink" Target="https://ec.europa.eu/agriculture/sites/agriculture/files/consultations/family-farming/contributions/adept_en.pdf"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efncp.org/projects/projects-in-romania/" TargetMode="External"/><Relationship Id="rId4" Type="http://schemas.openxmlformats.org/officeDocument/2006/relationships/hyperlink" Target="http://www.efncp.org/projects/projects-in-romania/hnv-bulgaria-romania/" TargetMode="External"/><Relationship Id="rId9" Type="http://schemas.openxmlformats.org/officeDocument/2006/relationships/hyperlink" Target="http://www.efncp.org/download/demeter.pdf" TargetMode="External"/><Relationship Id="rId5" Type="http://schemas.openxmlformats.org/officeDocument/2006/relationships/hyperlink" Target="http://www.hnvlink.eu/learning-areas/eastern-hills-of-cluj/" TargetMode="External"/><Relationship Id="rId6" Type="http://schemas.openxmlformats.org/officeDocument/2006/relationships/hyperlink" Target="https://fundatia-adept.org/high-nature-value-landscapes/" TargetMode="External"/><Relationship Id="rId7" Type="http://schemas.openxmlformats.org/officeDocument/2006/relationships/hyperlink" Target="https://fundatia-adept.org/videos/" TargetMode="External"/><Relationship Id="rId8" Type="http://schemas.openxmlformats.org/officeDocument/2006/relationships/hyperlink" Target="https://www.agridea.ch/fileadmin/thematic/Projet_HNV_Layman_report.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mountainhaymeadows.eu/online_publication/09-monitoring-high-nature-value-grassland-in-transylvania-romania.html" TargetMode="External"/><Relationship Id="rId4" Type="http://schemas.openxmlformats.org/officeDocument/2006/relationships/hyperlink" Target="https://ec.europa.eu/agriculture/sites/agriculture/files/consultations/family-farming/contributions/adept_en.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image" Target="../media/image9.jpg"/><Relationship Id="rId12" Type="http://schemas.openxmlformats.org/officeDocument/2006/relationships/image" Target="../media/image11.png"/><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jp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7.jpg"/><Relationship Id="rId8" Type="http://schemas.openxmlformats.org/officeDocument/2006/relationships/image" Target="../media/image8.jpg"/></Relationships>
</file>

<file path=ppt/slides/_rels/slide6.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5.jpg"/><Relationship Id="rId9" Type="http://schemas.openxmlformats.org/officeDocument/2006/relationships/image" Target="../media/image13.jpg"/><Relationship Id="rId5" Type="http://schemas.openxmlformats.org/officeDocument/2006/relationships/image" Target="../media/image4.jpg"/><Relationship Id="rId6" Type="http://schemas.openxmlformats.org/officeDocument/2006/relationships/image" Target="../media/image9.jpg"/><Relationship Id="rId7" Type="http://schemas.openxmlformats.org/officeDocument/2006/relationships/image" Target="../media/image7.jpg"/><Relationship Id="rId8"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4"/>
          <p:cNvSpPr txBox="1"/>
          <p:nvPr>
            <p:ph type="title"/>
          </p:nvPr>
        </p:nvSpPr>
        <p:spPr>
          <a:xfrm>
            <a:off x="692700" y="1963992"/>
            <a:ext cx="7688400" cy="2024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262626"/>
              </a:buClr>
              <a:buSzPts val="5400"/>
              <a:buFont typeface="Century Gothic"/>
              <a:buNone/>
            </a:pPr>
            <a:r>
              <a:rPr b="0" i="0" lang="fi-FI" sz="6000" u="none" cap="none" strike="noStrike">
                <a:solidFill>
                  <a:srgbClr val="262626"/>
                </a:solidFill>
                <a:latin typeface="Century Gothic"/>
                <a:ea typeface="Century Gothic"/>
                <a:cs typeface="Century Gothic"/>
                <a:sym typeface="Century Gothic"/>
              </a:rPr>
              <a:t>High Nature Value farmland</a:t>
            </a:r>
            <a:endParaRPr b="0" i="0" sz="6000" u="none" cap="none" strike="noStrike">
              <a:solidFill>
                <a:srgbClr val="262626"/>
              </a:solidFill>
              <a:latin typeface="Century Gothic"/>
              <a:ea typeface="Century Gothic"/>
              <a:cs typeface="Century Gothic"/>
              <a:sym typeface="Century Gothic"/>
            </a:endParaRPr>
          </a:p>
        </p:txBody>
      </p:sp>
      <p:sp>
        <p:nvSpPr>
          <p:cNvPr id="177" name="Google Shape;177;p34"/>
          <p:cNvSpPr txBox="1"/>
          <p:nvPr>
            <p:ph idx="4294967295" type="subTitle"/>
          </p:nvPr>
        </p:nvSpPr>
        <p:spPr>
          <a:xfrm>
            <a:off x="692688" y="4242796"/>
            <a:ext cx="75438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rPr b="0" i="0" lang="fi-FI" sz="3000" u="none" cap="none" strike="noStrike">
                <a:solidFill>
                  <a:srgbClr val="434343"/>
                </a:solidFill>
                <a:latin typeface="Lato"/>
                <a:ea typeface="Lato"/>
                <a:cs typeface="Lato"/>
                <a:sym typeface="Lato"/>
              </a:rPr>
              <a:t>Examples across Europe: part 1 of 3</a:t>
            </a:r>
            <a:endParaRPr b="0" i="0" sz="3000" u="none" cap="none" strike="noStrike">
              <a:solidFill>
                <a:srgbClr val="434343"/>
              </a:solidFill>
              <a:latin typeface="Lato"/>
              <a:ea typeface="Lato"/>
              <a:cs typeface="Lato"/>
              <a:sym typeface="Lato"/>
            </a:endParaRPr>
          </a:p>
        </p:txBody>
      </p:sp>
      <p:pic>
        <p:nvPicPr>
          <p:cNvPr id="178" name="Google Shape;178;p34"/>
          <p:cNvPicPr preferRelativeResize="0"/>
          <p:nvPr/>
        </p:nvPicPr>
        <p:blipFill rotWithShape="1">
          <a:blip r:embed="rId3">
            <a:alphaModFix/>
          </a:blip>
          <a:srcRect b="0" l="0" r="0" t="0"/>
          <a:stretch/>
        </p:blipFill>
        <p:spPr>
          <a:xfrm>
            <a:off x="886772" y="369179"/>
            <a:ext cx="1530225" cy="1092100"/>
          </a:xfrm>
          <a:prstGeom prst="rect">
            <a:avLst/>
          </a:prstGeom>
          <a:noFill/>
          <a:ln>
            <a:noFill/>
          </a:ln>
        </p:spPr>
      </p:pic>
      <p:sp>
        <p:nvSpPr>
          <p:cNvPr id="179" name="Google Shape;179;p34"/>
          <p:cNvSpPr/>
          <p:nvPr/>
        </p:nvSpPr>
        <p:spPr>
          <a:xfrm>
            <a:off x="4479667" y="3198168"/>
            <a:ext cx="184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i-FI" sz="24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80" name="Google Shape;180;p34"/>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chemeClr val="lt1"/>
                </a:solidFill>
                <a:latin typeface="Lato"/>
                <a:ea typeface="Lato"/>
                <a:cs typeface="Lato"/>
                <a:sym typeface="Lato"/>
              </a:rPr>
              <a:t>‹#›</a:t>
            </a:fld>
            <a:endParaRPr b="0" i="0" sz="1000" u="none" cap="none" strike="noStrike">
              <a:solidFill>
                <a:schemeClr val="lt1"/>
              </a:solidFill>
              <a:latin typeface="Lato"/>
              <a:ea typeface="Lato"/>
              <a:cs typeface="Lato"/>
              <a:sym typeface="Lato"/>
            </a:endParaRPr>
          </a:p>
        </p:txBody>
      </p:sp>
      <p:pic>
        <p:nvPicPr>
          <p:cNvPr id="181" name="Google Shape;181;p34"/>
          <p:cNvPicPr preferRelativeResize="0"/>
          <p:nvPr/>
        </p:nvPicPr>
        <p:blipFill rotWithShape="1">
          <a:blip r:embed="rId4">
            <a:alphaModFix/>
          </a:blip>
          <a:srcRect b="0" l="0" r="0" t="0"/>
          <a:stretch/>
        </p:blipFill>
        <p:spPr>
          <a:xfrm>
            <a:off x="0" y="5866658"/>
            <a:ext cx="1468625" cy="995667"/>
          </a:xfrm>
          <a:prstGeom prst="rect">
            <a:avLst/>
          </a:prstGeom>
          <a:noFill/>
          <a:ln>
            <a:noFill/>
          </a:ln>
        </p:spPr>
      </p:pic>
      <p:sp>
        <p:nvSpPr>
          <p:cNvPr id="182" name="Google Shape;182;p34"/>
          <p:cNvSpPr/>
          <p:nvPr/>
        </p:nvSpPr>
        <p:spPr>
          <a:xfrm>
            <a:off x="1468625" y="6272375"/>
            <a:ext cx="6723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fi-FI" sz="1200" u="none" cap="none" strike="noStrike">
                <a:solidFill>
                  <a:srgbClr val="434343"/>
                </a:solidFill>
                <a:latin typeface="Calibri"/>
                <a:ea typeface="Calibri"/>
                <a:cs typeface="Calibri"/>
                <a:sym typeface="Calibri"/>
              </a:rPr>
              <a:t>THIS PROJECT HAS RECEIVED FUNDING FROM THE EUROPEAN UNION HORIZON 2020</a:t>
            </a:r>
            <a:endParaRPr b="1"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fi-FI" sz="1200" u="none" cap="none" strike="noStrike">
                <a:solidFill>
                  <a:srgbClr val="434343"/>
                </a:solidFill>
                <a:latin typeface="Calibri"/>
                <a:ea typeface="Calibri"/>
                <a:cs typeface="Calibri"/>
                <a:sym typeface="Calibri"/>
              </a:rPr>
              <a:t>RESEARCH AND INNOVATION PROGRAMME UNDER GRANT AGREEMENT NO. 696391</a:t>
            </a:r>
            <a:endParaRPr b="1"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1"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434343"/>
              </a:solidFill>
              <a:latin typeface="Calibri"/>
              <a:ea typeface="Calibri"/>
              <a:cs typeface="Calibri"/>
              <a:sym typeface="Calibri"/>
            </a:endParaRPr>
          </a:p>
        </p:txBody>
      </p:sp>
      <p:sp>
        <p:nvSpPr>
          <p:cNvPr id="183" name="Google Shape;183;p34"/>
          <p:cNvSpPr txBox="1"/>
          <p:nvPr/>
        </p:nvSpPr>
        <p:spPr>
          <a:xfrm>
            <a:off x="692697" y="5120910"/>
            <a:ext cx="7465200" cy="6509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chemeClr val="dk2"/>
                </a:solidFill>
                <a:latin typeface="Calibri"/>
                <a:ea typeface="Calibri"/>
                <a:cs typeface="Calibri"/>
                <a:sym typeface="Calibri"/>
              </a:rPr>
              <a:t>Irina Herzon, Traci Birge, Riina Koivuranta, Milka Keinänen</a:t>
            </a:r>
            <a:endParaRPr/>
          </a:p>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chemeClr val="dk2"/>
                </a:solidFill>
                <a:latin typeface="Calibri"/>
                <a:ea typeface="Calibri"/>
                <a:cs typeface="Calibri"/>
                <a:sym typeface="Calibri"/>
              </a:rPr>
              <a:t>This presentation is an output of HNV-Link project - </a:t>
            </a:r>
            <a:r>
              <a:rPr b="0" i="0" lang="fi-FI" sz="1800" u="sng" cap="none" strike="noStrike">
                <a:solidFill>
                  <a:schemeClr val="hlink"/>
                </a:solidFill>
                <a:latin typeface="Calibri"/>
                <a:ea typeface="Calibri"/>
                <a:cs typeface="Calibri"/>
                <a:sym typeface="Calibri"/>
                <a:hlinkClick r:id="rId5"/>
              </a:rPr>
              <a:t>www.hnvlink-eu</a:t>
            </a:r>
            <a:endParaRPr b="0"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3"/>
          <p:cNvSpPr txBox="1"/>
          <p:nvPr>
            <p:ph type="title"/>
          </p:nvPr>
        </p:nvSpPr>
        <p:spPr>
          <a:xfrm>
            <a:off x="822950" y="301751"/>
            <a:ext cx="7543800" cy="918300"/>
          </a:xfrm>
          <a:prstGeom prst="rect">
            <a:avLst/>
          </a:prstGeom>
          <a:noFill/>
          <a:ln>
            <a:noFill/>
          </a:ln>
          <a:effectLst>
            <a:outerShdw blurRad="57150" rotWithShape="0" algn="bl" dir="5400000" dist="19050">
              <a:srgbClr val="000000">
                <a:alpha val="49803"/>
              </a:srgbClr>
            </a:outerShdw>
          </a:effectLst>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262626"/>
              </a:buClr>
              <a:buSzPts val="8000"/>
              <a:buFont typeface="Calibri"/>
              <a:buNone/>
            </a:pPr>
            <a:r>
              <a:rPr b="0" i="0" lang="fi-FI" sz="7200" u="none" cap="none" strike="noStrike">
                <a:solidFill>
                  <a:srgbClr val="262626"/>
                </a:solidFill>
                <a:latin typeface="Century Gothic"/>
                <a:ea typeface="Century Gothic"/>
                <a:cs typeface="Century Gothic"/>
                <a:sym typeface="Century Gothic"/>
              </a:rPr>
              <a:t>Spain &amp; Portugal</a:t>
            </a:r>
            <a:endParaRPr b="0" i="0" sz="7200" u="none" cap="none" strike="noStrike">
              <a:solidFill>
                <a:srgbClr val="262626"/>
              </a:solidFill>
              <a:latin typeface="Century Gothic"/>
              <a:ea typeface="Century Gothic"/>
              <a:cs typeface="Century Gothic"/>
              <a:sym typeface="Century Gothic"/>
            </a:endParaRPr>
          </a:p>
        </p:txBody>
      </p:sp>
      <p:sp>
        <p:nvSpPr>
          <p:cNvPr id="309" name="Google Shape;309;p43"/>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1" i="0" lang="fi-FI" sz="1050" u="none" cap="none" strike="noStrike">
                <a:solidFill>
                  <a:srgbClr val="FFFFFF"/>
                </a:solidFill>
                <a:latin typeface="Times New Roman"/>
                <a:ea typeface="Times New Roman"/>
                <a:cs typeface="Times New Roman"/>
                <a:sym typeface="Times New Roman"/>
              </a:rPr>
              <a:t>‹#›</a:t>
            </a:fld>
            <a:endParaRPr b="1" i="0" sz="1050" u="none" cap="none" strike="noStrike">
              <a:solidFill>
                <a:srgbClr val="FFFFFF"/>
              </a:solidFill>
              <a:latin typeface="Times New Roman"/>
              <a:ea typeface="Times New Roman"/>
              <a:cs typeface="Times New Roman"/>
              <a:sym typeface="Times New Roman"/>
            </a:endParaRPr>
          </a:p>
        </p:txBody>
      </p:sp>
      <p:pic>
        <p:nvPicPr>
          <p:cNvPr id="310" name="Google Shape;310;p43"/>
          <p:cNvPicPr preferRelativeResize="0"/>
          <p:nvPr/>
        </p:nvPicPr>
        <p:blipFill rotWithShape="1">
          <a:blip r:embed="rId3">
            <a:alphaModFix/>
          </a:blip>
          <a:srcRect b="0" l="0" r="0" t="0"/>
          <a:stretch/>
        </p:blipFill>
        <p:spPr>
          <a:xfrm>
            <a:off x="0" y="1624800"/>
            <a:ext cx="9144000" cy="523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4"/>
          <p:cNvSpPr txBox="1"/>
          <p:nvPr/>
        </p:nvSpPr>
        <p:spPr>
          <a:xfrm>
            <a:off x="355297" y="338850"/>
            <a:ext cx="77172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fi-FI" sz="3600" u="none" cap="none" strike="noStrike">
                <a:solidFill>
                  <a:srgbClr val="252525"/>
                </a:solidFill>
                <a:latin typeface="Century Gothic"/>
                <a:ea typeface="Century Gothic"/>
                <a:cs typeface="Century Gothic"/>
                <a:sym typeface="Century Gothic"/>
              </a:rPr>
              <a:t>Extent of HNV farmland</a:t>
            </a:r>
            <a:endParaRPr b="0" i="0" sz="3600" u="none" cap="none" strike="noStrike">
              <a:solidFill>
                <a:srgbClr val="252525"/>
              </a:solidFill>
              <a:latin typeface="Century Gothic"/>
              <a:ea typeface="Century Gothic"/>
              <a:cs typeface="Century Gothic"/>
              <a:sym typeface="Century Gothic"/>
            </a:endParaRPr>
          </a:p>
        </p:txBody>
      </p:sp>
      <p:sp>
        <p:nvSpPr>
          <p:cNvPr id="316" name="Google Shape;316;p44"/>
          <p:cNvSpPr/>
          <p:nvPr/>
        </p:nvSpPr>
        <p:spPr>
          <a:xfrm>
            <a:off x="450000" y="985050"/>
            <a:ext cx="8694000" cy="1047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Between 25,000,000 ha and 14,500,000 ha of HNV farmlands</a:t>
            </a:r>
            <a:endParaRPr b="0" i="0" sz="2400" u="none" cap="none" strike="noStrike">
              <a:solidFill>
                <a:srgbClr val="3F3F3F"/>
              </a:solidFill>
              <a:latin typeface="Calibri"/>
              <a:ea typeface="Calibri"/>
              <a:cs typeface="Calibri"/>
              <a:sym typeface="Calibri"/>
            </a:endParaRPr>
          </a:p>
          <a:p>
            <a:pPr indent="-342900" lvl="0" marL="342900" marR="0" rtl="0" algn="l">
              <a:lnSpc>
                <a:spcPct val="100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The </a:t>
            </a:r>
            <a:r>
              <a:rPr b="1" i="0" lang="fi-FI" sz="2400" u="none" cap="none" strike="noStrike">
                <a:solidFill>
                  <a:srgbClr val="434343"/>
                </a:solidFill>
                <a:latin typeface="Calibri"/>
                <a:ea typeface="Calibri"/>
                <a:cs typeface="Calibri"/>
                <a:sym typeface="Calibri"/>
              </a:rPr>
              <a:t>highest </a:t>
            </a:r>
            <a:r>
              <a:rPr b="0" i="0" lang="fi-FI" sz="2400" u="none" cap="none" strike="noStrike">
                <a:solidFill>
                  <a:srgbClr val="434343"/>
                </a:solidFill>
                <a:latin typeface="Calibri"/>
                <a:ea typeface="Calibri"/>
                <a:cs typeface="Calibri"/>
                <a:sym typeface="Calibri"/>
              </a:rPr>
              <a:t>in Europe</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34343"/>
              </a:solidFill>
              <a:latin typeface="Calibri"/>
              <a:ea typeface="Calibri"/>
              <a:cs typeface="Calibri"/>
              <a:sym typeface="Calibri"/>
            </a:endParaRPr>
          </a:p>
        </p:txBody>
      </p:sp>
      <p:sp>
        <p:nvSpPr>
          <p:cNvPr id="317" name="Google Shape;317;p44"/>
          <p:cNvSpPr txBox="1"/>
          <p:nvPr>
            <p:ph idx="4294967295" type="sldNum"/>
          </p:nvPr>
        </p:nvSpPr>
        <p:spPr>
          <a:xfrm>
            <a:off x="8072500" y="6333300"/>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666666"/>
                </a:solidFill>
                <a:latin typeface="Lato"/>
                <a:ea typeface="Lato"/>
                <a:cs typeface="Lato"/>
                <a:sym typeface="Lato"/>
              </a:rPr>
              <a:t>‹#›</a:t>
            </a:fld>
            <a:endParaRPr b="0" i="0" sz="1000" u="none" cap="none" strike="noStrike">
              <a:solidFill>
                <a:srgbClr val="999999"/>
              </a:solidFill>
              <a:latin typeface="Lato"/>
              <a:ea typeface="Lato"/>
              <a:cs typeface="Lato"/>
              <a:sym typeface="Lato"/>
            </a:endParaRPr>
          </a:p>
        </p:txBody>
      </p:sp>
      <p:pic>
        <p:nvPicPr>
          <p:cNvPr id="318" name="Google Shape;318;p44"/>
          <p:cNvPicPr preferRelativeResize="0"/>
          <p:nvPr/>
        </p:nvPicPr>
        <p:blipFill rotWithShape="1">
          <a:blip r:embed="rId3">
            <a:alphaModFix/>
          </a:blip>
          <a:srcRect b="0" l="0" r="0" t="0"/>
          <a:stretch/>
        </p:blipFill>
        <p:spPr>
          <a:xfrm>
            <a:off x="3405975" y="1802400"/>
            <a:ext cx="5693123" cy="4682275"/>
          </a:xfrm>
          <a:prstGeom prst="rect">
            <a:avLst/>
          </a:prstGeom>
          <a:noFill/>
          <a:ln>
            <a:noFill/>
          </a:ln>
        </p:spPr>
      </p:pic>
      <p:pic>
        <p:nvPicPr>
          <p:cNvPr id="319" name="Google Shape;319;p44"/>
          <p:cNvPicPr preferRelativeResize="0"/>
          <p:nvPr/>
        </p:nvPicPr>
        <p:blipFill rotWithShape="1">
          <a:blip r:embed="rId4">
            <a:alphaModFix/>
          </a:blip>
          <a:srcRect b="0" l="0" r="0" t="0"/>
          <a:stretch/>
        </p:blipFill>
        <p:spPr>
          <a:xfrm>
            <a:off x="107500" y="2032050"/>
            <a:ext cx="2666250" cy="4096369"/>
          </a:xfrm>
          <a:prstGeom prst="rect">
            <a:avLst/>
          </a:prstGeom>
          <a:noFill/>
          <a:ln>
            <a:noFill/>
          </a:ln>
        </p:spPr>
      </p:pic>
      <p:sp>
        <p:nvSpPr>
          <p:cNvPr id="320" name="Google Shape;320;p44"/>
          <p:cNvSpPr txBox="1"/>
          <p:nvPr/>
        </p:nvSpPr>
        <p:spPr>
          <a:xfrm>
            <a:off x="107500" y="6253475"/>
            <a:ext cx="6944100" cy="52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400" u="none" cap="none" strike="noStrike">
                <a:solidFill>
                  <a:srgbClr val="000000"/>
                </a:solidFill>
                <a:latin typeface="Arial"/>
                <a:ea typeface="Arial"/>
                <a:cs typeface="Arial"/>
                <a:sym typeface="Arial"/>
              </a:rPr>
              <a:t>EEA, Map 7.9_Mountains.eps.zoom.png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i-FI" sz="1400" u="none" cap="none" strike="noStrike">
                <a:solidFill>
                  <a:srgbClr val="000000"/>
                </a:solidFill>
                <a:latin typeface="Arial"/>
                <a:ea typeface="Arial"/>
                <a:cs typeface="Arial"/>
                <a:sym typeface="Arial"/>
              </a:rPr>
              <a:t>https://www.eea.europa.eu/search?sort_on=&amp;b_start:int=230&amp;Creator=alec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5"/>
          <p:cNvSpPr txBox="1"/>
          <p:nvPr/>
        </p:nvSpPr>
        <p:spPr>
          <a:xfrm>
            <a:off x="218050" y="177950"/>
            <a:ext cx="5552700" cy="710700"/>
          </a:xfrm>
          <a:prstGeom prst="rect">
            <a:avLst/>
          </a:prstGeom>
          <a:solidFill>
            <a:srgbClr val="FFF2CC"/>
          </a:solid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fi-FI" sz="3000" u="none" cap="none" strike="noStrike">
                <a:solidFill>
                  <a:srgbClr val="434343"/>
                </a:solidFill>
                <a:latin typeface="Calibri"/>
                <a:ea typeface="Calibri"/>
                <a:cs typeface="Calibri"/>
                <a:sym typeface="Calibri"/>
              </a:rPr>
              <a:t>In Focus: Montados and Dehesas </a:t>
            </a:r>
            <a:endParaRPr b="1" i="0" sz="3000" u="none" cap="none" strike="noStrike">
              <a:solidFill>
                <a:srgbClr val="43434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27" name="Google Shape;327;p45"/>
          <p:cNvSpPr txBox="1"/>
          <p:nvPr/>
        </p:nvSpPr>
        <p:spPr>
          <a:xfrm>
            <a:off x="146350" y="6326925"/>
            <a:ext cx="3882000" cy="40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fi-FI" sz="1200" u="sng" cap="none" strike="noStrike">
                <a:solidFill>
                  <a:schemeClr val="hlink"/>
                </a:solidFill>
                <a:latin typeface="Consolas"/>
                <a:ea typeface="Consolas"/>
                <a:cs typeface="Consolas"/>
                <a:sym typeface="Consolas"/>
                <a:hlinkClick r:id="rId3"/>
              </a:rPr>
              <a:t>https://www.youtube.com/watch?v=sFIF8kkexyQ</a:t>
            </a:r>
            <a:r>
              <a:rPr b="1" i="0" lang="fi-FI" sz="1200" u="none" cap="none" strike="noStrike">
                <a:solidFill>
                  <a:srgbClr val="0000FF"/>
                </a:solidFill>
                <a:latin typeface="Consolas"/>
                <a:ea typeface="Consolas"/>
                <a:cs typeface="Consolas"/>
                <a:sym typeface="Consolas"/>
              </a:rPr>
              <a:t> </a:t>
            </a:r>
            <a:endParaRPr b="0" i="0" sz="1200" u="none" cap="none" strike="noStrike">
              <a:solidFill>
                <a:srgbClr val="0000FF"/>
              </a:solidFill>
              <a:latin typeface="Consolas"/>
              <a:ea typeface="Consolas"/>
              <a:cs typeface="Consolas"/>
              <a:sym typeface="Consolas"/>
            </a:endParaRPr>
          </a:p>
        </p:txBody>
      </p:sp>
      <p:pic>
        <p:nvPicPr>
          <p:cNvPr descr="In the south west region of Spain exists one of most natural and beautiful Mediterranean ecosystems in southern Europe: La dehesa.&#10;La Dehesa is perfect for raising the Toro Bravo and the Iberian Pig in an extensive way, where the animals graze freely.&#10;Bellota, The sweet acorn, fruit of the Holm oak and cork trees, are the principal nutrient of the Iberian pig in the last phase of its growth process." id="328" name="Google Shape;328;p45" title="The Iberian pig in the dehesa">
            <a:hlinkClick r:id="rId4"/>
          </p:cNvPr>
          <p:cNvPicPr preferRelativeResize="0"/>
          <p:nvPr/>
        </p:nvPicPr>
        <p:blipFill rotWithShape="1">
          <a:blip r:embed="rId5">
            <a:alphaModFix/>
          </a:blip>
          <a:srcRect b="0" l="0" r="0" t="0"/>
          <a:stretch/>
        </p:blipFill>
        <p:spPr>
          <a:xfrm>
            <a:off x="275350" y="3608806"/>
            <a:ext cx="3526225" cy="2644669"/>
          </a:xfrm>
          <a:prstGeom prst="rect">
            <a:avLst/>
          </a:prstGeom>
          <a:noFill/>
          <a:ln>
            <a:noFill/>
          </a:ln>
        </p:spPr>
      </p:pic>
      <p:sp>
        <p:nvSpPr>
          <p:cNvPr id="329" name="Google Shape;329;p45"/>
          <p:cNvSpPr txBox="1"/>
          <p:nvPr/>
        </p:nvSpPr>
        <p:spPr>
          <a:xfrm>
            <a:off x="280450" y="960125"/>
            <a:ext cx="3153000" cy="29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fi-FI" sz="2400" u="none" cap="none" strike="noStrike">
                <a:solidFill>
                  <a:srgbClr val="434343"/>
                </a:solidFill>
                <a:latin typeface="Calibri"/>
                <a:ea typeface="Calibri"/>
                <a:cs typeface="Calibri"/>
                <a:sym typeface="Calibri"/>
              </a:rPr>
              <a:t>Multifunctional agrosilvopastoral systems of  </a:t>
            </a:r>
            <a:r>
              <a:rPr b="0" i="1" lang="fi-FI" sz="2400" u="none" cap="none" strike="noStrike">
                <a:solidFill>
                  <a:srgbClr val="434343"/>
                </a:solidFill>
                <a:latin typeface="Calibri"/>
                <a:ea typeface="Calibri"/>
                <a:cs typeface="Calibri"/>
                <a:sym typeface="Calibri"/>
              </a:rPr>
              <a:t>Quercus </a:t>
            </a:r>
            <a:r>
              <a:rPr b="0" i="0" lang="fi-FI" sz="2400" u="none" cap="none" strike="noStrike">
                <a:solidFill>
                  <a:srgbClr val="434343"/>
                </a:solidFill>
                <a:latin typeface="Calibri"/>
                <a:ea typeface="Calibri"/>
                <a:cs typeface="Calibri"/>
                <a:sym typeface="Calibri"/>
              </a:rPr>
              <a:t>forest with pasture or shrub found in Portugal (montado) and Spain (dehesa).</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330" name="Google Shape;330;p45"/>
          <p:cNvSpPr txBox="1"/>
          <p:nvPr/>
        </p:nvSpPr>
        <p:spPr>
          <a:xfrm>
            <a:off x="4030175" y="3842075"/>
            <a:ext cx="2578800" cy="191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fi-FI" sz="2400" u="none" cap="none" strike="noStrike">
                <a:solidFill>
                  <a:srgbClr val="434343"/>
                </a:solidFill>
                <a:latin typeface="Calibri"/>
                <a:ea typeface="Calibri"/>
                <a:cs typeface="Calibri"/>
                <a:sym typeface="Calibri"/>
              </a:rPr>
              <a:t>Tree production</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CC6600"/>
              </a:buClr>
              <a:buSzPts val="2400"/>
              <a:buFont typeface="Noto Sans Symbols"/>
              <a:buChar char="●"/>
            </a:pPr>
            <a:r>
              <a:rPr b="0" i="0" lang="fi-FI" sz="2400" u="none" cap="none" strike="noStrike">
                <a:solidFill>
                  <a:srgbClr val="434343"/>
                </a:solidFill>
                <a:latin typeface="Calibri"/>
                <a:ea typeface="Calibri"/>
                <a:cs typeface="Calibri"/>
                <a:sym typeface="Calibri"/>
              </a:rPr>
              <a:t>Acorns</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CC6600"/>
              </a:buClr>
              <a:buSzPts val="2400"/>
              <a:buFont typeface="Noto Sans Symbols"/>
              <a:buChar char="●"/>
            </a:pPr>
            <a:r>
              <a:rPr b="0" i="0" lang="fi-FI" sz="2400" u="none" cap="none" strike="noStrike">
                <a:solidFill>
                  <a:srgbClr val="434343"/>
                </a:solidFill>
                <a:latin typeface="Calibri"/>
                <a:ea typeface="Calibri"/>
                <a:cs typeface="Calibri"/>
                <a:sym typeface="Calibri"/>
              </a:rPr>
              <a:t>Cork</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CC6600"/>
              </a:buClr>
              <a:buSzPts val="2400"/>
              <a:buFont typeface="Noto Sans Symbols"/>
              <a:buChar char="●"/>
            </a:pPr>
            <a:r>
              <a:rPr b="0" i="0" lang="fi-FI" sz="2400" u="none" cap="none" strike="noStrike">
                <a:solidFill>
                  <a:srgbClr val="434343"/>
                </a:solidFill>
                <a:latin typeface="Calibri"/>
                <a:ea typeface="Calibri"/>
                <a:cs typeface="Calibri"/>
                <a:sym typeface="Calibri"/>
              </a:rPr>
              <a:t>Fuel wood and biomass</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CC6600"/>
              </a:buClr>
              <a:buSzPts val="2400"/>
              <a:buFont typeface="Noto Sans Symbols"/>
              <a:buChar char="●"/>
            </a:pPr>
            <a:r>
              <a:rPr b="0" i="0" lang="fi-FI" sz="2400" u="none" cap="none" strike="noStrike">
                <a:solidFill>
                  <a:srgbClr val="434343"/>
                </a:solidFill>
                <a:latin typeface="Calibri"/>
                <a:ea typeface="Calibri"/>
                <a:cs typeface="Calibri"/>
                <a:sym typeface="Calibri"/>
              </a:rPr>
              <a:t>Other</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434343"/>
              </a:solidFill>
              <a:latin typeface="Calibri"/>
              <a:ea typeface="Calibri"/>
              <a:cs typeface="Calibri"/>
              <a:sym typeface="Calibri"/>
            </a:endParaRPr>
          </a:p>
        </p:txBody>
      </p:sp>
      <p:pic>
        <p:nvPicPr>
          <p:cNvPr id="331" name="Google Shape;331;p45"/>
          <p:cNvPicPr preferRelativeResize="0"/>
          <p:nvPr/>
        </p:nvPicPr>
        <p:blipFill rotWithShape="1">
          <a:blip r:embed="rId6">
            <a:alphaModFix/>
          </a:blip>
          <a:srcRect b="0" l="0" r="0" t="0"/>
          <a:stretch/>
        </p:blipFill>
        <p:spPr>
          <a:xfrm>
            <a:off x="4048925" y="1017250"/>
            <a:ext cx="4254988" cy="2591550"/>
          </a:xfrm>
          <a:prstGeom prst="rect">
            <a:avLst/>
          </a:prstGeom>
          <a:noFill/>
          <a:ln>
            <a:noFill/>
          </a:ln>
        </p:spPr>
      </p:pic>
      <p:sp>
        <p:nvSpPr>
          <p:cNvPr id="332" name="Google Shape;332;p45"/>
          <p:cNvSpPr txBox="1"/>
          <p:nvPr/>
        </p:nvSpPr>
        <p:spPr>
          <a:xfrm>
            <a:off x="6688800" y="3842075"/>
            <a:ext cx="2493300" cy="202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fi-FI" sz="2400" u="none" cap="none" strike="noStrike">
                <a:solidFill>
                  <a:srgbClr val="434343"/>
                </a:solidFill>
                <a:latin typeface="Calibri"/>
                <a:ea typeface="Calibri"/>
                <a:cs typeface="Calibri"/>
                <a:sym typeface="Calibri"/>
              </a:rPr>
              <a:t>NON tree production</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CC6600"/>
              </a:buClr>
              <a:buSzPts val="2400"/>
              <a:buFont typeface="Noto Sans Symbols"/>
              <a:buChar char="●"/>
            </a:pPr>
            <a:r>
              <a:rPr b="0" i="0" lang="fi-FI" sz="2400" u="none" cap="none" strike="noStrike">
                <a:solidFill>
                  <a:srgbClr val="434343"/>
                </a:solidFill>
                <a:latin typeface="Calibri"/>
                <a:ea typeface="Calibri"/>
                <a:cs typeface="Calibri"/>
                <a:sym typeface="Calibri"/>
              </a:rPr>
              <a:t>Grass (shrubs) </a:t>
            </a:r>
            <a:br>
              <a:rPr b="0" i="0" lang="fi-FI" sz="2400" u="none" cap="none" strike="noStrike">
                <a:solidFill>
                  <a:srgbClr val="434343"/>
                </a:solidFill>
                <a:latin typeface="Calibri"/>
                <a:ea typeface="Calibri"/>
                <a:cs typeface="Calibri"/>
                <a:sym typeface="Calibri"/>
              </a:rPr>
            </a:br>
            <a:r>
              <a:rPr b="0" i="0" lang="fi-FI" sz="2400" u="none" cap="none" strike="noStrike">
                <a:solidFill>
                  <a:srgbClr val="CC6600"/>
                </a:solidFill>
                <a:latin typeface="Calibri"/>
                <a:ea typeface="Calibri"/>
                <a:cs typeface="Calibri"/>
                <a:sym typeface="Calibri"/>
              </a:rPr>
              <a:t>➔ </a:t>
            </a:r>
            <a:r>
              <a:rPr b="0" i="0" lang="fi-FI" sz="2400" u="none" cap="none" strike="noStrike">
                <a:solidFill>
                  <a:srgbClr val="434343"/>
                </a:solidFill>
                <a:latin typeface="Calibri"/>
                <a:ea typeface="Calibri"/>
                <a:cs typeface="Calibri"/>
                <a:sym typeface="Calibri"/>
              </a:rPr>
              <a:t>pasture</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CC6600"/>
              </a:buClr>
              <a:buSzPts val="2400"/>
              <a:buFont typeface="Noto Sans Symbols"/>
              <a:buChar char="●"/>
            </a:pPr>
            <a:r>
              <a:rPr b="0" i="0" lang="fi-FI" sz="2400" u="none" cap="none" strike="noStrike">
                <a:solidFill>
                  <a:srgbClr val="434343"/>
                </a:solidFill>
                <a:latin typeface="Calibri"/>
                <a:ea typeface="Calibri"/>
                <a:cs typeface="Calibri"/>
                <a:sym typeface="Calibri"/>
              </a:rPr>
              <a:t>Mushrooms</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CC6600"/>
              </a:buClr>
              <a:buSzPts val="2400"/>
              <a:buFont typeface="Noto Sans Symbols"/>
              <a:buChar char="●"/>
            </a:pPr>
            <a:r>
              <a:rPr b="0" i="0" lang="fi-FI" sz="2400" u="none" cap="none" strike="noStrike">
                <a:solidFill>
                  <a:srgbClr val="434343"/>
                </a:solidFill>
                <a:latin typeface="Calibri"/>
                <a:ea typeface="Calibri"/>
                <a:cs typeface="Calibri"/>
                <a:sym typeface="Calibri"/>
              </a:rPr>
              <a:t>Crops</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CC6600"/>
              </a:buClr>
              <a:buSzPts val="2400"/>
              <a:buFont typeface="Noto Sans Symbols"/>
              <a:buChar char="●"/>
            </a:pPr>
            <a:r>
              <a:rPr b="0" i="0" lang="fi-FI" sz="2400" u="none" cap="none" strike="noStrike">
                <a:solidFill>
                  <a:srgbClr val="434343"/>
                </a:solidFill>
                <a:latin typeface="Calibri"/>
                <a:ea typeface="Calibri"/>
                <a:cs typeface="Calibri"/>
                <a:sym typeface="Calibri"/>
              </a:rPr>
              <a:t>Others</a:t>
            </a:r>
            <a:endParaRPr b="0" i="0" sz="2400" u="none" cap="none" strike="noStrike">
              <a:solidFill>
                <a:srgbClr val="434343"/>
              </a:solidFill>
              <a:latin typeface="Arial"/>
              <a:ea typeface="Arial"/>
              <a:cs typeface="Arial"/>
              <a:sym typeface="Arial"/>
            </a:endParaRPr>
          </a:p>
        </p:txBody>
      </p:sp>
      <p:pic>
        <p:nvPicPr>
          <p:cNvPr id="333" name="Google Shape;333;p45"/>
          <p:cNvPicPr preferRelativeResize="0"/>
          <p:nvPr/>
        </p:nvPicPr>
        <p:blipFill rotWithShape="1">
          <a:blip r:embed="rId7">
            <a:alphaModFix/>
          </a:blip>
          <a:srcRect b="0" l="0" r="0" t="0"/>
          <a:stretch/>
        </p:blipFill>
        <p:spPr>
          <a:xfrm>
            <a:off x="6565202" y="0"/>
            <a:ext cx="2578801" cy="1934122"/>
          </a:xfrm>
          <a:prstGeom prst="rect">
            <a:avLst/>
          </a:prstGeom>
          <a:noFill/>
          <a:ln>
            <a:noFill/>
          </a:ln>
        </p:spPr>
      </p:pic>
      <p:sp>
        <p:nvSpPr>
          <p:cNvPr id="334" name="Google Shape;334;p45"/>
          <p:cNvSpPr txBox="1"/>
          <p:nvPr/>
        </p:nvSpPr>
        <p:spPr>
          <a:xfrm>
            <a:off x="6720300" y="1644400"/>
            <a:ext cx="2493300" cy="3258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fi-FI" sz="1200" u="none" cap="none" strike="noStrike">
                <a:solidFill>
                  <a:srgbClr val="666666"/>
                </a:solidFill>
                <a:latin typeface="Calibri"/>
                <a:ea typeface="Calibri"/>
                <a:cs typeface="Calibri"/>
                <a:sym typeface="Calibri"/>
              </a:rPr>
              <a:t>by El Mono Español [CC BY-SA 4.0] </a:t>
            </a:r>
            <a:endParaRPr b="0" i="0" sz="1400" u="none" cap="none" strike="noStrike">
              <a:solidFill>
                <a:srgbClr val="666666"/>
              </a:solidFill>
              <a:latin typeface="Arial"/>
              <a:ea typeface="Arial"/>
              <a:cs typeface="Arial"/>
              <a:sym typeface="Arial"/>
            </a:endParaRPr>
          </a:p>
        </p:txBody>
      </p:sp>
      <p:pic>
        <p:nvPicPr>
          <p:cNvPr descr="IMG_2048" id="335" name="Google Shape;335;p45"/>
          <p:cNvPicPr preferRelativeResize="0"/>
          <p:nvPr/>
        </p:nvPicPr>
        <p:blipFill rotWithShape="1">
          <a:blip r:embed="rId8">
            <a:alphaModFix/>
          </a:blip>
          <a:srcRect b="0" l="0" r="0" t="0"/>
          <a:stretch/>
        </p:blipFill>
        <p:spPr>
          <a:xfrm>
            <a:off x="5812004" y="5519025"/>
            <a:ext cx="907350" cy="1213500"/>
          </a:xfrm>
          <a:prstGeom prst="rect">
            <a:avLst/>
          </a:prstGeom>
          <a:noFill/>
          <a:ln>
            <a:noFill/>
          </a:ln>
        </p:spPr>
      </p:pic>
      <p:sp>
        <p:nvSpPr>
          <p:cNvPr id="336" name="Google Shape;336;p45"/>
          <p:cNvSpPr txBox="1"/>
          <p:nvPr/>
        </p:nvSpPr>
        <p:spPr>
          <a:xfrm>
            <a:off x="3972725" y="3074975"/>
            <a:ext cx="14667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fi-FI" sz="900" u="none" cap="none" strike="noStrike">
                <a:solidFill>
                  <a:srgbClr val="D9D9D9"/>
                </a:solidFill>
                <a:latin typeface="Calibri"/>
                <a:ea typeface="Calibri"/>
                <a:cs typeface="Calibri"/>
                <a:sym typeface="Calibri"/>
              </a:rPr>
              <a:t>HNV-Link</a:t>
            </a:r>
            <a:endParaRPr b="0" i="0" sz="900" u="none" cap="none" strike="noStrike">
              <a:solidFill>
                <a:srgbClr val="D9D9D9"/>
              </a:solidFill>
              <a:latin typeface="Calibri"/>
              <a:ea typeface="Calibri"/>
              <a:cs typeface="Calibri"/>
              <a:sym typeface="Calibri"/>
            </a:endParaRPr>
          </a:p>
        </p:txBody>
      </p:sp>
      <p:sp>
        <p:nvSpPr>
          <p:cNvPr id="337" name="Google Shape;337;p45"/>
          <p:cNvSpPr txBox="1"/>
          <p:nvPr>
            <p:ph idx="12" type="sldNum"/>
          </p:nvPr>
        </p:nvSpPr>
        <p:spPr>
          <a:xfrm>
            <a:off x="8072633" y="62534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chemeClr val="accent1"/>
                </a:solidFill>
                <a:latin typeface="Lato"/>
                <a:ea typeface="Lato"/>
                <a:cs typeface="Lato"/>
                <a:sym typeface="Lato"/>
              </a:rPr>
              <a:t>‹#›</a:t>
            </a:fld>
            <a:endParaRPr b="0" i="0" sz="1000" u="none" cap="none" strike="noStrike">
              <a:solidFill>
                <a:schemeClr val="accen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Google Shape;342;p46"/>
          <p:cNvPicPr preferRelativeResize="0"/>
          <p:nvPr/>
        </p:nvPicPr>
        <p:blipFill rotWithShape="1">
          <a:blip r:embed="rId3">
            <a:alphaModFix/>
          </a:blip>
          <a:srcRect b="0" l="0" r="0" t="0"/>
          <a:stretch/>
        </p:blipFill>
        <p:spPr>
          <a:xfrm>
            <a:off x="6470034" y="4305163"/>
            <a:ext cx="2248952" cy="2330700"/>
          </a:xfrm>
          <a:prstGeom prst="rect">
            <a:avLst/>
          </a:prstGeom>
          <a:noFill/>
          <a:ln>
            <a:noFill/>
          </a:ln>
        </p:spPr>
      </p:pic>
      <p:pic>
        <p:nvPicPr>
          <p:cNvPr id="343" name="Google Shape;343;p46"/>
          <p:cNvPicPr preferRelativeResize="0"/>
          <p:nvPr/>
        </p:nvPicPr>
        <p:blipFill rotWithShape="1">
          <a:blip r:embed="rId4">
            <a:alphaModFix/>
          </a:blip>
          <a:srcRect b="0" l="0" r="0" t="0"/>
          <a:stretch/>
        </p:blipFill>
        <p:spPr>
          <a:xfrm>
            <a:off x="318992" y="4305163"/>
            <a:ext cx="2390251" cy="2367001"/>
          </a:xfrm>
          <a:prstGeom prst="rect">
            <a:avLst/>
          </a:prstGeom>
          <a:noFill/>
          <a:ln>
            <a:noFill/>
          </a:ln>
        </p:spPr>
      </p:pic>
      <p:sp>
        <p:nvSpPr>
          <p:cNvPr id="344" name="Google Shape;344;p46"/>
          <p:cNvSpPr txBox="1"/>
          <p:nvPr/>
        </p:nvSpPr>
        <p:spPr>
          <a:xfrm>
            <a:off x="0" y="1339525"/>
            <a:ext cx="9144000" cy="633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6"/>
          <p:cNvSpPr txBox="1"/>
          <p:nvPr>
            <p:ph idx="4294967295" type="title"/>
          </p:nvPr>
        </p:nvSpPr>
        <p:spPr>
          <a:xfrm>
            <a:off x="319000" y="283004"/>
            <a:ext cx="7543800" cy="9072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Biodiversity</a:t>
            </a:r>
            <a:endParaRPr b="0" i="0" sz="4800" u="none" cap="none" strike="noStrike">
              <a:solidFill>
                <a:srgbClr val="3F3F3F"/>
              </a:solidFill>
              <a:latin typeface="Century Gothic"/>
              <a:ea typeface="Century Gothic"/>
              <a:cs typeface="Century Gothic"/>
              <a:sym typeface="Century Gothic"/>
            </a:endParaRPr>
          </a:p>
        </p:txBody>
      </p:sp>
      <p:sp>
        <p:nvSpPr>
          <p:cNvPr id="346" name="Google Shape;346;p46"/>
          <p:cNvSpPr/>
          <p:nvPr/>
        </p:nvSpPr>
        <p:spPr>
          <a:xfrm>
            <a:off x="279467" y="6144272"/>
            <a:ext cx="2469300" cy="6339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800" u="none" cap="none" strike="noStrike">
                <a:solidFill>
                  <a:srgbClr val="F3F3F3"/>
                </a:solidFill>
                <a:latin typeface="Calibri"/>
                <a:ea typeface="Calibri"/>
                <a:cs typeface="Calibri"/>
                <a:sym typeface="Calibri"/>
              </a:rPr>
              <a:t>Iberian lynx</a:t>
            </a:r>
            <a:r>
              <a:rPr b="0" i="1" lang="fi-FI" sz="1400" u="none" cap="none" strike="noStrike">
                <a:solidFill>
                  <a:srgbClr val="F3F3F3"/>
                </a:solidFill>
                <a:latin typeface="Calibri"/>
                <a:ea typeface="Calibri"/>
                <a:cs typeface="Calibri"/>
                <a:sym typeface="Calibri"/>
              </a:rPr>
              <a:t> </a:t>
            </a:r>
            <a:endParaRPr b="0" i="1" sz="1400" u="none" cap="none" strike="noStrike">
              <a:solidFill>
                <a:srgbClr val="F3F3F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1" lang="fi-FI" sz="1200" u="none" cap="none" strike="noStrike">
                <a:solidFill>
                  <a:srgbClr val="F3F3F3"/>
                </a:solidFill>
                <a:latin typeface="Calibri"/>
                <a:ea typeface="Calibri"/>
                <a:cs typeface="Calibri"/>
                <a:sym typeface="Calibri"/>
              </a:rPr>
              <a:t>Lynx pardinus</a:t>
            </a:r>
            <a:endParaRPr b="0" i="1" sz="1200" u="none" cap="none" strike="noStrike">
              <a:solidFill>
                <a:srgbClr val="F3F3F3"/>
              </a:solidFill>
              <a:latin typeface="Calibri"/>
              <a:ea typeface="Calibri"/>
              <a:cs typeface="Calibri"/>
              <a:sym typeface="Calibri"/>
            </a:endParaRPr>
          </a:p>
        </p:txBody>
      </p:sp>
      <p:sp>
        <p:nvSpPr>
          <p:cNvPr id="347" name="Google Shape;347;p46"/>
          <p:cNvSpPr txBox="1"/>
          <p:nvPr/>
        </p:nvSpPr>
        <p:spPr>
          <a:xfrm>
            <a:off x="319000" y="1284600"/>
            <a:ext cx="7975500" cy="3078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fi-FI" sz="2400" u="none" cap="none" strike="noStrike">
                <a:solidFill>
                  <a:srgbClr val="434343"/>
                </a:solidFill>
                <a:latin typeface="Calibri"/>
                <a:ea typeface="Calibri"/>
                <a:cs typeface="Calibri"/>
                <a:sym typeface="Calibri"/>
              </a:rPr>
              <a:t>Many </a:t>
            </a:r>
            <a:r>
              <a:rPr b="1" i="0" lang="fi-FI" sz="2400" u="none" cap="none" strike="noStrike">
                <a:solidFill>
                  <a:srgbClr val="434343"/>
                </a:solidFill>
                <a:latin typeface="Calibri"/>
                <a:ea typeface="Calibri"/>
                <a:cs typeface="Calibri"/>
                <a:sym typeface="Calibri"/>
              </a:rPr>
              <a:t>dry grassland </a:t>
            </a:r>
            <a:r>
              <a:rPr b="0" i="0" lang="fi-FI" sz="2400" u="none" cap="none" strike="noStrike">
                <a:solidFill>
                  <a:srgbClr val="434343"/>
                </a:solidFill>
                <a:latin typeface="Calibri"/>
                <a:ea typeface="Calibri"/>
                <a:cs typeface="Calibri"/>
                <a:sym typeface="Calibri"/>
              </a:rPr>
              <a:t>types - Included in Habitat Directive</a:t>
            </a:r>
            <a:endParaRPr b="0" i="0" sz="2400" u="none" cap="none" strike="noStrike">
              <a:solidFill>
                <a:srgbClr val="434343"/>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b="1" i="0" lang="fi-FI" sz="2400" u="none" cap="none" strike="noStrike">
                <a:solidFill>
                  <a:srgbClr val="434343"/>
                </a:solidFill>
                <a:latin typeface="Calibri"/>
                <a:ea typeface="Calibri"/>
                <a:cs typeface="Calibri"/>
                <a:sym typeface="Calibri"/>
              </a:rPr>
              <a:t>Dehesa &amp; montado</a:t>
            </a:r>
            <a:r>
              <a:rPr b="0" i="0" lang="fi-FI" sz="2400" u="none" cap="none" strike="noStrike">
                <a:solidFill>
                  <a:srgbClr val="434343"/>
                </a:solidFill>
                <a:latin typeface="Calibri"/>
                <a:ea typeface="Calibri"/>
                <a:cs typeface="Calibri"/>
                <a:sym typeface="Calibri"/>
              </a:rPr>
              <a:t> </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30% of Iberian peninsula vascular plant species </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More diverse communities of butterflies and passerine birds than neighboring denser woodland, grassland, or arable land</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Important habitat for many red-listed species</a:t>
            </a:r>
            <a:endParaRPr b="0" i="0" sz="2400" u="none" cap="none" strike="noStrike">
              <a:solidFill>
                <a:srgbClr val="434343"/>
              </a:solidFill>
              <a:latin typeface="Calibri"/>
              <a:ea typeface="Calibri"/>
              <a:cs typeface="Calibri"/>
              <a:sym typeface="Calibri"/>
            </a:endParaRPr>
          </a:p>
        </p:txBody>
      </p:sp>
      <p:sp>
        <p:nvSpPr>
          <p:cNvPr id="348" name="Google Shape;348;p46"/>
          <p:cNvSpPr txBox="1"/>
          <p:nvPr/>
        </p:nvSpPr>
        <p:spPr>
          <a:xfrm>
            <a:off x="3124594" y="4455869"/>
            <a:ext cx="2815800" cy="179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i-FI" sz="2400" u="none" cap="none" strike="noStrike">
                <a:solidFill>
                  <a:srgbClr val="434343"/>
                </a:solidFill>
                <a:latin typeface="Calibri"/>
                <a:ea typeface="Calibri"/>
                <a:cs typeface="Calibri"/>
                <a:sym typeface="Calibri"/>
              </a:rPr>
              <a:t>Pseudo-steppes </a:t>
            </a:r>
            <a:endParaRPr b="1"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1000"/>
              </a:spcBef>
              <a:spcAft>
                <a:spcPts val="100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Highly diverse steppeland bird community</a:t>
            </a:r>
            <a:endParaRPr b="0" i="0" sz="2400" u="none" cap="none" strike="noStrike">
              <a:solidFill>
                <a:srgbClr val="434343"/>
              </a:solidFill>
              <a:latin typeface="Calibri"/>
              <a:ea typeface="Calibri"/>
              <a:cs typeface="Calibri"/>
              <a:sym typeface="Calibri"/>
            </a:endParaRPr>
          </a:p>
        </p:txBody>
      </p:sp>
      <p:sp>
        <p:nvSpPr>
          <p:cNvPr id="349" name="Google Shape;349;p46"/>
          <p:cNvSpPr txBox="1"/>
          <p:nvPr/>
        </p:nvSpPr>
        <p:spPr>
          <a:xfrm>
            <a:off x="6250803" y="5973614"/>
            <a:ext cx="2102400" cy="8349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228600" marR="0" rtl="0" algn="l">
              <a:lnSpc>
                <a:spcPct val="100000"/>
              </a:lnSpc>
              <a:spcBef>
                <a:spcPts val="360"/>
              </a:spcBef>
              <a:spcAft>
                <a:spcPts val="0"/>
              </a:spcAft>
              <a:buClr>
                <a:srgbClr val="000000"/>
              </a:buClr>
              <a:buSzPts val="1800"/>
              <a:buFont typeface="Arial"/>
              <a:buNone/>
            </a:pPr>
            <a:r>
              <a:rPr b="0" i="0" lang="fi-FI" sz="1800" u="none" cap="none" strike="noStrike">
                <a:solidFill>
                  <a:srgbClr val="EFEFEF"/>
                </a:solidFill>
                <a:latin typeface="Calibri"/>
                <a:ea typeface="Calibri"/>
                <a:cs typeface="Calibri"/>
                <a:sym typeface="Calibri"/>
              </a:rPr>
              <a:t>Great Bustard </a:t>
            </a:r>
            <a:br>
              <a:rPr b="0" i="0" lang="fi-FI" sz="1800" u="none" cap="none" strike="noStrike">
                <a:solidFill>
                  <a:srgbClr val="EFEFEF"/>
                </a:solidFill>
                <a:latin typeface="Calibri"/>
                <a:ea typeface="Calibri"/>
                <a:cs typeface="Calibri"/>
                <a:sym typeface="Calibri"/>
              </a:rPr>
            </a:br>
            <a:r>
              <a:rPr b="0" i="1" lang="fi-FI" sz="1400" u="none" cap="none" strike="noStrike">
                <a:solidFill>
                  <a:srgbClr val="EFEFEF"/>
                </a:solidFill>
                <a:latin typeface="Calibri"/>
                <a:ea typeface="Calibri"/>
                <a:cs typeface="Calibri"/>
                <a:sym typeface="Calibri"/>
              </a:rPr>
              <a:t>Otis tarda </a:t>
            </a:r>
            <a:br>
              <a:rPr b="0" i="0" lang="fi-FI" sz="1200" u="none" cap="none" strike="noStrike">
                <a:solidFill>
                  <a:srgbClr val="EFEFEF"/>
                </a:solidFill>
                <a:latin typeface="Calibri"/>
                <a:ea typeface="Calibri"/>
                <a:cs typeface="Calibri"/>
                <a:sym typeface="Calibri"/>
              </a:rPr>
            </a:br>
            <a:endParaRPr b="0" i="0" sz="600" u="none" cap="none" strike="noStrike">
              <a:solidFill>
                <a:srgbClr val="EFEFEF"/>
              </a:solidFill>
              <a:latin typeface="Calibri"/>
              <a:ea typeface="Calibri"/>
              <a:cs typeface="Calibri"/>
              <a:sym typeface="Calibri"/>
            </a:endParaRPr>
          </a:p>
        </p:txBody>
      </p:sp>
      <p:sp>
        <p:nvSpPr>
          <p:cNvPr id="350" name="Google Shape;350;p46"/>
          <p:cNvSpPr txBox="1"/>
          <p:nvPr/>
        </p:nvSpPr>
        <p:spPr>
          <a:xfrm rot="-5400000">
            <a:off x="7276286" y="5149512"/>
            <a:ext cx="2459700" cy="425700"/>
          </a:xfrm>
          <a:prstGeom prst="rect">
            <a:avLst/>
          </a:prstGeom>
          <a:noFill/>
          <a:ln>
            <a:noFill/>
          </a:ln>
        </p:spPr>
        <p:txBody>
          <a:bodyPr anchorCtr="0" anchor="t" bIns="91425" lIns="91425" spcFirstLastPara="1" rIns="91425" wrap="square" tIns="91425">
            <a:noAutofit/>
          </a:bodyPr>
          <a:lstStyle/>
          <a:p>
            <a:pPr indent="0" lvl="0" marL="228600" marR="0" rtl="0" algn="l">
              <a:lnSpc>
                <a:spcPct val="100000"/>
              </a:lnSpc>
              <a:spcBef>
                <a:spcPts val="360"/>
              </a:spcBef>
              <a:spcAft>
                <a:spcPts val="0"/>
              </a:spcAft>
              <a:buClr>
                <a:srgbClr val="000000"/>
              </a:buClr>
              <a:buSzPts val="1100"/>
              <a:buFont typeface="Arial"/>
              <a:buNone/>
            </a:pPr>
            <a:r>
              <a:rPr b="0" i="0" lang="fi-FI" sz="600" u="none" cap="none" strike="noStrike">
                <a:solidFill>
                  <a:srgbClr val="CCCCCC"/>
                </a:solidFill>
                <a:latin typeface="Calibri"/>
                <a:ea typeface="Calibri"/>
                <a:cs typeface="Calibri"/>
                <a:sym typeface="Calibri"/>
              </a:rPr>
              <a:t>© Francesco Veronesi from Italy (Great Bustard - Hortobagy - Hungary_CS4E3968) [CC BY-SA 2.0], via Wikimedia Commons</a:t>
            </a:r>
            <a:endParaRPr b="0" i="0" sz="1400" u="none" cap="none" strike="noStrike">
              <a:solidFill>
                <a:srgbClr val="CCCCCC"/>
              </a:solidFill>
              <a:latin typeface="Arial"/>
              <a:ea typeface="Arial"/>
              <a:cs typeface="Arial"/>
              <a:sym typeface="Arial"/>
            </a:endParaRPr>
          </a:p>
        </p:txBody>
      </p:sp>
      <p:sp>
        <p:nvSpPr>
          <p:cNvPr id="351" name="Google Shape;351;p46"/>
          <p:cNvSpPr txBox="1"/>
          <p:nvPr>
            <p:ph idx="4294967295" type="sldNum"/>
          </p:nvPr>
        </p:nvSpPr>
        <p:spPr>
          <a:xfrm>
            <a:off x="8507458" y="62534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666666"/>
                </a:solidFill>
                <a:latin typeface="Lato"/>
                <a:ea typeface="Lato"/>
                <a:cs typeface="Lato"/>
                <a:sym typeface="Lato"/>
              </a:rPr>
              <a:t>‹#›</a:t>
            </a:fld>
            <a:endParaRPr b="0" i="0" sz="1000" u="none" cap="none" strike="noStrike">
              <a:solidFill>
                <a:srgbClr val="999999"/>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7"/>
          <p:cNvSpPr txBox="1"/>
          <p:nvPr>
            <p:ph type="title"/>
          </p:nvPr>
        </p:nvSpPr>
        <p:spPr>
          <a:xfrm>
            <a:off x="790050" y="657000"/>
            <a:ext cx="5124000" cy="8424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Other values </a:t>
            </a:r>
            <a:endParaRPr b="0" i="0" sz="4800" u="none" cap="none" strike="noStrike">
              <a:solidFill>
                <a:srgbClr val="3F3F3F"/>
              </a:solidFill>
              <a:latin typeface="Century Gothic"/>
              <a:ea typeface="Century Gothic"/>
              <a:cs typeface="Century Gothic"/>
              <a:sym typeface="Century Gothic"/>
            </a:endParaRPr>
          </a:p>
        </p:txBody>
      </p:sp>
      <p:sp>
        <p:nvSpPr>
          <p:cNvPr id="357" name="Google Shape;357;p47"/>
          <p:cNvSpPr txBox="1"/>
          <p:nvPr>
            <p:ph idx="1" type="body"/>
          </p:nvPr>
        </p:nvSpPr>
        <p:spPr>
          <a:xfrm>
            <a:off x="823901" y="1648625"/>
            <a:ext cx="4938300" cy="4402800"/>
          </a:xfrm>
          <a:prstGeom prst="rect">
            <a:avLst/>
          </a:prstGeom>
          <a:noFill/>
          <a:ln>
            <a:noFill/>
          </a:ln>
        </p:spPr>
        <p:txBody>
          <a:bodyPr anchorCtr="0" anchor="t" bIns="45700" lIns="0" spcFirstLastPara="1" rIns="0" wrap="square" tIns="45700">
            <a:noAutofit/>
          </a:bodyPr>
          <a:lstStyle/>
          <a:p>
            <a:pPr indent="0" lvl="0" marL="0" marR="0" rtl="0" algn="l">
              <a:lnSpc>
                <a:spcPct val="115000"/>
              </a:lnSpc>
              <a:spcBef>
                <a:spcPts val="0"/>
              </a:spcBef>
              <a:spcAft>
                <a:spcPts val="0"/>
              </a:spcAft>
              <a:buClr>
                <a:schemeClr val="accent1"/>
              </a:buClr>
              <a:buSzPts val="2400"/>
              <a:buFont typeface="Calibri"/>
              <a:buNone/>
            </a:pPr>
            <a:r>
              <a:rPr b="1" i="0" lang="fi-FI" sz="2400" u="none" cap="none" strike="noStrike">
                <a:solidFill>
                  <a:srgbClr val="434343"/>
                </a:solidFill>
                <a:latin typeface="Calibri"/>
                <a:ea typeface="Calibri"/>
                <a:cs typeface="Calibri"/>
                <a:sym typeface="Calibri"/>
              </a:rPr>
              <a:t>Multifunctional landscapes</a:t>
            </a:r>
            <a:endParaRPr b="1"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High quality HNV farmland livestock products</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Conservation of native breeds</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434343"/>
              </a:buClr>
              <a:buSzPts val="2400"/>
              <a:buFont typeface="Calibri"/>
              <a:buChar char="●"/>
            </a:pPr>
            <a:r>
              <a:rPr b="0" i="0" lang="fi-FI" sz="2400" u="none" cap="none" strike="noStrike">
                <a:solidFill>
                  <a:srgbClr val="434343"/>
                </a:solidFill>
                <a:latin typeface="Calibri"/>
                <a:ea typeface="Calibri"/>
                <a:cs typeface="Calibri"/>
                <a:sym typeface="Calibri"/>
              </a:rPr>
              <a:t>Production well adapted to natural conditions and resource-efficient</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Wildfire risk reduction</a:t>
            </a:r>
            <a:endParaRPr b="0" i="0" sz="2400" u="none" cap="none" strike="noStrike">
              <a:solidFill>
                <a:srgbClr val="434343"/>
              </a:solidFill>
              <a:latin typeface="Calibri"/>
              <a:ea typeface="Calibri"/>
              <a:cs typeface="Calibri"/>
              <a:sym typeface="Calibri"/>
            </a:endParaRPr>
          </a:p>
          <a:p>
            <a:pPr indent="-228600" lvl="5" marL="1100000" marR="0" rtl="0" algn="l">
              <a:lnSpc>
                <a:spcPct val="115000"/>
              </a:lnSpc>
              <a:spcBef>
                <a:spcPts val="0"/>
              </a:spcBef>
              <a:spcAft>
                <a:spcPts val="0"/>
              </a:spcAft>
              <a:buClr>
                <a:srgbClr val="073763"/>
              </a:buClr>
              <a:buSzPts val="1400"/>
              <a:buFont typeface="Noto Sans Symbols"/>
              <a:buChar char="■"/>
            </a:pPr>
            <a:r>
              <a:rPr b="0" i="0" lang="fi-FI" sz="2400" u="none" cap="none" strike="noStrike">
                <a:solidFill>
                  <a:srgbClr val="434343"/>
                </a:solidFill>
                <a:latin typeface="Calibri"/>
                <a:ea typeface="Calibri"/>
                <a:cs typeface="Calibri"/>
                <a:sym typeface="Calibri"/>
              </a:rPr>
              <a:t>fire break grazing programmes pay farmers to concentrate grazing on fire break areas.</a:t>
            </a:r>
            <a:endParaRPr b="0" i="0" sz="2400" u="none" cap="none" strike="noStrike">
              <a:solidFill>
                <a:srgbClr val="434343"/>
              </a:solidFill>
              <a:latin typeface="Calibri"/>
              <a:ea typeface="Calibri"/>
              <a:cs typeface="Calibri"/>
              <a:sym typeface="Calibri"/>
            </a:endParaRPr>
          </a:p>
          <a:p>
            <a:pPr indent="0" lvl="0" marL="0" marR="0" rtl="0" algn="l">
              <a:lnSpc>
                <a:spcPct val="115000"/>
              </a:lnSpc>
              <a:spcBef>
                <a:spcPts val="0"/>
              </a:spcBef>
              <a:spcAft>
                <a:spcPts val="0"/>
              </a:spcAft>
              <a:buClr>
                <a:schemeClr val="accent1"/>
              </a:buClr>
              <a:buSzPts val="2400"/>
              <a:buFont typeface="Calibri"/>
              <a:buNone/>
            </a:pPr>
            <a:r>
              <a:t/>
            </a:r>
            <a:endParaRPr b="0" i="0" sz="2400" u="none" cap="none" strike="noStrike">
              <a:solidFill>
                <a:srgbClr val="434343"/>
              </a:solidFill>
              <a:latin typeface="Calibri"/>
              <a:ea typeface="Calibri"/>
              <a:cs typeface="Calibri"/>
              <a:sym typeface="Calibri"/>
            </a:endParaRPr>
          </a:p>
          <a:p>
            <a:pPr indent="0" lvl="0" marL="0" marR="0" rtl="0" algn="l">
              <a:lnSpc>
                <a:spcPct val="115000"/>
              </a:lnSpc>
              <a:spcBef>
                <a:spcPts val="0"/>
              </a:spcBef>
              <a:spcAft>
                <a:spcPts val="0"/>
              </a:spcAft>
              <a:buClr>
                <a:schemeClr val="accent1"/>
              </a:buClr>
              <a:buSzPts val="2400"/>
              <a:buFont typeface="Calibri"/>
              <a:buNone/>
            </a:pPr>
            <a:r>
              <a:t/>
            </a:r>
            <a:endParaRPr b="0" i="0" sz="2400" u="none" cap="none" strike="noStrike">
              <a:solidFill>
                <a:srgbClr val="434343"/>
              </a:solidFill>
              <a:latin typeface="Calibri"/>
              <a:ea typeface="Calibri"/>
              <a:cs typeface="Calibri"/>
              <a:sym typeface="Calibri"/>
            </a:endParaRPr>
          </a:p>
        </p:txBody>
      </p:sp>
      <p:sp>
        <p:nvSpPr>
          <p:cNvPr id="358" name="Google Shape;358;p47"/>
          <p:cNvSpPr txBox="1"/>
          <p:nvPr>
            <p:ph idx="12" type="sldNum"/>
          </p:nvPr>
        </p:nvSpPr>
        <p:spPr>
          <a:xfrm>
            <a:off x="7425344" y="630738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pic>
        <p:nvPicPr>
          <p:cNvPr id="359" name="Google Shape;359;p47"/>
          <p:cNvPicPr preferRelativeResize="0"/>
          <p:nvPr/>
        </p:nvPicPr>
        <p:blipFill rotWithShape="1">
          <a:blip r:embed="rId3">
            <a:alphaModFix/>
          </a:blip>
          <a:srcRect b="0" l="0" r="0" t="0"/>
          <a:stretch/>
        </p:blipFill>
        <p:spPr>
          <a:xfrm>
            <a:off x="5837900" y="1517874"/>
            <a:ext cx="2860500" cy="1266366"/>
          </a:xfrm>
          <a:prstGeom prst="rect">
            <a:avLst/>
          </a:prstGeom>
          <a:noFill/>
          <a:ln>
            <a:noFill/>
          </a:ln>
        </p:spPr>
      </p:pic>
      <p:pic>
        <p:nvPicPr>
          <p:cNvPr descr="09910014" id="360" name="Google Shape;360;p47"/>
          <p:cNvPicPr preferRelativeResize="0"/>
          <p:nvPr/>
        </p:nvPicPr>
        <p:blipFill rotWithShape="1">
          <a:blip r:embed="rId4">
            <a:alphaModFix/>
          </a:blip>
          <a:srcRect b="0" l="0" r="0" t="0"/>
          <a:stretch/>
        </p:blipFill>
        <p:spPr>
          <a:xfrm>
            <a:off x="5837900" y="2950600"/>
            <a:ext cx="2860499" cy="2734849"/>
          </a:xfrm>
          <a:prstGeom prst="rect">
            <a:avLst/>
          </a:prstGeom>
          <a:noFill/>
          <a:ln>
            <a:noFill/>
          </a:ln>
        </p:spPr>
      </p:pic>
      <p:sp>
        <p:nvSpPr>
          <p:cNvPr id="361" name="Google Shape;361;p47"/>
          <p:cNvSpPr txBox="1"/>
          <p:nvPr/>
        </p:nvSpPr>
        <p:spPr>
          <a:xfrm>
            <a:off x="5837900" y="1504750"/>
            <a:ext cx="26685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000" u="none" cap="none" strike="noStrike">
                <a:solidFill>
                  <a:srgbClr val="EFEFEF"/>
                </a:solidFill>
                <a:latin typeface="Calibri"/>
                <a:ea typeface="Calibri"/>
                <a:cs typeface="Calibri"/>
                <a:sym typeface="Calibri"/>
              </a:rPr>
              <a:t>Photo: HNV-Link Baseline assesment for La Vera, Spain</a:t>
            </a:r>
            <a:endParaRPr b="0" i="0" sz="1000" u="none" cap="none" strike="noStrike">
              <a:solidFill>
                <a:srgbClr val="EFEFEF"/>
              </a:solidFill>
              <a:latin typeface="Calibri"/>
              <a:ea typeface="Calibri"/>
              <a:cs typeface="Calibri"/>
              <a:sym typeface="Calibri"/>
            </a:endParaRPr>
          </a:p>
        </p:txBody>
      </p:sp>
      <p:sp>
        <p:nvSpPr>
          <p:cNvPr id="362" name="Google Shape;362;p47"/>
          <p:cNvSpPr txBox="1"/>
          <p:nvPr/>
        </p:nvSpPr>
        <p:spPr>
          <a:xfrm>
            <a:off x="5837900" y="2975238"/>
            <a:ext cx="2860500" cy="62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400" u="none" cap="none" strike="noStrike">
                <a:solidFill>
                  <a:srgbClr val="D9D9D9"/>
                </a:solidFill>
                <a:latin typeface="Calibri"/>
                <a:ea typeface="Calibri"/>
                <a:cs typeface="Calibri"/>
                <a:sym typeface="Calibri"/>
              </a:rPr>
              <a:t>Photo: Indigenous cattle, Spain.</a:t>
            </a:r>
            <a:endParaRPr b="0" i="0" sz="1400" u="none" cap="none" strike="noStrike">
              <a:solidFill>
                <a:srgbClr val="D9D9D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i-FI" sz="1000" u="none" cap="none" strike="noStrike">
                <a:solidFill>
                  <a:srgbClr val="D9D9D9"/>
                </a:solidFill>
                <a:latin typeface="Calibri"/>
                <a:ea typeface="Calibri"/>
                <a:cs typeface="Calibri"/>
                <a:sym typeface="Calibri"/>
              </a:rPr>
              <a:t> Alejano Reyes/ Juan M. Domingo Santos, </a:t>
            </a:r>
            <a:endParaRPr b="0" i="0" sz="1000" u="none" cap="none" strike="noStrike">
              <a:solidFill>
                <a:srgbClr val="D9D9D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8"/>
          <p:cNvSpPr txBox="1"/>
          <p:nvPr>
            <p:ph type="title"/>
          </p:nvPr>
        </p:nvSpPr>
        <p:spPr>
          <a:xfrm>
            <a:off x="269675" y="101877"/>
            <a:ext cx="7543800" cy="8151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4800"/>
              <a:buFont typeface="Calibri"/>
              <a:buNone/>
            </a:pPr>
            <a:r>
              <a:rPr b="0" i="0" lang="fi-FI" sz="3600" u="none" cap="none" strike="noStrike">
                <a:solidFill>
                  <a:srgbClr val="3F3F3F"/>
                </a:solidFill>
                <a:latin typeface="Century Gothic"/>
                <a:ea typeface="Century Gothic"/>
                <a:cs typeface="Century Gothic"/>
                <a:sym typeface="Century Gothic"/>
              </a:rPr>
              <a:t>Sources &amp; experts</a:t>
            </a:r>
            <a:endParaRPr b="0" i="0" sz="3600" u="none" cap="none" strike="noStrike">
              <a:solidFill>
                <a:srgbClr val="3F3F3F"/>
              </a:solidFill>
              <a:latin typeface="Century Gothic"/>
              <a:ea typeface="Century Gothic"/>
              <a:cs typeface="Century Gothic"/>
              <a:sym typeface="Century Gothic"/>
            </a:endParaRPr>
          </a:p>
        </p:txBody>
      </p:sp>
      <p:sp>
        <p:nvSpPr>
          <p:cNvPr id="369" name="Google Shape;369;p48"/>
          <p:cNvSpPr txBox="1"/>
          <p:nvPr>
            <p:ph idx="1" type="body"/>
          </p:nvPr>
        </p:nvSpPr>
        <p:spPr>
          <a:xfrm>
            <a:off x="269675" y="916975"/>
            <a:ext cx="8056800" cy="4895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accent1"/>
              </a:buClr>
              <a:buSzPts val="2400"/>
              <a:buFont typeface="Calibri"/>
              <a:buNone/>
            </a:pPr>
            <a:r>
              <a:rPr b="0" i="0" lang="fi-FI" sz="2000" u="sng" cap="none" strike="noStrike">
                <a:solidFill>
                  <a:schemeClr val="hlink"/>
                </a:solidFill>
                <a:latin typeface="Calibri"/>
                <a:ea typeface="Calibri"/>
                <a:cs typeface="Calibri"/>
                <a:sym typeface="Calibri"/>
                <a:hlinkClick r:id="rId3"/>
              </a:rPr>
              <a:t>http://www.hnvlink.eu/learning-areas/la-vera-extremadura-spain/</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400"/>
              <a:buFont typeface="Calibri"/>
              <a:buNone/>
            </a:pPr>
            <a:r>
              <a:rPr b="0" i="0" lang="fi-FI" sz="2000" u="sng" cap="none" strike="noStrike">
                <a:solidFill>
                  <a:schemeClr val="hlink"/>
                </a:solidFill>
                <a:latin typeface="Calibri"/>
                <a:ea typeface="Calibri"/>
                <a:cs typeface="Calibri"/>
                <a:sym typeface="Calibri"/>
                <a:hlinkClick r:id="rId4"/>
              </a:rPr>
              <a:t>http://www.efncp.org/projects/projects-spain-navarra/</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400"/>
              <a:buFont typeface="Calibri"/>
              <a:buNone/>
            </a:pPr>
            <a:r>
              <a:rPr b="0" i="0" lang="fi-FI" sz="2000" u="sng" cap="none" strike="noStrike">
                <a:solidFill>
                  <a:schemeClr val="hlink"/>
                </a:solidFill>
                <a:latin typeface="Calibri"/>
                <a:ea typeface="Calibri"/>
                <a:cs typeface="Calibri"/>
                <a:sym typeface="Calibri"/>
                <a:hlinkClick r:id="rId5"/>
              </a:rPr>
              <a:t>https://www.agforward.eu/index.php/en/dehesa-farms-in-spain.html</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3200"/>
              <a:buFont typeface="Arial"/>
              <a:buNone/>
            </a:pPr>
            <a:r>
              <a:rPr b="0" i="0" lang="fi-FI" sz="2000" u="none" cap="none" strike="noStrike">
                <a:solidFill>
                  <a:srgbClr val="000000"/>
                </a:solidFill>
                <a:latin typeface="Calibri"/>
                <a:ea typeface="Calibri"/>
                <a:cs typeface="Calibri"/>
                <a:sym typeface="Calibri"/>
              </a:rPr>
              <a:t>Agforward. 2016. System report: Dehesa Iberian, Spain. Available et </a:t>
            </a:r>
            <a:r>
              <a:rPr b="0" i="0" lang="fi-FI" sz="2000" u="sng" cap="none" strike="noStrike">
                <a:solidFill>
                  <a:schemeClr val="hlink"/>
                </a:solidFill>
                <a:latin typeface="Calibri"/>
                <a:ea typeface="Calibri"/>
                <a:cs typeface="Calibri"/>
                <a:sym typeface="Calibri"/>
                <a:hlinkClick r:id="rId6"/>
              </a:rPr>
              <a:t>https://www.agforward.eu</a:t>
            </a:r>
            <a:r>
              <a:rPr b="0" i="0" lang="fi-FI"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100"/>
              <a:buFont typeface="Arial"/>
              <a:buNone/>
            </a:pPr>
            <a:r>
              <a:rPr b="0" i="0" lang="fi-FI" sz="2000" u="none" cap="none" strike="noStrike">
                <a:solidFill>
                  <a:srgbClr val="3F3F3F"/>
                </a:solidFill>
                <a:latin typeface="Calibri"/>
                <a:ea typeface="Calibri"/>
                <a:cs typeface="Calibri"/>
                <a:sym typeface="Calibri"/>
              </a:rPr>
              <a:t>Angueita, G. The dehesas and cork production today, and its alliance with FSC.</a:t>
            </a:r>
            <a:r>
              <a:rPr b="0" i="0" lang="fi-FI" sz="2000" u="none" cap="none" strike="noStrike">
                <a:solidFill>
                  <a:srgbClr val="3F3F3F"/>
                </a:solidFill>
                <a:latin typeface="Arial"/>
                <a:ea typeface="Arial"/>
                <a:cs typeface="Arial"/>
                <a:sym typeface="Arial"/>
              </a:rPr>
              <a:t> </a:t>
            </a:r>
            <a:r>
              <a:rPr b="0" i="0" lang="fi-FI" sz="2000" u="sng" cap="none" strike="noStrike">
                <a:solidFill>
                  <a:schemeClr val="hlink"/>
                </a:solidFill>
                <a:latin typeface="Calibri"/>
                <a:ea typeface="Calibri"/>
                <a:cs typeface="Calibri"/>
                <a:sym typeface="Calibri"/>
                <a:hlinkClick r:id="rId7"/>
              </a:rPr>
              <a:t>http://ga2014.fsc.org/opinion-analysis-74.the-dehesas-and-cork-production-today-and-its-alliance-with-fsc</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3200"/>
              <a:buFont typeface="Arial"/>
              <a:buNone/>
            </a:pPr>
            <a:r>
              <a:rPr b="0" i="0" lang="fi-FI" sz="2000" u="none" cap="none" strike="noStrike">
                <a:solidFill>
                  <a:srgbClr val="000000"/>
                </a:solidFill>
                <a:latin typeface="Calibri"/>
                <a:ea typeface="Calibri"/>
                <a:cs typeface="Calibri"/>
                <a:sym typeface="Calibri"/>
              </a:rPr>
              <a:t>Eichhorn, M. P., Paris, P. Herzog, F., Incoll, L. D., Liagre F., Mantzanas, K., Mayus, M., Moreno, G., Papanastasis, V. P., Pilbeam, D. J., Pisanelli, A., Dupraz, C. 2006. Silvoarable Systems in Europe – Past, Present and Future Prospects. Agroforestry Systems 67, 29–50.</a:t>
            </a:r>
            <a:endParaRPr b="1" i="0" sz="2000" u="none" cap="none" strike="noStrike">
              <a:solidFill>
                <a:srgbClr val="000000"/>
              </a:solidFill>
              <a:latin typeface="Calibri"/>
              <a:ea typeface="Calibri"/>
              <a:cs typeface="Calibri"/>
              <a:sym typeface="Calibri"/>
            </a:endParaRPr>
          </a:p>
        </p:txBody>
      </p:sp>
      <p:sp>
        <p:nvSpPr>
          <p:cNvPr id="370" name="Google Shape;370;p4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371" name="Google Shape;371;p48"/>
          <p:cNvSpPr txBox="1"/>
          <p:nvPr>
            <p:ph idx="10" type="dt"/>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000" u="none" cap="none" strike="noStrike">
                <a:solidFill>
                  <a:srgbClr val="666666"/>
                </a:solidFill>
                <a:latin typeface="Arial"/>
                <a:ea typeface="Arial"/>
                <a:cs typeface="Arial"/>
                <a:sym typeface="Arial"/>
              </a:rPr>
              <a:t>‹#›</a:t>
            </a:fld>
            <a:endParaRPr b="0" i="0" sz="1000" u="none" cap="none" strike="noStrike">
              <a:solidFill>
                <a:srgbClr val="99999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9"/>
          <p:cNvSpPr txBox="1"/>
          <p:nvPr>
            <p:ph idx="1" type="body"/>
          </p:nvPr>
        </p:nvSpPr>
        <p:spPr>
          <a:xfrm>
            <a:off x="307325" y="1040325"/>
            <a:ext cx="8491500" cy="5090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accent1"/>
              </a:buClr>
              <a:buSzPts val="2000"/>
              <a:buFont typeface="Calibri"/>
              <a:buNone/>
            </a:pPr>
            <a:r>
              <a:rPr b="0" i="0" lang="fi-FI" sz="2000" u="none" cap="none" strike="noStrike">
                <a:solidFill>
                  <a:srgbClr val="434343"/>
                </a:solidFill>
                <a:highlight>
                  <a:schemeClr val="lt1"/>
                </a:highlight>
                <a:latin typeface="Calibri"/>
                <a:ea typeface="Calibri"/>
                <a:cs typeface="Calibri"/>
                <a:sym typeface="Calibri"/>
              </a:rPr>
              <a:t>A</a:t>
            </a:r>
            <a:r>
              <a:rPr b="0" i="0" lang="fi-FI" sz="2200" u="none" cap="none" strike="noStrike">
                <a:solidFill>
                  <a:srgbClr val="434343"/>
                </a:solidFill>
                <a:highlight>
                  <a:schemeClr val="lt1"/>
                </a:highlight>
                <a:latin typeface="Calibri"/>
                <a:ea typeface="Calibri"/>
                <a:cs typeface="Calibri"/>
                <a:sym typeface="Calibri"/>
              </a:rPr>
              <a:t>lejano, R., Vázquez-Piqué, </a:t>
            </a:r>
            <a:r>
              <a:rPr b="0" i="1" lang="fi-FI" sz="2200" u="none" cap="none" strike="noStrike">
                <a:solidFill>
                  <a:srgbClr val="434343"/>
                </a:solidFill>
                <a:highlight>
                  <a:schemeClr val="lt1"/>
                </a:highlight>
                <a:latin typeface="Calibri"/>
                <a:ea typeface="Calibri"/>
                <a:cs typeface="Calibri"/>
                <a:sym typeface="Calibri"/>
              </a:rPr>
              <a:t>et al.</a:t>
            </a:r>
            <a:r>
              <a:rPr b="0" i="0" lang="fi-FI" sz="2200" u="none" cap="none" strike="noStrike">
                <a:solidFill>
                  <a:srgbClr val="434343"/>
                </a:solidFill>
                <a:highlight>
                  <a:schemeClr val="lt1"/>
                </a:highlight>
                <a:latin typeface="Calibri"/>
                <a:ea typeface="Calibri"/>
                <a:cs typeface="Calibri"/>
                <a:sym typeface="Calibri"/>
              </a:rPr>
              <a:t> 2013. Dehesas: Open woodland forests of Quercus in Southwestern Spain. In Chuteira, C.A. y Grao, A.B. (Eds.), Oak: Ecology, types and management. Nova Science Publishers; Hauppauge, New York. pp.87-117.</a:t>
            </a:r>
            <a:r>
              <a:rPr b="0" i="0" lang="fi-FI" sz="2200" u="none" cap="none" strike="noStrike">
                <a:solidFill>
                  <a:srgbClr val="434343"/>
                </a:solidFill>
                <a:latin typeface="Calibri"/>
                <a:ea typeface="Calibri"/>
                <a:cs typeface="Calibri"/>
                <a:sym typeface="Calibri"/>
              </a:rPr>
              <a:t>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b="0" i="0" lang="fi-FI" sz="2200" u="none" cap="none" strike="noStrike">
                <a:solidFill>
                  <a:srgbClr val="333333"/>
                </a:solidFill>
                <a:latin typeface="Calibri"/>
                <a:ea typeface="Calibri"/>
                <a:cs typeface="Calibri"/>
                <a:sym typeface="Calibri"/>
              </a:rPr>
              <a:t>Ferraz de Oliveira, M.I. &amp; Pinto Correia, T. 2016. Management of Montados and Dehesas for High Nature Value: An interdisciplinary pathway. Agroforestry Systems Special Issue 90(1)</a:t>
            </a:r>
            <a:br>
              <a:rPr b="0" i="0" lang="fi-FI" sz="2200" u="none" cap="none" strike="noStrike">
                <a:solidFill>
                  <a:srgbClr val="333333"/>
                </a:solidFill>
                <a:latin typeface="Calibri"/>
                <a:ea typeface="Calibri"/>
                <a:cs typeface="Calibri"/>
                <a:sym typeface="Calibri"/>
              </a:rPr>
            </a:br>
            <a:r>
              <a:rPr b="0" i="0" lang="fi-FI" sz="2200" u="sng" cap="none" strike="noStrike">
                <a:solidFill>
                  <a:schemeClr val="hlink"/>
                </a:solidFill>
                <a:latin typeface="Calibri"/>
                <a:ea typeface="Calibri"/>
                <a:cs typeface="Calibri"/>
                <a:sym typeface="Calibri"/>
                <a:hlinkClick r:id="rId3"/>
              </a:rPr>
              <a:t>https://link.springer.com/journal/10457/90/1/page/1</a:t>
            </a:r>
            <a:r>
              <a:rPr b="0" i="0" lang="fi-FI" sz="2200" u="none" cap="none" strike="noStrike">
                <a:solidFill>
                  <a:srgbClr val="0000FF"/>
                </a:solidFill>
                <a:latin typeface="Calibri"/>
                <a:ea typeface="Calibri"/>
                <a:cs typeface="Calibri"/>
                <a:sym typeface="Calibri"/>
              </a:rPr>
              <a:t> </a:t>
            </a:r>
            <a:endParaRPr b="0" i="0" sz="22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1000"/>
              </a:spcAft>
              <a:buClr>
                <a:schemeClr val="accent1"/>
              </a:buClr>
              <a:buSzPts val="2400"/>
              <a:buFont typeface="Calibri"/>
              <a:buNone/>
            </a:pPr>
            <a:r>
              <a:rPr b="0" i="0" lang="fi-FI" sz="2200" u="none" cap="none" strike="noStrike">
                <a:solidFill>
                  <a:srgbClr val="434343"/>
                </a:solidFill>
                <a:latin typeface="Calibri"/>
                <a:ea typeface="Calibri"/>
                <a:cs typeface="Calibri"/>
                <a:sym typeface="Calibri"/>
              </a:rPr>
              <a:t>Rodríguez-Estévez, V. et al. Consumption of Acorns by Finishing Iberian Pigs and Their Function in the Conservation of the Dehesa Agroecosystem. Available from </a:t>
            </a:r>
            <a:r>
              <a:rPr b="0" i="0" lang="fi-FI" sz="2200" u="sng" cap="none" strike="noStrike">
                <a:solidFill>
                  <a:schemeClr val="hlink"/>
                </a:solidFill>
                <a:highlight>
                  <a:srgbClr val="FFFFFF"/>
                </a:highlight>
                <a:latin typeface="Calibri"/>
                <a:ea typeface="Calibri"/>
                <a:cs typeface="Calibri"/>
                <a:sym typeface="Calibri"/>
                <a:hlinkClick r:id="rId4"/>
              </a:rPr>
              <a:t>www.intechopen.come/books</a:t>
            </a:r>
            <a:r>
              <a:rPr b="0" i="0" lang="fi-FI" sz="2200" u="none" cap="none" strike="noStrike">
                <a:solidFill>
                  <a:srgbClr val="0000FF"/>
                </a:solidFill>
                <a:highlight>
                  <a:srgbClr val="FFFFFF"/>
                </a:highlight>
                <a:latin typeface="Calibri"/>
                <a:ea typeface="Calibri"/>
                <a:cs typeface="Calibri"/>
                <a:sym typeface="Calibri"/>
              </a:rPr>
              <a:t> </a:t>
            </a:r>
            <a:endParaRPr b="0" i="0" sz="2200" u="none" cap="none" strike="noStrike">
              <a:solidFill>
                <a:srgbClr val="0000FF"/>
              </a:solidFill>
              <a:highlight>
                <a:srgbClr val="FFFFFF"/>
              </a:highlight>
              <a:latin typeface="Calibri"/>
              <a:ea typeface="Calibri"/>
              <a:cs typeface="Calibri"/>
              <a:sym typeface="Calibri"/>
            </a:endParaRPr>
          </a:p>
        </p:txBody>
      </p:sp>
      <p:sp>
        <p:nvSpPr>
          <p:cNvPr id="378" name="Google Shape;378;p4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379" name="Google Shape;379;p49"/>
          <p:cNvSpPr txBox="1"/>
          <p:nvPr>
            <p:ph type="title"/>
          </p:nvPr>
        </p:nvSpPr>
        <p:spPr>
          <a:xfrm>
            <a:off x="200400" y="367427"/>
            <a:ext cx="7543800" cy="8151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4800"/>
              <a:buFont typeface="Calibri"/>
              <a:buNone/>
            </a:pPr>
            <a:r>
              <a:rPr b="0" i="0" lang="fi-FI" sz="3600" u="none" cap="none" strike="noStrike">
                <a:solidFill>
                  <a:srgbClr val="3F3F3F"/>
                </a:solidFill>
                <a:latin typeface="Century Gothic"/>
                <a:ea typeface="Century Gothic"/>
                <a:cs typeface="Century Gothic"/>
                <a:sym typeface="Century Gothic"/>
              </a:rPr>
              <a:t>Sources &amp; experts</a:t>
            </a:r>
            <a:endParaRPr b="0" i="0" sz="3600" u="none" cap="none" strike="noStrike">
              <a:solidFill>
                <a:srgbClr val="3F3F3F"/>
              </a:solidFill>
              <a:latin typeface="Century Gothic"/>
              <a:ea typeface="Century Gothic"/>
              <a:cs typeface="Century Gothic"/>
              <a:sym typeface="Century Gothic"/>
            </a:endParaRPr>
          </a:p>
        </p:txBody>
      </p:sp>
      <p:sp>
        <p:nvSpPr>
          <p:cNvPr id="380" name="Google Shape;380;p49"/>
          <p:cNvSpPr txBox="1"/>
          <p:nvPr>
            <p:ph idx="10" type="dt"/>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000" u="none" cap="none" strike="noStrike">
                <a:solidFill>
                  <a:srgbClr val="666666"/>
                </a:solidFill>
                <a:latin typeface="Arial"/>
                <a:ea typeface="Arial"/>
                <a:cs typeface="Arial"/>
                <a:sym typeface="Arial"/>
              </a:rPr>
              <a:t>‹#›</a:t>
            </a:fld>
            <a:endParaRPr b="0" i="0" sz="1000" u="none" cap="none" strike="noStrike">
              <a:solidFill>
                <a:srgbClr val="99999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0"/>
          <p:cNvSpPr txBox="1"/>
          <p:nvPr>
            <p:ph idx="1" type="body"/>
          </p:nvPr>
        </p:nvSpPr>
        <p:spPr>
          <a:xfrm>
            <a:off x="0" y="1011764"/>
            <a:ext cx="8919900" cy="5073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1"/>
              </a:buClr>
              <a:buSzPts val="1100"/>
              <a:buFont typeface="Arial"/>
              <a:buNone/>
            </a:pPr>
            <a:r>
              <a:rPr b="0" i="0" lang="fi-FI" sz="2200" u="none" cap="none" strike="noStrike">
                <a:solidFill>
                  <a:srgbClr val="3F3F3F"/>
                </a:solidFill>
                <a:latin typeface="Calibri"/>
                <a:ea typeface="Calibri"/>
                <a:cs typeface="Calibri"/>
                <a:sym typeface="Calibri"/>
              </a:rPr>
              <a:t>The Iberian pig in the dehesa:</a:t>
            </a:r>
            <a:r>
              <a:rPr b="0" i="0" lang="fi-FI" sz="2000" u="none" cap="none" strike="noStrike">
                <a:solidFill>
                  <a:srgbClr val="3F3F3F"/>
                </a:solidFill>
                <a:latin typeface="Calibri"/>
                <a:ea typeface="Calibri"/>
                <a:cs typeface="Calibri"/>
                <a:sym typeface="Calibri"/>
              </a:rPr>
              <a:t> </a:t>
            </a:r>
            <a:r>
              <a:rPr b="0" i="0" lang="fi-FI" sz="2200" u="sng" cap="none" strike="noStrike">
                <a:solidFill>
                  <a:schemeClr val="hlink"/>
                </a:solidFill>
                <a:latin typeface="Calibri"/>
                <a:ea typeface="Calibri"/>
                <a:cs typeface="Calibri"/>
                <a:sym typeface="Calibri"/>
                <a:hlinkClick r:id="rId3"/>
              </a:rPr>
              <a:t>https://www.youtube.com/watch?v=sFIF8kkexyQ</a:t>
            </a:r>
            <a:r>
              <a:rPr b="0" i="0" lang="fi-FI" sz="2200" u="none" cap="none" strike="noStrike">
                <a:solidFill>
                  <a:srgbClr val="0000FF"/>
                </a:solidFill>
                <a:latin typeface="Calibri"/>
                <a:ea typeface="Calibri"/>
                <a:cs typeface="Calibri"/>
                <a:sym typeface="Calibri"/>
              </a:rPr>
              <a:t> </a:t>
            </a:r>
            <a:endParaRPr/>
          </a:p>
          <a:p>
            <a:pPr indent="0" lvl="0" marL="0" marR="0" rtl="0" algn="l">
              <a:lnSpc>
                <a:spcPct val="100000"/>
              </a:lnSpc>
              <a:spcBef>
                <a:spcPts val="1000"/>
              </a:spcBef>
              <a:spcAft>
                <a:spcPts val="0"/>
              </a:spcAft>
              <a:buClr>
                <a:schemeClr val="dk1"/>
              </a:buClr>
              <a:buSzPts val="1100"/>
              <a:buFont typeface="Arial"/>
              <a:buNone/>
            </a:pPr>
            <a:r>
              <a:rPr b="0" i="0" lang="fi-FI" sz="2200" u="none" cap="none" strike="noStrike">
                <a:solidFill>
                  <a:srgbClr val="000000"/>
                </a:solidFill>
                <a:latin typeface="Calibri"/>
                <a:ea typeface="Calibri"/>
                <a:cs typeface="Calibri"/>
                <a:sym typeface="Calibri"/>
              </a:rPr>
              <a:t>Dehesa de Extremadura  - </a:t>
            </a:r>
            <a:r>
              <a:rPr b="0" i="0" lang="fi-FI" sz="2200" u="sng" cap="none" strike="noStrike">
                <a:solidFill>
                  <a:schemeClr val="hlink"/>
                </a:solidFill>
                <a:latin typeface="Calibri"/>
                <a:ea typeface="Calibri"/>
                <a:cs typeface="Calibri"/>
                <a:sym typeface="Calibri"/>
                <a:hlinkClick r:id="rId4"/>
              </a:rPr>
              <a:t>https://www.youtube.com/watch?v=C5B1gaXv_FE</a:t>
            </a:r>
            <a:r>
              <a:rPr b="1" i="0" lang="fi-FI" sz="2200" u="none" cap="none" strike="noStrike">
                <a:solidFill>
                  <a:schemeClr val="dk1"/>
                </a:solidFill>
                <a:latin typeface="Calibri"/>
                <a:ea typeface="Calibri"/>
                <a:cs typeface="Calibri"/>
                <a:sym typeface="Calibri"/>
              </a:rPr>
              <a:t> </a:t>
            </a:r>
            <a:r>
              <a:rPr b="0" i="0" lang="fi-FI" sz="2200" u="none" cap="none" strike="noStrike">
                <a:solidFill>
                  <a:srgbClr val="000000"/>
                </a:solidFill>
                <a:latin typeface="Calibri"/>
                <a:ea typeface="Calibri"/>
                <a:cs typeface="Calibri"/>
                <a:sym typeface="Calibri"/>
              </a:rPr>
              <a:t>(in Spanish)</a:t>
            </a:r>
            <a:endParaRPr/>
          </a:p>
          <a:p>
            <a:pPr indent="0" lvl="0" marL="0" marR="0" rtl="0" algn="l">
              <a:lnSpc>
                <a:spcPct val="100000"/>
              </a:lnSpc>
              <a:spcBef>
                <a:spcPts val="1000"/>
              </a:spcBef>
              <a:spcAft>
                <a:spcPts val="0"/>
              </a:spcAft>
              <a:buClr>
                <a:schemeClr val="dk1"/>
              </a:buClr>
              <a:buSzPts val="1100"/>
              <a:buFont typeface="Arial"/>
              <a:buNone/>
            </a:pPr>
            <a:r>
              <a:rPr b="0" i="0" lang="fi-FI" sz="2200" u="none" cap="none" strike="noStrike">
                <a:solidFill>
                  <a:srgbClr val="000000"/>
                </a:solidFill>
                <a:latin typeface="Calibri"/>
                <a:ea typeface="Calibri"/>
                <a:cs typeface="Calibri"/>
                <a:sym typeface="Calibri"/>
              </a:rPr>
              <a:t>La dehesa indómita - </a:t>
            </a:r>
            <a:r>
              <a:rPr b="0" i="0" lang="fi-FI" sz="2200" u="sng" cap="none" strike="noStrike">
                <a:solidFill>
                  <a:schemeClr val="hlink"/>
                </a:solidFill>
                <a:latin typeface="Calibri"/>
                <a:ea typeface="Calibri"/>
                <a:cs typeface="Calibri"/>
                <a:sym typeface="Calibri"/>
                <a:hlinkClick r:id="rId5"/>
              </a:rPr>
              <a:t>https://www.youtube.com/watch?v=OftykBCgZfo</a:t>
            </a:r>
            <a:r>
              <a:rPr b="1" i="0" lang="fi-FI" sz="2200" u="none" cap="none" strike="noStrike">
                <a:solidFill>
                  <a:srgbClr val="0000FF"/>
                </a:solidFill>
                <a:latin typeface="Calibri"/>
                <a:ea typeface="Calibri"/>
                <a:cs typeface="Calibri"/>
                <a:sym typeface="Calibri"/>
              </a:rPr>
              <a:t> </a:t>
            </a:r>
            <a:r>
              <a:rPr b="0" i="0" lang="fi-FI" sz="2200" u="none" cap="none" strike="noStrike">
                <a:solidFill>
                  <a:srgbClr val="000000"/>
                </a:solidFill>
                <a:latin typeface="Calibri"/>
                <a:ea typeface="Calibri"/>
                <a:cs typeface="Calibri"/>
                <a:sym typeface="Calibri"/>
              </a:rPr>
              <a:t>(in Spanish)</a:t>
            </a:r>
            <a:endParaRPr/>
          </a:p>
          <a:p>
            <a:pPr indent="0" lvl="0" marL="0" marR="0" rtl="0" algn="l">
              <a:lnSpc>
                <a:spcPct val="90000"/>
              </a:lnSpc>
              <a:spcBef>
                <a:spcPts val="1000"/>
              </a:spcBef>
              <a:spcAft>
                <a:spcPts val="0"/>
              </a:spcAft>
              <a:buClr>
                <a:schemeClr val="dk1"/>
              </a:buClr>
              <a:buSzPts val="1100"/>
              <a:buFont typeface="Arial"/>
              <a:buNone/>
            </a:pPr>
            <a:r>
              <a:rPr b="0" i="0" lang="fi-FI" sz="2200" u="none" cap="none" strike="noStrike">
                <a:solidFill>
                  <a:srgbClr val="000000"/>
                </a:solidFill>
                <a:latin typeface="Calibri"/>
                <a:ea typeface="Calibri"/>
                <a:cs typeface="Calibri"/>
                <a:sym typeface="Calibri"/>
              </a:rPr>
              <a:t>Domingo Santos, J.M. &amp; Reyes, A. A presentation on Dehesas:</a:t>
            </a:r>
            <a:endParaRPr/>
          </a:p>
          <a:p>
            <a:pPr indent="0" lvl="0" marL="0" marR="0" rtl="0" algn="l">
              <a:lnSpc>
                <a:spcPct val="90000"/>
              </a:lnSpc>
              <a:spcBef>
                <a:spcPts val="1000"/>
              </a:spcBef>
              <a:spcAft>
                <a:spcPts val="0"/>
              </a:spcAft>
              <a:buClr>
                <a:schemeClr val="dk1"/>
              </a:buClr>
              <a:buSzPts val="1100"/>
              <a:buFont typeface="Arial"/>
              <a:buNone/>
            </a:pPr>
            <a:r>
              <a:rPr b="0" i="0" lang="fi-FI" sz="2200" u="sng" cap="none" strike="noStrike">
                <a:solidFill>
                  <a:schemeClr val="hlink"/>
                </a:solidFill>
                <a:latin typeface="Calibri"/>
                <a:ea typeface="Calibri"/>
                <a:cs typeface="Calibri"/>
                <a:sym typeface="Calibri"/>
                <a:hlinkClick r:id="rId6"/>
              </a:rPr>
              <a:t>www.hnvlink.eu/education</a:t>
            </a:r>
            <a:r>
              <a:rPr b="0" i="0" lang="fi-FI" sz="2200" u="none" cap="none" strike="noStrike">
                <a:solidFill>
                  <a:srgbClr val="000000"/>
                </a:solidFill>
                <a:latin typeface="Calibri"/>
                <a:ea typeface="Calibri"/>
                <a:cs typeface="Calibri"/>
                <a:sym typeface="Calibri"/>
              </a:rPr>
              <a:t> </a:t>
            </a:r>
            <a:endParaRPr/>
          </a:p>
          <a:p>
            <a:pPr indent="0" lvl="0" marL="0" marR="0" rtl="0" algn="l">
              <a:lnSpc>
                <a:spcPct val="90000"/>
              </a:lnSpc>
              <a:spcBef>
                <a:spcPts val="1000"/>
              </a:spcBef>
              <a:spcAft>
                <a:spcPts val="0"/>
              </a:spcAft>
              <a:buClr>
                <a:schemeClr val="dk1"/>
              </a:buClr>
              <a:buSzPts val="1100"/>
              <a:buFont typeface="Arial"/>
              <a:buNone/>
            </a:pPr>
            <a:r>
              <a:t/>
            </a:r>
            <a:endParaRPr b="1" i="0" sz="2200" u="sng"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rPr b="1" i="0" lang="fi-FI" sz="2200" u="sng" cap="none" strike="noStrike">
                <a:solidFill>
                  <a:srgbClr val="000000"/>
                </a:solidFill>
                <a:latin typeface="Calibri"/>
                <a:ea typeface="Calibri"/>
                <a:cs typeface="Calibri"/>
                <a:sym typeface="Calibri"/>
              </a:rPr>
              <a:t>Experts:</a:t>
            </a:r>
            <a:r>
              <a:rPr b="1" i="0" lang="fi-FI" sz="2200" u="none" cap="none" strike="noStrike">
                <a:solidFill>
                  <a:srgbClr val="000000"/>
                </a:solidFill>
                <a:latin typeface="Calibri"/>
                <a:ea typeface="Calibri"/>
                <a:cs typeface="Calibri"/>
                <a:sym typeface="Calibri"/>
              </a:rPr>
              <a:t> </a:t>
            </a:r>
            <a:endParaRPr/>
          </a:p>
          <a:p>
            <a:pPr indent="0" lvl="0" marL="0" marR="0" rtl="0" algn="l">
              <a:lnSpc>
                <a:spcPct val="90000"/>
              </a:lnSpc>
              <a:spcBef>
                <a:spcPts val="1000"/>
              </a:spcBef>
              <a:spcAft>
                <a:spcPts val="0"/>
              </a:spcAft>
              <a:buClr>
                <a:schemeClr val="dk1"/>
              </a:buClr>
              <a:buSzPts val="1100"/>
              <a:buFont typeface="Arial"/>
              <a:buNone/>
            </a:pPr>
            <a:r>
              <a:rPr b="0" i="0" lang="fi-FI" sz="2200" u="none" cap="none" strike="noStrike">
                <a:solidFill>
                  <a:srgbClr val="000000"/>
                </a:solidFill>
                <a:highlight>
                  <a:schemeClr val="lt1"/>
                </a:highlight>
                <a:latin typeface="Calibri"/>
                <a:ea typeface="Calibri"/>
                <a:cs typeface="Calibri"/>
                <a:sym typeface="Calibri"/>
              </a:rPr>
              <a:t>Guy Beaufoy, EFNCP &amp; Pedro M. Herrera, Entretantos, Spain; Maria Isabel Ferraz de Oliveira, University of Evora, Portugal</a:t>
            </a:r>
            <a:endParaRPr b="0" i="0" sz="2200" u="none" cap="none" strike="noStrike">
              <a:solidFill>
                <a:srgbClr val="0000FF"/>
              </a:solidFill>
              <a:highlight>
                <a:schemeClr val="lt1"/>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t/>
            </a:r>
            <a:endParaRPr b="0" i="0" sz="2200" u="none" cap="none" strike="noStrike">
              <a:solidFill>
                <a:srgbClr val="0000FF"/>
              </a:solidFill>
              <a:highlight>
                <a:srgbClr val="FFFF00"/>
              </a:highlight>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t/>
            </a:r>
            <a:endParaRPr b="0" i="0" sz="2200" u="none" cap="none" strike="noStrike">
              <a:solidFill>
                <a:srgbClr val="16597A"/>
              </a:solidFill>
              <a:highlight>
                <a:schemeClr val="lt1"/>
              </a:highlight>
              <a:latin typeface="Calibri"/>
              <a:ea typeface="Calibri"/>
              <a:cs typeface="Calibri"/>
              <a:sym typeface="Calibri"/>
            </a:endParaRPr>
          </a:p>
          <a:p>
            <a:pPr indent="0" lvl="0" marL="0" marR="0" rtl="0" algn="l">
              <a:lnSpc>
                <a:spcPct val="100000"/>
              </a:lnSpc>
              <a:spcBef>
                <a:spcPts val="1000"/>
              </a:spcBef>
              <a:spcAft>
                <a:spcPts val="1000"/>
              </a:spcAft>
              <a:buClr>
                <a:schemeClr val="dk1"/>
              </a:buClr>
              <a:buSzPts val="1100"/>
              <a:buFont typeface="Arial"/>
              <a:buNone/>
            </a:pPr>
            <a:r>
              <a:t/>
            </a:r>
            <a:endParaRPr b="0" i="0" sz="2200" u="none" cap="none" strike="noStrike">
              <a:solidFill>
                <a:schemeClr val="dk1"/>
              </a:solidFill>
              <a:latin typeface="Calibri"/>
              <a:ea typeface="Calibri"/>
              <a:cs typeface="Calibri"/>
              <a:sym typeface="Calibri"/>
            </a:endParaRPr>
          </a:p>
        </p:txBody>
      </p:sp>
      <p:sp>
        <p:nvSpPr>
          <p:cNvPr id="387" name="Google Shape;387;p5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388" name="Google Shape;388;p50"/>
          <p:cNvSpPr txBox="1"/>
          <p:nvPr>
            <p:ph type="title"/>
          </p:nvPr>
        </p:nvSpPr>
        <p:spPr>
          <a:xfrm>
            <a:off x="269675" y="101877"/>
            <a:ext cx="7543800" cy="8151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4800"/>
              <a:buFont typeface="Calibri"/>
              <a:buNone/>
            </a:pPr>
            <a:r>
              <a:rPr b="0" i="0" lang="fi-FI" sz="3600" u="none" cap="none" strike="noStrike">
                <a:solidFill>
                  <a:srgbClr val="3F3F3F"/>
                </a:solidFill>
                <a:latin typeface="Century Gothic"/>
                <a:ea typeface="Century Gothic"/>
                <a:cs typeface="Century Gothic"/>
                <a:sym typeface="Century Gothic"/>
              </a:rPr>
              <a:t>Sources &amp; experts</a:t>
            </a:r>
            <a:endParaRPr b="0" i="0" sz="3600" u="none" cap="none" strike="noStrike">
              <a:solidFill>
                <a:srgbClr val="3F3F3F"/>
              </a:solidFill>
              <a:latin typeface="Century Gothic"/>
              <a:ea typeface="Century Gothic"/>
              <a:cs typeface="Century Gothic"/>
              <a:sym typeface="Century Gothic"/>
            </a:endParaRPr>
          </a:p>
        </p:txBody>
      </p:sp>
      <p:sp>
        <p:nvSpPr>
          <p:cNvPr id="389" name="Google Shape;389;p50"/>
          <p:cNvSpPr txBox="1"/>
          <p:nvPr>
            <p:ph idx="10" type="dt"/>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000" u="none" cap="none" strike="noStrike">
                <a:solidFill>
                  <a:srgbClr val="666666"/>
                </a:solidFill>
                <a:latin typeface="Arial"/>
                <a:ea typeface="Arial"/>
                <a:cs typeface="Arial"/>
                <a:sym typeface="Arial"/>
              </a:rPr>
              <a:t>‹#›</a:t>
            </a:fld>
            <a:endParaRPr b="0" i="0" sz="1000" u="none" cap="none" strike="noStrike">
              <a:solidFill>
                <a:srgbClr val="999999"/>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1"/>
          <p:cNvSpPr txBox="1"/>
          <p:nvPr>
            <p:ph type="title"/>
          </p:nvPr>
        </p:nvSpPr>
        <p:spPr>
          <a:xfrm>
            <a:off x="822950" y="758951"/>
            <a:ext cx="7543800" cy="1342200"/>
          </a:xfrm>
          <a:prstGeom prst="rect">
            <a:avLst/>
          </a:prstGeom>
          <a:noFill/>
          <a:ln>
            <a:noFill/>
          </a:ln>
          <a:effectLst>
            <a:outerShdw blurRad="57150" rotWithShape="0" algn="bl" dir="5400000" dist="19050">
              <a:srgbClr val="000000">
                <a:alpha val="49803"/>
              </a:srgbClr>
            </a:outerShdw>
          </a:effectLst>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262626"/>
              </a:buClr>
              <a:buSzPts val="8000"/>
              <a:buFont typeface="Calibri"/>
              <a:buNone/>
            </a:pPr>
            <a:r>
              <a:rPr b="0" i="0" lang="fi-FI" sz="8000" u="none" cap="none" strike="noStrike">
                <a:solidFill>
                  <a:srgbClr val="262626"/>
                </a:solidFill>
                <a:latin typeface="Century Gothic"/>
                <a:ea typeface="Century Gothic"/>
                <a:cs typeface="Century Gothic"/>
                <a:sym typeface="Century Gothic"/>
              </a:rPr>
              <a:t>Croatia</a:t>
            </a:r>
            <a:endParaRPr b="0" i="0" sz="8000" u="none" cap="none" strike="noStrike">
              <a:solidFill>
                <a:srgbClr val="262626"/>
              </a:solidFill>
              <a:latin typeface="Century Gothic"/>
              <a:ea typeface="Century Gothic"/>
              <a:cs typeface="Century Gothic"/>
              <a:sym typeface="Century Gothic"/>
            </a:endParaRPr>
          </a:p>
        </p:txBody>
      </p:sp>
      <p:sp>
        <p:nvSpPr>
          <p:cNvPr id="395" name="Google Shape;395;p51"/>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1" i="0" lang="fi-FI" sz="1050" u="none" cap="none" strike="noStrike">
                <a:solidFill>
                  <a:srgbClr val="FFFFFF"/>
                </a:solidFill>
                <a:latin typeface="Times New Roman"/>
                <a:ea typeface="Times New Roman"/>
                <a:cs typeface="Times New Roman"/>
                <a:sym typeface="Times New Roman"/>
              </a:rPr>
              <a:t>‹#›</a:t>
            </a:fld>
            <a:endParaRPr b="1" i="0" sz="1050" u="none" cap="none" strike="noStrike">
              <a:solidFill>
                <a:srgbClr val="FFFFFF"/>
              </a:solidFill>
              <a:latin typeface="Times New Roman"/>
              <a:ea typeface="Times New Roman"/>
              <a:cs typeface="Times New Roman"/>
              <a:sym typeface="Times New Roman"/>
            </a:endParaRPr>
          </a:p>
        </p:txBody>
      </p:sp>
      <p:pic>
        <p:nvPicPr>
          <p:cNvPr id="396" name="Google Shape;396;p51"/>
          <p:cNvPicPr preferRelativeResize="0"/>
          <p:nvPr/>
        </p:nvPicPr>
        <p:blipFill rotWithShape="1">
          <a:blip r:embed="rId3">
            <a:alphaModFix/>
          </a:blip>
          <a:srcRect b="0" l="0" r="0" t="0"/>
          <a:stretch/>
        </p:blipFill>
        <p:spPr>
          <a:xfrm>
            <a:off x="0" y="2386251"/>
            <a:ext cx="9143999" cy="4471748"/>
          </a:xfrm>
          <a:prstGeom prst="rect">
            <a:avLst/>
          </a:prstGeom>
          <a:noFill/>
          <a:ln>
            <a:noFill/>
          </a:ln>
        </p:spPr>
      </p:pic>
      <p:sp>
        <p:nvSpPr>
          <p:cNvPr id="397" name="Google Shape;397;p51"/>
          <p:cNvSpPr txBox="1"/>
          <p:nvPr/>
        </p:nvSpPr>
        <p:spPr>
          <a:xfrm>
            <a:off x="6694975" y="6435025"/>
            <a:ext cx="2304600" cy="41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fi-FI" sz="1200" u="none" cap="none" strike="noStrike">
                <a:solidFill>
                  <a:srgbClr val="000000"/>
                </a:solidFill>
                <a:latin typeface="Calibri"/>
                <a:ea typeface="Calibri"/>
                <a:cs typeface="Calibri"/>
                <a:sym typeface="Calibri"/>
              </a:rPr>
              <a:t>By Suradnik13 [CC BY-SA 4.0</a:t>
            </a:r>
            <a:r>
              <a:rPr b="0" i="0" lang="fi-FI" sz="12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52"/>
          <p:cNvSpPr txBox="1"/>
          <p:nvPr>
            <p:ph idx="4294967295" type="sldNum"/>
          </p:nvPr>
        </p:nvSpPr>
        <p:spPr>
          <a:xfrm>
            <a:off x="8225033" y="62534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666666"/>
                </a:solidFill>
                <a:latin typeface="Lato"/>
                <a:ea typeface="Lato"/>
                <a:cs typeface="Lato"/>
                <a:sym typeface="Lato"/>
              </a:rPr>
              <a:t>‹#›</a:t>
            </a:fld>
            <a:endParaRPr b="0" i="0" sz="1000" u="none" cap="none" strike="noStrike">
              <a:solidFill>
                <a:srgbClr val="999999"/>
              </a:solidFill>
              <a:latin typeface="Lato"/>
              <a:ea typeface="Lato"/>
              <a:cs typeface="Lato"/>
              <a:sym typeface="Lato"/>
            </a:endParaRPr>
          </a:p>
        </p:txBody>
      </p:sp>
      <p:pic>
        <p:nvPicPr>
          <p:cNvPr id="403" name="Google Shape;403;p52"/>
          <p:cNvPicPr preferRelativeResize="0"/>
          <p:nvPr/>
        </p:nvPicPr>
        <p:blipFill rotWithShape="1">
          <a:blip r:embed="rId3">
            <a:alphaModFix/>
          </a:blip>
          <a:srcRect b="0" l="0" r="0" t="0"/>
          <a:stretch/>
        </p:blipFill>
        <p:spPr>
          <a:xfrm>
            <a:off x="519313" y="478037"/>
            <a:ext cx="7361105" cy="5520829"/>
          </a:xfrm>
          <a:prstGeom prst="rect">
            <a:avLst/>
          </a:prstGeom>
          <a:noFill/>
          <a:ln>
            <a:noFill/>
          </a:ln>
        </p:spPr>
      </p:pic>
      <p:sp>
        <p:nvSpPr>
          <p:cNvPr id="404" name="Google Shape;404;p52"/>
          <p:cNvSpPr txBox="1"/>
          <p:nvPr/>
        </p:nvSpPr>
        <p:spPr>
          <a:xfrm>
            <a:off x="147525" y="367506"/>
            <a:ext cx="2947367" cy="958876"/>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accent1"/>
              </a:buClr>
              <a:buSzPts val="2400"/>
              <a:buFont typeface="Calibri"/>
              <a:buNone/>
            </a:pPr>
            <a:r>
              <a:rPr b="0" i="0" lang="fi-FI" sz="3000" u="none" cap="none" strike="noStrike">
                <a:solidFill>
                  <a:srgbClr val="3F3F3F"/>
                </a:solidFill>
                <a:latin typeface="Century Gothic"/>
                <a:ea typeface="Century Gothic"/>
                <a:cs typeface="Century Gothic"/>
                <a:sym typeface="Century Gothic"/>
              </a:rPr>
              <a:t>Indicative HNV farmland</a:t>
            </a:r>
            <a:endParaRPr b="0" i="0" sz="3000" u="none" cap="none" strike="noStrike">
              <a:solidFill>
                <a:srgbClr val="3F3F3F"/>
              </a:solidFill>
              <a:latin typeface="Arial"/>
              <a:ea typeface="Arial"/>
              <a:cs typeface="Arial"/>
              <a:sym typeface="Arial"/>
            </a:endParaRPr>
          </a:p>
        </p:txBody>
      </p:sp>
      <p:sp>
        <p:nvSpPr>
          <p:cNvPr id="405" name="Google Shape;405;p52"/>
          <p:cNvSpPr txBox="1"/>
          <p:nvPr/>
        </p:nvSpPr>
        <p:spPr>
          <a:xfrm>
            <a:off x="147525" y="5752997"/>
            <a:ext cx="4516200" cy="356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fi-FI" sz="1200" u="none" cap="none" strike="noStrike">
                <a:solidFill>
                  <a:srgbClr val="3F3F3F"/>
                </a:solidFill>
                <a:latin typeface="Calibri"/>
                <a:ea typeface="Calibri"/>
                <a:cs typeface="Calibri"/>
                <a:sym typeface="Calibri"/>
              </a:rPr>
              <a:t>MAP in: </a:t>
            </a:r>
            <a:r>
              <a:rPr b="0" i="0" lang="fi-FI" sz="1200" u="none" cap="none" strike="noStrike">
                <a:solidFill>
                  <a:srgbClr val="3F3F3F"/>
                </a:solidFill>
                <a:latin typeface="Calibri"/>
                <a:ea typeface="Calibri"/>
                <a:cs typeface="Calibri"/>
                <a:sym typeface="Calibri"/>
              </a:rPr>
              <a:t>Keenleyside, C, Beaufoy, G, Tucker, G and Jones, G (2014) </a:t>
            </a:r>
            <a:endParaRPr b="0" i="0" sz="1200" u="none" cap="none" strike="noStrike">
              <a:solidFill>
                <a:srgbClr val="3F3F3F"/>
              </a:solidFill>
              <a:latin typeface="Calibri"/>
              <a:ea typeface="Calibri"/>
              <a:cs typeface="Calibri"/>
              <a:sym typeface="Calibri"/>
            </a:endParaRPr>
          </a:p>
        </p:txBody>
      </p:sp>
      <p:sp>
        <p:nvSpPr>
          <p:cNvPr id="406" name="Google Shape;406;p52"/>
          <p:cNvSpPr txBox="1"/>
          <p:nvPr/>
        </p:nvSpPr>
        <p:spPr>
          <a:xfrm>
            <a:off x="7331718" y="5529432"/>
            <a:ext cx="548700" cy="524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rgbClr val="999999"/>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822950" y="591402"/>
            <a:ext cx="7543800" cy="6756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000" u="none" cap="none" strike="noStrike">
                <a:solidFill>
                  <a:srgbClr val="000000"/>
                </a:solidFill>
                <a:latin typeface="Century Gothic"/>
                <a:ea typeface="Century Gothic"/>
                <a:cs typeface="Century Gothic"/>
                <a:sym typeface="Century Gothic"/>
              </a:rPr>
              <a:t>Notes for instructors and users</a:t>
            </a:r>
            <a:endParaRPr b="0" i="0" sz="4000" u="none" cap="none" strike="noStrike">
              <a:solidFill>
                <a:srgbClr val="000000"/>
              </a:solidFill>
              <a:latin typeface="Century Gothic"/>
              <a:ea typeface="Century Gothic"/>
              <a:cs typeface="Century Gothic"/>
              <a:sym typeface="Century Gothic"/>
            </a:endParaRPr>
          </a:p>
        </p:txBody>
      </p:sp>
      <p:sp>
        <p:nvSpPr>
          <p:cNvPr id="189" name="Google Shape;189;p35"/>
          <p:cNvSpPr txBox="1"/>
          <p:nvPr>
            <p:ph idx="1" type="body"/>
          </p:nvPr>
        </p:nvSpPr>
        <p:spPr>
          <a:xfrm>
            <a:off x="865544" y="1449469"/>
            <a:ext cx="7543800" cy="4670100"/>
          </a:xfrm>
          <a:prstGeom prst="rect">
            <a:avLst/>
          </a:prstGeom>
          <a:noFill/>
          <a:ln>
            <a:noFill/>
          </a:ln>
        </p:spPr>
        <p:txBody>
          <a:bodyPr anchorCtr="0" anchor="t" bIns="45700" lIns="0" spcFirstLastPara="1" rIns="0" wrap="square" tIns="45700">
            <a:noAutofit/>
          </a:bodyPr>
          <a:lstStyle/>
          <a:p>
            <a:pPr indent="0" lvl="0" marL="0" marR="0" rtl="0" algn="just">
              <a:lnSpc>
                <a:spcPct val="100000"/>
              </a:lnSpc>
              <a:spcBef>
                <a:spcPts val="750"/>
              </a:spcBef>
              <a:spcAft>
                <a:spcPts val="0"/>
              </a:spcAft>
              <a:buClr>
                <a:srgbClr val="073763"/>
              </a:buClr>
              <a:buSzPts val="2200"/>
              <a:buFont typeface="Calibri"/>
              <a:buNone/>
            </a:pPr>
            <a:r>
              <a:rPr b="0" i="0" lang="fi-FI" sz="2400" u="none" cap="none" strike="noStrike">
                <a:solidFill>
                  <a:srgbClr val="3F3F3F"/>
                </a:solidFill>
                <a:latin typeface="Calibri"/>
                <a:ea typeface="Calibri"/>
                <a:cs typeface="Calibri"/>
                <a:sym typeface="Calibri"/>
              </a:rPr>
              <a:t>T</a:t>
            </a:r>
            <a:r>
              <a:rPr b="0" i="0" lang="fi-FI" sz="2400" u="none" cap="none" strike="noStrike">
                <a:solidFill>
                  <a:srgbClr val="000000"/>
                </a:solidFill>
                <a:latin typeface="Calibri"/>
                <a:ea typeface="Calibri"/>
                <a:cs typeface="Calibri"/>
                <a:sym typeface="Calibri"/>
              </a:rPr>
              <a:t>his presentation is part of the package of Education Materials on the topic of High Nature Farmland. It is an output of the Horizon 2020-funded project HNV-Link and is an Open Source material under CC BY-NC-SA. You may freely use, for non-commercial purposes only, any elements of it or as a whole, also modifying as fit, as long as you cite the project and its funding. Observe copyrights for images: all images are by HNV-Link unless otherwise specified.</a:t>
            </a:r>
            <a:endParaRPr/>
          </a:p>
          <a:p>
            <a:pPr indent="0" lvl="0" marL="0" marR="0" rtl="0" algn="l">
              <a:lnSpc>
                <a:spcPct val="100000"/>
              </a:lnSpc>
              <a:spcBef>
                <a:spcPts val="1000"/>
              </a:spcBef>
              <a:spcAft>
                <a:spcPts val="1000"/>
              </a:spcAft>
              <a:buClr>
                <a:srgbClr val="000000"/>
              </a:buClr>
              <a:buSzPts val="2400"/>
              <a:buFont typeface="Calibri"/>
              <a:buNone/>
            </a:pPr>
            <a:r>
              <a:rPr b="0" i="0" lang="fi-FI" sz="2400" u="none" cap="none" strike="noStrike">
                <a:solidFill>
                  <a:srgbClr val="000000"/>
                </a:solidFill>
                <a:latin typeface="Calibri"/>
                <a:ea typeface="Calibri"/>
                <a:cs typeface="Calibri"/>
                <a:sym typeface="Calibri"/>
              </a:rPr>
              <a:t>The presentation contains minimum or no animation/special effects. Instructors may wish to add such effects according to their preferences.</a:t>
            </a:r>
            <a:endParaRPr b="0" i="0" sz="2400" u="none" cap="none" strike="noStrike">
              <a:solidFill>
                <a:srgbClr val="000000"/>
              </a:solidFill>
              <a:latin typeface="Calibri"/>
              <a:ea typeface="Calibri"/>
              <a:cs typeface="Calibri"/>
              <a:sym typeface="Calibri"/>
            </a:endParaRPr>
          </a:p>
        </p:txBody>
      </p:sp>
      <p:sp>
        <p:nvSpPr>
          <p:cNvPr id="190" name="Google Shape;190;p35"/>
          <p:cNvSpPr txBox="1"/>
          <p:nvPr>
            <p:ph idx="12" type="sldNum"/>
          </p:nvPr>
        </p:nvSpPr>
        <p:spPr>
          <a:xfrm>
            <a:off x="7425344" y="630203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666666"/>
                </a:solidFill>
                <a:latin typeface="Arial"/>
                <a:ea typeface="Arial"/>
                <a:cs typeface="Arial"/>
                <a:sym typeface="Arial"/>
              </a:rPr>
              <a:t>‹#›</a:t>
            </a:fld>
            <a:endParaRPr b="0" i="0" sz="1050" u="none" cap="none" strike="noStrike">
              <a:solidFill>
                <a:srgbClr val="666666"/>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53"/>
          <p:cNvSpPr txBox="1"/>
          <p:nvPr>
            <p:ph idx="4294967295" type="title"/>
          </p:nvPr>
        </p:nvSpPr>
        <p:spPr>
          <a:xfrm>
            <a:off x="738725" y="342150"/>
            <a:ext cx="4908000" cy="1051200"/>
          </a:xfrm>
          <a:prstGeom prst="rect">
            <a:avLst/>
          </a:prstGeom>
          <a:solidFill>
            <a:srgbClr val="FFFFFF"/>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4800"/>
              <a:buFont typeface="Arial"/>
              <a:buNone/>
            </a:pPr>
            <a:r>
              <a:rPr b="0" i="0" lang="fi-FI" sz="4800" u="none" cap="none" strike="noStrike">
                <a:solidFill>
                  <a:srgbClr val="434343"/>
                </a:solidFill>
                <a:latin typeface="Century Gothic"/>
                <a:ea typeface="Century Gothic"/>
                <a:cs typeface="Century Gothic"/>
                <a:sym typeface="Century Gothic"/>
              </a:rPr>
              <a:t>HNV farmland</a:t>
            </a:r>
            <a:endParaRPr b="0" i="0" sz="4800" u="none" cap="none" strike="noStrike">
              <a:solidFill>
                <a:srgbClr val="434343"/>
              </a:solidFill>
              <a:latin typeface="Century Gothic"/>
              <a:ea typeface="Century Gothic"/>
              <a:cs typeface="Century Gothic"/>
              <a:sym typeface="Century Gothic"/>
            </a:endParaRPr>
          </a:p>
        </p:txBody>
      </p:sp>
      <p:sp>
        <p:nvSpPr>
          <p:cNvPr id="412" name="Google Shape;412;p53"/>
          <p:cNvSpPr txBox="1"/>
          <p:nvPr/>
        </p:nvSpPr>
        <p:spPr>
          <a:xfrm>
            <a:off x="452250" y="1321500"/>
            <a:ext cx="8440500" cy="42150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100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Limited data - mapping is in early stages</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1000"/>
              </a:spcBef>
              <a:spcAft>
                <a:spcPts val="0"/>
              </a:spcAft>
              <a:buClr>
                <a:srgbClr val="434343"/>
              </a:buClr>
              <a:buSzPts val="2400"/>
              <a:buFont typeface="Calibri"/>
              <a:buChar char="●"/>
            </a:pPr>
            <a:r>
              <a:rPr b="0" i="0" lang="fi-FI" sz="2400" u="none" cap="none" strike="noStrike">
                <a:solidFill>
                  <a:srgbClr val="434343"/>
                </a:solidFill>
                <a:latin typeface="Calibri"/>
                <a:ea typeface="Calibri"/>
                <a:cs typeface="Calibri"/>
                <a:sym typeface="Calibri"/>
              </a:rPr>
              <a:t>Estimated 690,000 ha HNVf in Natura 2000 areas. Of this:</a:t>
            </a:r>
            <a:endParaRPr b="0" i="0" sz="2400" u="none" cap="none" strike="noStrike">
              <a:solidFill>
                <a:srgbClr val="434343"/>
              </a:solidFill>
              <a:latin typeface="Calibri"/>
              <a:ea typeface="Calibri"/>
              <a:cs typeface="Calibri"/>
              <a:sym typeface="Calibri"/>
            </a:endParaRPr>
          </a:p>
          <a:p>
            <a:pPr indent="-182880" lvl="1" marL="384048" marR="0" rtl="0" algn="l">
              <a:lnSpc>
                <a:spcPct val="115000"/>
              </a:lnSpc>
              <a:spcBef>
                <a:spcPts val="0"/>
              </a:spcBef>
              <a:spcAft>
                <a:spcPts val="0"/>
              </a:spcAft>
              <a:buClr>
                <a:srgbClr val="434343"/>
              </a:buClr>
              <a:buSzPts val="1800"/>
              <a:buFont typeface="Calibri"/>
              <a:buChar char="○"/>
            </a:pPr>
            <a:r>
              <a:rPr b="0" i="0" lang="fi-FI" sz="2400" u="none" cap="none" strike="noStrike">
                <a:solidFill>
                  <a:srgbClr val="434343"/>
                </a:solidFill>
                <a:latin typeface="Calibri"/>
                <a:ea typeface="Calibri"/>
                <a:cs typeface="Calibri"/>
                <a:sym typeface="Calibri"/>
              </a:rPr>
              <a:t>c. 39% Permanent pasture and common grazing</a:t>
            </a:r>
            <a:endParaRPr b="0" i="0" sz="2400" u="none" cap="none" strike="noStrike">
              <a:solidFill>
                <a:srgbClr val="434343"/>
              </a:solidFill>
              <a:latin typeface="Calibri"/>
              <a:ea typeface="Calibri"/>
              <a:cs typeface="Calibri"/>
              <a:sym typeface="Calibri"/>
            </a:endParaRPr>
          </a:p>
          <a:p>
            <a:pPr indent="-182880" lvl="1" marL="384048" marR="0" rtl="0" algn="l">
              <a:lnSpc>
                <a:spcPct val="115000"/>
              </a:lnSpc>
              <a:spcBef>
                <a:spcPts val="0"/>
              </a:spcBef>
              <a:spcAft>
                <a:spcPts val="0"/>
              </a:spcAft>
              <a:buClr>
                <a:srgbClr val="434343"/>
              </a:buClr>
              <a:buSzPts val="1800"/>
              <a:buFont typeface="Calibri"/>
              <a:buChar char="○"/>
            </a:pPr>
            <a:r>
              <a:rPr b="0" i="0" lang="fi-FI" sz="2400" u="none" cap="none" strike="noStrike">
                <a:solidFill>
                  <a:srgbClr val="434343"/>
                </a:solidFill>
                <a:latin typeface="Calibri"/>
                <a:ea typeface="Calibri"/>
                <a:cs typeface="Calibri"/>
                <a:sym typeface="Calibri"/>
              </a:rPr>
              <a:t>c. 57% Mosaic landscapes with arable, traditional orchards, vineyards and gardens; also agroforestry</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1000"/>
              </a:spcBef>
              <a:spcAft>
                <a:spcPts val="0"/>
              </a:spcAft>
              <a:buClr>
                <a:srgbClr val="434343"/>
              </a:buClr>
              <a:buSzPts val="2400"/>
              <a:buFont typeface="Calibri"/>
              <a:buChar char="●"/>
            </a:pPr>
            <a:r>
              <a:rPr b="0" i="0" lang="fi-FI" sz="2400" u="none" cap="none" strike="noStrike">
                <a:solidFill>
                  <a:srgbClr val="434343"/>
                </a:solidFill>
                <a:latin typeface="Calibri"/>
                <a:ea typeface="Calibri"/>
                <a:cs typeface="Calibri"/>
                <a:sym typeface="Calibri"/>
              </a:rPr>
              <a:t>HNVf relates to contiguous small holdings</a:t>
            </a:r>
            <a:endParaRPr b="0" i="0" sz="2400" u="none" cap="none" strike="noStrike">
              <a:solidFill>
                <a:srgbClr val="434343"/>
              </a:solidFill>
              <a:latin typeface="Calibri"/>
              <a:ea typeface="Calibri"/>
              <a:cs typeface="Calibri"/>
              <a:sym typeface="Calibri"/>
            </a:endParaRPr>
          </a:p>
          <a:p>
            <a:pPr indent="-220980" lvl="1" marL="384048" marR="0" rtl="0" algn="l">
              <a:lnSpc>
                <a:spcPct val="115000"/>
              </a:lnSpc>
              <a:spcBef>
                <a:spcPts val="0"/>
              </a:spcBef>
              <a:spcAft>
                <a:spcPts val="0"/>
              </a:spcAft>
              <a:buClr>
                <a:srgbClr val="434343"/>
              </a:buClr>
              <a:buSzPts val="2400"/>
              <a:buFont typeface="Calibri"/>
              <a:buChar char="○"/>
            </a:pPr>
            <a:r>
              <a:rPr b="0" i="0" lang="fi-FI" sz="2400" u="none" cap="none" strike="noStrike">
                <a:solidFill>
                  <a:srgbClr val="434343"/>
                </a:solidFill>
                <a:latin typeface="Calibri"/>
                <a:ea typeface="Calibri"/>
                <a:cs typeface="Calibri"/>
                <a:sym typeface="Calibri"/>
              </a:rPr>
              <a:t>Low-input, traditional practices are widespread</a:t>
            </a:r>
            <a:endParaRPr b="0" i="0" sz="2400" u="none" cap="none" strike="noStrike">
              <a:solidFill>
                <a:srgbClr val="434343"/>
              </a:solidFill>
              <a:latin typeface="Calibri"/>
              <a:ea typeface="Calibri"/>
              <a:cs typeface="Calibri"/>
              <a:sym typeface="Calibri"/>
            </a:endParaRPr>
          </a:p>
          <a:p>
            <a:pPr indent="-220980" lvl="1" marL="384048" marR="0" rtl="0" algn="l">
              <a:lnSpc>
                <a:spcPct val="115000"/>
              </a:lnSpc>
              <a:spcBef>
                <a:spcPts val="0"/>
              </a:spcBef>
              <a:spcAft>
                <a:spcPts val="0"/>
              </a:spcAft>
              <a:buClr>
                <a:srgbClr val="434343"/>
              </a:buClr>
              <a:buSzPts val="2400"/>
              <a:buFont typeface="Calibri"/>
              <a:buChar char="○"/>
            </a:pPr>
            <a:r>
              <a:rPr b="0" i="0" lang="fi-FI" sz="2400" u="none" cap="none" strike="noStrike">
                <a:solidFill>
                  <a:srgbClr val="434343"/>
                </a:solidFill>
                <a:latin typeface="Calibri"/>
                <a:ea typeface="Calibri"/>
                <a:cs typeface="Calibri"/>
                <a:sym typeface="Calibri"/>
              </a:rPr>
              <a:t>4 out of 5 farms in Croatia have some livestock (average 5.3 LU)</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200"/>
              <a:buFont typeface="Arial"/>
              <a:buNone/>
            </a:pPr>
            <a:r>
              <a:t/>
            </a:r>
            <a:endParaRPr b="0" i="0" sz="2000" u="none" cap="none" strike="noStrike">
              <a:solidFill>
                <a:srgbClr val="3F3F3F"/>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53"/>
          <p:cNvSpPr txBox="1"/>
          <p:nvPr/>
        </p:nvSpPr>
        <p:spPr>
          <a:xfrm>
            <a:off x="118950" y="5688900"/>
            <a:ext cx="8906100" cy="1051200"/>
          </a:xfrm>
          <a:prstGeom prst="rect">
            <a:avLst/>
          </a:prstGeom>
          <a:solidFill>
            <a:srgbClr val="F9CB9C"/>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1000"/>
              </a:spcAft>
              <a:buClr>
                <a:srgbClr val="000000"/>
              </a:buClr>
              <a:buSzPts val="2200"/>
              <a:buFont typeface="Arial"/>
              <a:buNone/>
            </a:pPr>
            <a:r>
              <a:rPr b="1" i="0" lang="fi-FI" sz="2200" u="none" cap="none" strike="noStrike">
                <a:solidFill>
                  <a:srgbClr val="434343"/>
                </a:solidFill>
                <a:latin typeface="Calibri"/>
                <a:ea typeface="Calibri"/>
                <a:cs typeface="Calibri"/>
                <a:sym typeface="Calibri"/>
              </a:rPr>
              <a:t>Abandonment:</a:t>
            </a:r>
            <a:r>
              <a:rPr b="0" i="0" lang="fi-FI" sz="2200" u="none" cap="none" strike="noStrike">
                <a:solidFill>
                  <a:srgbClr val="434343"/>
                </a:solidFill>
                <a:latin typeface="Calibri"/>
                <a:ea typeface="Calibri"/>
                <a:cs typeface="Calibri"/>
                <a:sym typeface="Calibri"/>
              </a:rPr>
              <a:t> Over half of grasslands in mountainous and coastal areas (likely HNVf) are were abandoned  due to resettlement and landmine contamination. </a:t>
            </a:r>
            <a:endParaRPr b="0" i="0" sz="2200" u="none" cap="none" strike="noStrike">
              <a:solidFill>
                <a:srgbClr val="434343"/>
              </a:solidFill>
              <a:latin typeface="Calibri"/>
              <a:ea typeface="Calibri"/>
              <a:cs typeface="Calibri"/>
              <a:sym typeface="Calibri"/>
            </a:endParaRPr>
          </a:p>
        </p:txBody>
      </p:sp>
      <p:pic>
        <p:nvPicPr>
          <p:cNvPr id="414" name="Google Shape;414;p53"/>
          <p:cNvPicPr preferRelativeResize="0"/>
          <p:nvPr/>
        </p:nvPicPr>
        <p:blipFill rotWithShape="1">
          <a:blip r:embed="rId3">
            <a:alphaModFix/>
          </a:blip>
          <a:srcRect b="0" l="0" r="0" t="0"/>
          <a:stretch/>
        </p:blipFill>
        <p:spPr>
          <a:xfrm>
            <a:off x="6798372" y="0"/>
            <a:ext cx="2269350" cy="1863825"/>
          </a:xfrm>
          <a:prstGeom prst="rect">
            <a:avLst/>
          </a:prstGeom>
          <a:noFill/>
          <a:ln>
            <a:noFill/>
          </a:ln>
        </p:spPr>
      </p:pic>
      <p:sp>
        <p:nvSpPr>
          <p:cNvPr id="415" name="Google Shape;415;p53"/>
          <p:cNvSpPr txBox="1"/>
          <p:nvPr>
            <p:ph idx="4294967295" type="sldNum"/>
          </p:nvPr>
        </p:nvSpPr>
        <p:spPr>
          <a:xfrm>
            <a:off x="8225033" y="64058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666666"/>
                </a:solidFill>
                <a:latin typeface="Lato"/>
                <a:ea typeface="Lato"/>
                <a:cs typeface="Lato"/>
                <a:sym typeface="Lato"/>
              </a:rPr>
              <a:t>‹#›</a:t>
            </a:fld>
            <a:endParaRPr b="0" i="0" sz="1000" u="none" cap="none" strike="noStrike">
              <a:solidFill>
                <a:srgbClr val="999999"/>
              </a:solidFill>
              <a:latin typeface="Lato"/>
              <a:ea typeface="Lato"/>
              <a:cs typeface="Lato"/>
              <a:sym typeface="Lato"/>
            </a:endParaRPr>
          </a:p>
        </p:txBody>
      </p:sp>
      <p:sp>
        <p:nvSpPr>
          <p:cNvPr id="416" name="Google Shape;416;p53"/>
          <p:cNvSpPr txBox="1"/>
          <p:nvPr/>
        </p:nvSpPr>
        <p:spPr>
          <a:xfrm>
            <a:off x="6897075" y="1494425"/>
            <a:ext cx="14667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i-FI" sz="1000" u="none" cap="none" strike="noStrike">
                <a:solidFill>
                  <a:srgbClr val="EFEFEF"/>
                </a:solidFill>
                <a:latin typeface="Calibri"/>
                <a:ea typeface="Calibri"/>
                <a:cs typeface="Calibri"/>
                <a:sym typeface="Calibri"/>
              </a:rPr>
              <a:t>HNV-Link</a:t>
            </a:r>
            <a:endParaRPr b="0" i="0" sz="1000" u="none" cap="none" strike="noStrike">
              <a:solidFill>
                <a:srgbClr val="EFEFE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54"/>
          <p:cNvSpPr txBox="1"/>
          <p:nvPr>
            <p:ph type="title"/>
          </p:nvPr>
        </p:nvSpPr>
        <p:spPr>
          <a:xfrm>
            <a:off x="727875" y="49300"/>
            <a:ext cx="8243100" cy="14508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fi-FI" sz="3800" u="none" cap="none" strike="noStrike">
                <a:solidFill>
                  <a:srgbClr val="434343"/>
                </a:solidFill>
                <a:latin typeface="Century Gothic"/>
                <a:ea typeface="Century Gothic"/>
                <a:cs typeface="Century Gothic"/>
                <a:sym typeface="Century Gothic"/>
              </a:rPr>
              <a:t>Examples of HNV farming systems</a:t>
            </a:r>
            <a:endParaRPr b="0" i="0" sz="3800" u="none" cap="none" strike="noStrike">
              <a:solidFill>
                <a:srgbClr val="434343"/>
              </a:solidFill>
              <a:latin typeface="Century Gothic"/>
              <a:ea typeface="Century Gothic"/>
              <a:cs typeface="Century Gothic"/>
              <a:sym typeface="Century Gothic"/>
            </a:endParaRPr>
          </a:p>
        </p:txBody>
      </p:sp>
      <p:sp>
        <p:nvSpPr>
          <p:cNvPr id="423" name="Google Shape;423;p54"/>
          <p:cNvSpPr txBox="1"/>
          <p:nvPr>
            <p:ph idx="1" type="body"/>
          </p:nvPr>
        </p:nvSpPr>
        <p:spPr>
          <a:xfrm>
            <a:off x="644275" y="1834400"/>
            <a:ext cx="4464600" cy="3982500"/>
          </a:xfrm>
          <a:prstGeom prst="rect">
            <a:avLst/>
          </a:prstGeom>
          <a:noFill/>
          <a:ln>
            <a:noFill/>
          </a:ln>
          <a:effectLst>
            <a:outerShdw rotWithShape="0" algn="bl" dir="4680000" dist="9525">
              <a:srgbClr val="FFFFFF">
                <a:alpha val="68235"/>
              </a:srgbClr>
            </a:outerShdw>
          </a:effectLst>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Small scale </a:t>
            </a:r>
            <a:r>
              <a:rPr b="1" i="0" lang="fi-FI" sz="2400" u="none" cap="none" strike="noStrike">
                <a:solidFill>
                  <a:srgbClr val="434343"/>
                </a:solidFill>
                <a:latin typeface="Calibri"/>
                <a:ea typeface="Calibri"/>
                <a:cs typeface="Calibri"/>
                <a:sym typeface="Calibri"/>
              </a:rPr>
              <a:t>mosaic cropping</a:t>
            </a:r>
            <a:r>
              <a:rPr b="0" i="0" lang="fi-FI" sz="2400" u="none" cap="none" strike="noStrike">
                <a:solidFill>
                  <a:srgbClr val="434343"/>
                </a:solidFill>
                <a:latin typeface="Calibri"/>
                <a:ea typeface="Calibri"/>
                <a:cs typeface="Calibri"/>
                <a:sym typeface="Calibri"/>
              </a:rPr>
              <a:t> in western hilly areas</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Traditional </a:t>
            </a:r>
            <a:r>
              <a:rPr b="1" i="0" lang="fi-FI" sz="2400" u="none" cap="none" strike="noStrike">
                <a:solidFill>
                  <a:srgbClr val="434343"/>
                </a:solidFill>
                <a:latin typeface="Calibri"/>
                <a:ea typeface="Calibri"/>
                <a:cs typeface="Calibri"/>
                <a:sym typeface="Calibri"/>
              </a:rPr>
              <a:t>hay making</a:t>
            </a:r>
            <a:r>
              <a:rPr b="0" i="0" lang="fi-FI" sz="2400" u="none" cap="none" strike="noStrike">
                <a:solidFill>
                  <a:srgbClr val="434343"/>
                </a:solidFill>
                <a:latin typeface="Calibri"/>
                <a:ea typeface="Calibri"/>
                <a:cs typeface="Calibri"/>
                <a:sym typeface="Calibri"/>
              </a:rPr>
              <a:t> by family members</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Mediterranean </a:t>
            </a:r>
            <a:r>
              <a:rPr b="1" i="0" lang="fi-FI" sz="2400" u="none" cap="none" strike="noStrike">
                <a:solidFill>
                  <a:srgbClr val="434343"/>
                </a:solidFill>
                <a:latin typeface="Calibri"/>
                <a:ea typeface="Calibri"/>
                <a:cs typeface="Calibri"/>
                <a:sym typeface="Calibri"/>
              </a:rPr>
              <a:t>grasslands </a:t>
            </a:r>
            <a:r>
              <a:rPr b="0" i="0" lang="fi-FI" sz="2400" u="none" cap="none" strike="noStrike">
                <a:solidFill>
                  <a:srgbClr val="434343"/>
                </a:solidFill>
                <a:latin typeface="Calibri"/>
                <a:ea typeface="Calibri"/>
                <a:cs typeface="Calibri"/>
                <a:sym typeface="Calibri"/>
              </a:rPr>
              <a:t>historically used for </a:t>
            </a:r>
            <a:r>
              <a:rPr b="1" i="0" lang="fi-FI" sz="2400" u="none" cap="none" strike="noStrike">
                <a:solidFill>
                  <a:srgbClr val="434343"/>
                </a:solidFill>
                <a:latin typeface="Calibri"/>
                <a:ea typeface="Calibri"/>
                <a:cs typeface="Calibri"/>
                <a:sym typeface="Calibri"/>
              </a:rPr>
              <a:t>sheep grazing</a:t>
            </a:r>
            <a:endParaRPr b="1"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Traditional low input </a:t>
            </a:r>
            <a:r>
              <a:rPr b="1" i="0" lang="fi-FI" sz="2400" u="none" cap="none" strike="noStrike">
                <a:solidFill>
                  <a:srgbClr val="434343"/>
                </a:solidFill>
                <a:latin typeface="Calibri"/>
                <a:ea typeface="Calibri"/>
                <a:cs typeface="Calibri"/>
                <a:sym typeface="Calibri"/>
              </a:rPr>
              <a:t>olive groves</a:t>
            </a:r>
            <a:r>
              <a:rPr b="0" i="0" lang="fi-FI" sz="2400" u="none" cap="none" strike="noStrike">
                <a:solidFill>
                  <a:srgbClr val="434343"/>
                </a:solidFill>
                <a:latin typeface="Calibri"/>
                <a:ea typeface="Calibri"/>
                <a:cs typeface="Calibri"/>
                <a:sym typeface="Calibri"/>
              </a:rPr>
              <a:t> on the Croatian coast</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400"/>
              <a:buFont typeface="Calibri"/>
              <a:buNone/>
            </a:pPr>
            <a:r>
              <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34343"/>
              </a:solidFill>
              <a:latin typeface="Palatino Linotype"/>
              <a:ea typeface="Palatino Linotype"/>
              <a:cs typeface="Palatino Linotype"/>
              <a:sym typeface="Palatino Linotype"/>
            </a:endParaRPr>
          </a:p>
          <a:p>
            <a:pPr indent="0" lvl="0" marL="0" marR="0" rtl="0" algn="l">
              <a:lnSpc>
                <a:spcPct val="90000"/>
              </a:lnSpc>
              <a:spcBef>
                <a:spcPts val="1200"/>
              </a:spcBef>
              <a:spcAft>
                <a:spcPts val="200"/>
              </a:spcAft>
              <a:buClr>
                <a:schemeClr val="accent1"/>
              </a:buClr>
              <a:buSzPts val="2000"/>
              <a:buFont typeface="Calibri"/>
              <a:buNone/>
            </a:pPr>
            <a:r>
              <a:t/>
            </a:r>
            <a:endParaRPr b="0" i="0" sz="2000" u="none" cap="none" strike="noStrike">
              <a:solidFill>
                <a:srgbClr val="434343"/>
              </a:solidFill>
              <a:latin typeface="Calibri"/>
              <a:ea typeface="Calibri"/>
              <a:cs typeface="Calibri"/>
              <a:sym typeface="Calibri"/>
            </a:endParaRPr>
          </a:p>
        </p:txBody>
      </p:sp>
      <p:pic>
        <p:nvPicPr>
          <p:cNvPr id="424" name="Google Shape;424;p54"/>
          <p:cNvPicPr preferRelativeResize="0"/>
          <p:nvPr/>
        </p:nvPicPr>
        <p:blipFill rotWithShape="1">
          <a:blip r:embed="rId3">
            <a:alphaModFix/>
          </a:blip>
          <a:srcRect b="0" l="0" r="0" t="0"/>
          <a:stretch/>
        </p:blipFill>
        <p:spPr>
          <a:xfrm>
            <a:off x="5200800" y="2430737"/>
            <a:ext cx="3358275" cy="2789827"/>
          </a:xfrm>
          <a:prstGeom prst="rect">
            <a:avLst/>
          </a:prstGeom>
          <a:noFill/>
          <a:ln>
            <a:noFill/>
          </a:ln>
        </p:spPr>
      </p:pic>
      <p:sp>
        <p:nvSpPr>
          <p:cNvPr id="425" name="Google Shape;425;p54"/>
          <p:cNvSpPr txBox="1"/>
          <p:nvPr>
            <p:ph idx="12" type="sldNum"/>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426" name="Google Shape;426;p54"/>
          <p:cNvSpPr txBox="1"/>
          <p:nvPr/>
        </p:nvSpPr>
        <p:spPr>
          <a:xfrm>
            <a:off x="5283425" y="4916975"/>
            <a:ext cx="14667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i-FI" sz="1000" u="none" cap="none" strike="noStrike">
                <a:solidFill>
                  <a:srgbClr val="EFEFEF"/>
                </a:solidFill>
                <a:latin typeface="Calibri"/>
                <a:ea typeface="Calibri"/>
                <a:cs typeface="Calibri"/>
                <a:sym typeface="Calibri"/>
              </a:rPr>
              <a:t>HNV-Link</a:t>
            </a:r>
            <a:endParaRPr b="0" i="0" sz="1000" u="none" cap="none" strike="noStrike">
              <a:solidFill>
                <a:srgbClr val="EFEFE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pic>
        <p:nvPicPr>
          <p:cNvPr id="431" name="Google Shape;431;p55"/>
          <p:cNvPicPr preferRelativeResize="0"/>
          <p:nvPr/>
        </p:nvPicPr>
        <p:blipFill rotWithShape="1">
          <a:blip r:embed="rId3">
            <a:alphaModFix/>
          </a:blip>
          <a:srcRect b="0" l="0" r="0" t="0"/>
          <a:stretch/>
        </p:blipFill>
        <p:spPr>
          <a:xfrm>
            <a:off x="0" y="2810175"/>
            <a:ext cx="9144000" cy="4047825"/>
          </a:xfrm>
          <a:prstGeom prst="rect">
            <a:avLst/>
          </a:prstGeom>
          <a:noFill/>
          <a:ln>
            <a:noFill/>
          </a:ln>
        </p:spPr>
      </p:pic>
      <p:sp>
        <p:nvSpPr>
          <p:cNvPr id="432" name="Google Shape;432;p55"/>
          <p:cNvSpPr txBox="1"/>
          <p:nvPr/>
        </p:nvSpPr>
        <p:spPr>
          <a:xfrm rot="5400000">
            <a:off x="-513900" y="5929200"/>
            <a:ext cx="1442400" cy="414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fi-FI" sz="1000" u="none" cap="none" strike="noStrike">
                <a:solidFill>
                  <a:srgbClr val="CCCCCC"/>
                </a:solidFill>
                <a:latin typeface="Calibri"/>
                <a:ea typeface="Calibri"/>
                <a:cs typeface="Calibri"/>
                <a:sym typeface="Calibri"/>
              </a:rPr>
              <a:t>Fraxinus [CC BY-SA 4.0] </a:t>
            </a:r>
            <a:endParaRPr b="0" i="0" sz="1000" u="none" cap="none" strike="noStrike">
              <a:solidFill>
                <a:srgbClr val="CCCCCC"/>
              </a:solidFill>
              <a:latin typeface="Calibri"/>
              <a:ea typeface="Calibri"/>
              <a:cs typeface="Calibri"/>
              <a:sym typeface="Calibri"/>
            </a:endParaRPr>
          </a:p>
        </p:txBody>
      </p:sp>
      <p:grpSp>
        <p:nvGrpSpPr>
          <p:cNvPr id="433" name="Google Shape;433;p55"/>
          <p:cNvGrpSpPr/>
          <p:nvPr/>
        </p:nvGrpSpPr>
        <p:grpSpPr>
          <a:xfrm>
            <a:off x="306950" y="1233150"/>
            <a:ext cx="7805535" cy="5624550"/>
            <a:chOff x="350945" y="1233150"/>
            <a:chExt cx="7766700" cy="5624550"/>
          </a:xfrm>
        </p:grpSpPr>
        <p:sp>
          <p:nvSpPr>
            <p:cNvPr id="434" name="Google Shape;434;p55"/>
            <p:cNvSpPr txBox="1"/>
            <p:nvPr/>
          </p:nvSpPr>
          <p:spPr>
            <a:xfrm>
              <a:off x="350945" y="1233150"/>
              <a:ext cx="7766700" cy="3040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73763"/>
                </a:buClr>
                <a:buSzPts val="2400"/>
                <a:buFont typeface="Calibri"/>
                <a:buChar char="●"/>
              </a:pPr>
              <a:r>
                <a:rPr b="1" i="0" lang="fi-FI" sz="2400" u="none" cap="none" strike="noStrike">
                  <a:solidFill>
                    <a:srgbClr val="434343"/>
                  </a:solidFill>
                  <a:latin typeface="Calibri"/>
                  <a:ea typeface="Calibri"/>
                  <a:cs typeface="Calibri"/>
                  <a:sym typeface="Calibri"/>
                </a:rPr>
                <a:t>Common grazing</a:t>
              </a:r>
              <a:r>
                <a:rPr b="0" i="0" lang="fi-FI" sz="2400" u="none" cap="none" strike="noStrike">
                  <a:solidFill>
                    <a:srgbClr val="434343"/>
                  </a:solidFill>
                  <a:latin typeface="Calibri"/>
                  <a:ea typeface="Calibri"/>
                  <a:cs typeface="Calibri"/>
                  <a:sym typeface="Calibri"/>
                </a:rPr>
                <a:t>: complex legal context &amp; competing visions </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073763"/>
                </a:buClr>
                <a:buSzPts val="2400"/>
                <a:buFont typeface="Calibri"/>
                <a:buChar char="●"/>
              </a:pPr>
              <a:r>
                <a:rPr b="1" i="0" lang="fi-FI" sz="2400" u="none" cap="none" strike="noStrike">
                  <a:solidFill>
                    <a:srgbClr val="434343"/>
                  </a:solidFill>
                  <a:latin typeface="Calibri"/>
                  <a:ea typeface="Calibri"/>
                  <a:cs typeface="Calibri"/>
                  <a:sym typeface="Calibri"/>
                </a:rPr>
                <a:t>Threats:</a:t>
              </a:r>
              <a:r>
                <a:rPr b="0" i="0" lang="fi-FI" sz="2400" u="none" cap="none" strike="noStrike">
                  <a:solidFill>
                    <a:srgbClr val="434343"/>
                  </a:solidFill>
                  <a:latin typeface="Calibri"/>
                  <a:ea typeface="Calibri"/>
                  <a:cs typeface="Calibri"/>
                  <a:sym typeface="Calibri"/>
                </a:rPr>
                <a:t> population decrease &amp; isolation, social stigma, poverty, loss of traditional knowledge, developmental pressures.</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0"/>
                </a:spcBef>
                <a:spcAft>
                  <a:spcPts val="0"/>
                </a:spcAft>
                <a:buClr>
                  <a:srgbClr val="073763"/>
                </a:buClr>
                <a:buSzPts val="2400"/>
                <a:buFont typeface="Calibri"/>
                <a:buChar char="●"/>
              </a:pPr>
              <a:r>
                <a:rPr b="1" i="0" lang="fi-FI" sz="2400" u="none" cap="none" strike="noStrike">
                  <a:solidFill>
                    <a:srgbClr val="434343"/>
                  </a:solidFill>
                  <a:latin typeface="Calibri"/>
                  <a:ea typeface="Calibri"/>
                  <a:cs typeface="Calibri"/>
                  <a:sym typeface="Calibri"/>
                </a:rPr>
                <a:t>Challenge:</a:t>
              </a:r>
              <a:r>
                <a:rPr b="0" i="0" lang="fi-FI" sz="2400" u="none" cap="none" strike="noStrike">
                  <a:solidFill>
                    <a:srgbClr val="434343"/>
                  </a:solidFill>
                  <a:latin typeface="Calibri"/>
                  <a:ea typeface="Calibri"/>
                  <a:cs typeface="Calibri"/>
                  <a:sym typeface="Calibri"/>
                </a:rPr>
                <a:t> finding common ground about the future for these lands and traditions</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p:txBody>
        </p:sp>
        <p:sp>
          <p:nvSpPr>
            <p:cNvPr id="435" name="Google Shape;435;p55"/>
            <p:cNvSpPr txBox="1"/>
            <p:nvPr/>
          </p:nvSpPr>
          <p:spPr>
            <a:xfrm>
              <a:off x="350946" y="6447000"/>
              <a:ext cx="5468100" cy="410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400" u="none" cap="none" strike="noStrike">
                  <a:solidFill>
                    <a:srgbClr val="000000"/>
                  </a:solidFill>
                  <a:latin typeface="Consolas"/>
                  <a:ea typeface="Consolas"/>
                  <a:cs typeface="Consolas"/>
                  <a:sym typeface="Consolas"/>
                </a:rPr>
                <a:t>*</a:t>
              </a:r>
              <a:r>
                <a:rPr b="0" i="0" lang="fi-FI" sz="1400" u="sng" cap="none" strike="noStrike">
                  <a:solidFill>
                    <a:schemeClr val="hlink"/>
                  </a:solidFill>
                  <a:latin typeface="Consolas"/>
                  <a:ea typeface="Consolas"/>
                  <a:cs typeface="Consolas"/>
                  <a:sym typeface="Consolas"/>
                  <a:hlinkClick r:id="rId4"/>
                </a:rPr>
                <a:t>http://see.efncp.org/download/sofia2013/Croatia.pdf</a:t>
              </a:r>
              <a:r>
                <a:rPr b="0" i="0" lang="fi-FI" sz="1400" u="none" cap="none" strike="noStrike">
                  <a:solidFill>
                    <a:srgbClr val="000000"/>
                  </a:solidFill>
                  <a:latin typeface="Consolas"/>
                  <a:ea typeface="Consolas"/>
                  <a:cs typeface="Consolas"/>
                  <a:sym typeface="Consolas"/>
                </a:rPr>
                <a:t> </a:t>
              </a:r>
              <a:endParaRPr b="0" i="0" sz="1400" u="none" cap="none" strike="noStrike">
                <a:solidFill>
                  <a:srgbClr val="000000"/>
                </a:solidFill>
                <a:latin typeface="Consolas"/>
                <a:ea typeface="Consolas"/>
                <a:cs typeface="Consolas"/>
                <a:sym typeface="Consolas"/>
              </a:endParaRPr>
            </a:p>
          </p:txBody>
        </p:sp>
      </p:grpSp>
      <p:sp>
        <p:nvSpPr>
          <p:cNvPr id="436" name="Google Shape;436;p55"/>
          <p:cNvSpPr txBox="1"/>
          <p:nvPr/>
        </p:nvSpPr>
        <p:spPr>
          <a:xfrm>
            <a:off x="306950" y="250125"/>
            <a:ext cx="7805400" cy="710700"/>
          </a:xfrm>
          <a:prstGeom prst="rect">
            <a:avLst/>
          </a:prstGeom>
          <a:solidFill>
            <a:srgbClr val="FFF2CC"/>
          </a:solidFill>
          <a:ln>
            <a:noFill/>
          </a:ln>
          <a:effectLst>
            <a:outerShdw blurRad="57150" rotWithShape="0" algn="bl" dir="5400000" dist="19050">
              <a:srgbClr val="000000">
                <a:alpha val="49803"/>
              </a:srgbClr>
            </a:outerShdw>
          </a:effectLst>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fi-FI" sz="3600" u="none" cap="none" strike="noStrike">
                <a:solidFill>
                  <a:srgbClr val="434343"/>
                </a:solidFill>
                <a:latin typeface="Calibri"/>
                <a:ea typeface="Calibri"/>
                <a:cs typeface="Calibri"/>
                <a:sym typeface="Calibri"/>
              </a:rPr>
              <a:t>In Focus: Common grazing in flood plains</a:t>
            </a:r>
            <a:endParaRPr b="1" i="0" sz="3600" u="none" cap="none" strike="noStrike">
              <a:solidFill>
                <a:srgbClr val="434343"/>
              </a:solidFill>
              <a:latin typeface="Calibri"/>
              <a:ea typeface="Calibri"/>
              <a:cs typeface="Calibri"/>
              <a:sym typeface="Calibri"/>
            </a:endParaRPr>
          </a:p>
        </p:txBody>
      </p:sp>
      <p:sp>
        <p:nvSpPr>
          <p:cNvPr id="437" name="Google Shape;437;p55"/>
          <p:cNvSpPr txBox="1"/>
          <p:nvPr>
            <p:ph idx="4294967295" type="sldNum"/>
          </p:nvPr>
        </p:nvSpPr>
        <p:spPr>
          <a:xfrm>
            <a:off x="8225033" y="63296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666666"/>
                </a:solidFill>
                <a:latin typeface="Lato"/>
                <a:ea typeface="Lato"/>
                <a:cs typeface="Lato"/>
                <a:sym typeface="Lato"/>
              </a:rPr>
              <a:t>‹#›</a:t>
            </a:fld>
            <a:endParaRPr b="0" i="0" sz="1000" u="none" cap="none" strike="noStrike">
              <a:solidFill>
                <a:srgbClr val="999999"/>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pic>
        <p:nvPicPr>
          <p:cNvPr id="442" name="Google Shape;442;p56"/>
          <p:cNvPicPr preferRelativeResize="0"/>
          <p:nvPr/>
        </p:nvPicPr>
        <p:blipFill rotWithShape="1">
          <a:blip r:embed="rId3">
            <a:alphaModFix/>
          </a:blip>
          <a:srcRect b="0" l="0" r="0" t="0"/>
          <a:stretch/>
        </p:blipFill>
        <p:spPr>
          <a:xfrm>
            <a:off x="0" y="2709333"/>
            <a:ext cx="9144000" cy="4148667"/>
          </a:xfrm>
          <a:prstGeom prst="rect">
            <a:avLst/>
          </a:prstGeom>
          <a:noFill/>
          <a:ln>
            <a:noFill/>
          </a:ln>
        </p:spPr>
      </p:pic>
      <p:sp>
        <p:nvSpPr>
          <p:cNvPr id="443" name="Google Shape;443;p56"/>
          <p:cNvSpPr txBox="1"/>
          <p:nvPr>
            <p:ph idx="4294967295" type="title"/>
          </p:nvPr>
        </p:nvSpPr>
        <p:spPr>
          <a:xfrm>
            <a:off x="217150" y="66025"/>
            <a:ext cx="6640800" cy="774000"/>
          </a:xfrm>
          <a:prstGeom prst="rect">
            <a:avLst/>
          </a:prstGeom>
          <a:solidFill>
            <a:srgbClr val="FFF2CC"/>
          </a:solidFill>
          <a:ln>
            <a:noFill/>
          </a:ln>
          <a:effectLst>
            <a:outerShdw blurRad="57150" rotWithShape="0" algn="bl" dir="5400000" dist="19050">
              <a:srgbClr val="000000">
                <a:alpha val="49803"/>
              </a:srgbClr>
            </a:outerShdw>
          </a:effectLst>
        </p:spPr>
        <p:txBody>
          <a:bodyPr anchorCtr="0" anchor="b" bIns="45700" lIns="91425" spcFirstLastPara="1" rIns="91425" wrap="square" tIns="45700">
            <a:noAutofit/>
          </a:bodyPr>
          <a:lstStyle/>
          <a:p>
            <a:pPr indent="0" lvl="0" marL="0" marR="0" rtl="0" algn="ctr">
              <a:lnSpc>
                <a:spcPct val="115000"/>
              </a:lnSpc>
              <a:spcBef>
                <a:spcPts val="0"/>
              </a:spcBef>
              <a:spcAft>
                <a:spcPts val="0"/>
              </a:spcAft>
              <a:buClr>
                <a:schemeClr val="dk1"/>
              </a:buClr>
              <a:buSzPts val="4800"/>
              <a:buFont typeface="Arial"/>
              <a:buNone/>
            </a:pPr>
            <a:r>
              <a:rPr b="1" i="0" lang="fi-FI" sz="3600" u="none" cap="none" strike="noStrike">
                <a:solidFill>
                  <a:srgbClr val="434343"/>
                </a:solidFill>
                <a:latin typeface="Raleway"/>
                <a:ea typeface="Raleway"/>
                <a:cs typeface="Raleway"/>
                <a:sym typeface="Raleway"/>
              </a:rPr>
              <a:t>In Focus: Dalmatian Islands</a:t>
            </a:r>
            <a:endParaRPr b="1" i="0" sz="4800" u="none" cap="none" strike="noStrike">
              <a:solidFill>
                <a:srgbClr val="434343"/>
              </a:solidFill>
              <a:latin typeface="Raleway"/>
              <a:ea typeface="Raleway"/>
              <a:cs typeface="Raleway"/>
              <a:sym typeface="Raleway"/>
            </a:endParaRPr>
          </a:p>
        </p:txBody>
      </p:sp>
      <p:sp>
        <p:nvSpPr>
          <p:cNvPr id="444" name="Google Shape;444;p56"/>
          <p:cNvSpPr txBox="1"/>
          <p:nvPr/>
        </p:nvSpPr>
        <p:spPr>
          <a:xfrm>
            <a:off x="0" y="1603945"/>
            <a:ext cx="9143999" cy="1875034"/>
          </a:xfrm>
          <a:prstGeom prst="rect">
            <a:avLst/>
          </a:prstGeom>
          <a:solidFill>
            <a:srgbClr val="FFFFFF">
              <a:alpha val="56470"/>
            </a:srgbClr>
          </a:solid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73763"/>
              </a:buClr>
              <a:buSzPts val="2400"/>
              <a:buFont typeface="Calibri"/>
              <a:buChar char="●"/>
            </a:pPr>
            <a:r>
              <a:rPr b="0" i="0" lang="fi-FI" sz="2400" u="none" cap="none" strike="noStrike">
                <a:solidFill>
                  <a:srgbClr val="252525"/>
                </a:solidFill>
                <a:latin typeface="Calibri"/>
                <a:ea typeface="Calibri"/>
                <a:cs typeface="Calibri"/>
                <a:sym typeface="Calibri"/>
              </a:rPr>
              <a:t>Vineyards, olives, agroforestry, subsistence farming </a:t>
            </a:r>
            <a:endParaRPr b="0" i="0" sz="2400" u="none" cap="none" strike="noStrike">
              <a:solidFill>
                <a:srgbClr val="252525"/>
              </a:solidFill>
              <a:latin typeface="Calibri"/>
              <a:ea typeface="Calibri"/>
              <a:cs typeface="Calibri"/>
              <a:sym typeface="Calibri"/>
            </a:endParaRPr>
          </a:p>
          <a:p>
            <a:pPr indent="-381000" lvl="0" marL="457200" marR="0" rtl="0" algn="l">
              <a:lnSpc>
                <a:spcPct val="100000"/>
              </a:lnSpc>
              <a:spcBef>
                <a:spcPts val="0"/>
              </a:spcBef>
              <a:spcAft>
                <a:spcPts val="0"/>
              </a:spcAft>
              <a:buClr>
                <a:srgbClr val="073763"/>
              </a:buClr>
              <a:buSzPts val="2400"/>
              <a:buFont typeface="Calibri"/>
              <a:buChar char="●"/>
            </a:pPr>
            <a:r>
              <a:rPr b="0" i="0" lang="fi-FI" sz="2400" u="none" cap="none" strike="noStrike">
                <a:solidFill>
                  <a:srgbClr val="252525"/>
                </a:solidFill>
                <a:latin typeface="Calibri"/>
                <a:ea typeface="Calibri"/>
                <a:cs typeface="Calibri"/>
                <a:sym typeface="Calibri"/>
              </a:rPr>
              <a:t>Challenges: isolation, limited fresh water, market challenges, seasonal tourism </a:t>
            </a:r>
            <a:endParaRPr b="1" i="0" sz="2400" u="none" cap="none" strike="noStrike">
              <a:solidFill>
                <a:srgbClr val="252525"/>
              </a:solidFill>
              <a:latin typeface="Calibri"/>
              <a:ea typeface="Calibri"/>
              <a:cs typeface="Calibri"/>
              <a:sym typeface="Calibri"/>
            </a:endParaRPr>
          </a:p>
          <a:p>
            <a:pPr indent="-381000" lvl="0" marL="457200" marR="0" rtl="0" algn="l">
              <a:lnSpc>
                <a:spcPct val="100000"/>
              </a:lnSpc>
              <a:spcBef>
                <a:spcPts val="0"/>
              </a:spcBef>
              <a:spcAft>
                <a:spcPts val="0"/>
              </a:spcAft>
              <a:buClr>
                <a:srgbClr val="073763"/>
              </a:buClr>
              <a:buSzPts val="2400"/>
              <a:buFont typeface="Calibri"/>
              <a:buChar char="●"/>
            </a:pPr>
            <a:r>
              <a:rPr b="0" i="0" lang="fi-FI" sz="2400" u="none" cap="none" strike="noStrike">
                <a:solidFill>
                  <a:srgbClr val="252525"/>
                </a:solidFill>
                <a:latin typeface="Calibri"/>
                <a:ea typeface="Calibri"/>
                <a:cs typeface="Calibri"/>
                <a:sym typeface="Calibri"/>
              </a:rPr>
              <a:t>Abandonment exacerbates erosion, biodiversity loss, fire risk</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34343"/>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400"/>
              <a:buFont typeface="Arial"/>
              <a:buNone/>
            </a:pPr>
            <a:r>
              <a:t/>
            </a:r>
            <a:endParaRPr b="0" i="0" sz="2400" u="none" cap="none" strike="noStrike">
              <a:solidFill>
                <a:srgbClr val="434343"/>
              </a:solidFill>
              <a:latin typeface="Calibri"/>
              <a:ea typeface="Calibri"/>
              <a:cs typeface="Calibri"/>
              <a:sym typeface="Calibri"/>
            </a:endParaRPr>
          </a:p>
          <a:p>
            <a:pPr indent="0" lvl="0" marL="0" marR="0" rtl="0" algn="l">
              <a:lnSpc>
                <a:spcPct val="90000"/>
              </a:lnSpc>
              <a:spcBef>
                <a:spcPts val="1400"/>
              </a:spcBef>
              <a:spcAft>
                <a:spcPts val="0"/>
              </a:spcAft>
              <a:buClr>
                <a:srgbClr val="000000"/>
              </a:buClr>
              <a:buSzPts val="20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445" name="Google Shape;445;p56"/>
          <p:cNvSpPr txBox="1"/>
          <p:nvPr/>
        </p:nvSpPr>
        <p:spPr>
          <a:xfrm>
            <a:off x="0" y="3701134"/>
            <a:ext cx="9144000" cy="255495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i-FI" sz="2400" u="none" cap="none" strike="noStrike">
                <a:solidFill>
                  <a:schemeClr val="lt1"/>
                </a:solidFill>
                <a:latin typeface="Calibri"/>
                <a:ea typeface="Calibri"/>
                <a:cs typeface="Calibri"/>
                <a:sym typeface="Calibri"/>
              </a:rPr>
              <a:t>Business as Usual</a:t>
            </a:r>
            <a:r>
              <a:rPr b="0" i="0" lang="fi-FI" sz="2400" u="none" cap="none" strike="noStrike">
                <a:solidFill>
                  <a:schemeClr val="lt1"/>
                </a:solidFill>
                <a:latin typeface="Calibri"/>
                <a:ea typeface="Calibri"/>
                <a:cs typeface="Calibri"/>
                <a:sym typeface="Calibri"/>
              </a:rPr>
              <a:t>: mass seasonal tourism, farmland abandonment </a:t>
            </a:r>
            <a:endParaRPr b="0"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fi-FI" sz="2400" u="none" cap="none" strike="noStrike">
                <a:solidFill>
                  <a:schemeClr val="lt1"/>
                </a:solidFill>
                <a:latin typeface="Calibri"/>
                <a:ea typeface="Calibri"/>
                <a:cs typeface="Calibri"/>
                <a:sym typeface="Calibri"/>
              </a:rPr>
              <a:t>OR</a:t>
            </a:r>
            <a:endParaRPr b="1"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fi-FI" sz="2400" u="none" cap="none" strike="noStrike">
                <a:solidFill>
                  <a:schemeClr val="lt1"/>
                </a:solidFill>
                <a:latin typeface="Calibri"/>
                <a:ea typeface="Calibri"/>
                <a:cs typeface="Calibri"/>
                <a:sym typeface="Calibri"/>
              </a:rPr>
              <a:t>HNV scenario: </a:t>
            </a:r>
            <a:r>
              <a:rPr b="0" i="0" lang="fi-FI" sz="2400" u="none" cap="none" strike="noStrike">
                <a:solidFill>
                  <a:schemeClr val="lt1"/>
                </a:solidFill>
                <a:latin typeface="Calibri"/>
                <a:ea typeface="Calibri"/>
                <a:cs typeface="Calibri"/>
                <a:sym typeface="Calibri"/>
              </a:rPr>
              <a:t>Agrotourism, revitalisation of traditions, self-sustaining islands</a:t>
            </a:r>
            <a:endParaRPr b="0" i="0" sz="1600" u="none" cap="none" strike="noStrike">
              <a:solidFill>
                <a:schemeClr val="lt1"/>
              </a:solidFill>
              <a:latin typeface="Arial"/>
              <a:ea typeface="Arial"/>
              <a:cs typeface="Arial"/>
              <a:sym typeface="Arial"/>
            </a:endParaRPr>
          </a:p>
        </p:txBody>
      </p:sp>
      <p:sp>
        <p:nvSpPr>
          <p:cNvPr id="446" name="Google Shape;446;p56"/>
          <p:cNvSpPr txBox="1"/>
          <p:nvPr/>
        </p:nvSpPr>
        <p:spPr>
          <a:xfrm>
            <a:off x="170225" y="840025"/>
            <a:ext cx="7255200" cy="580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fi-FI" sz="2400" u="none" cap="none" strike="noStrike">
                <a:solidFill>
                  <a:srgbClr val="424242"/>
                </a:solidFill>
                <a:latin typeface="Calibri"/>
                <a:ea typeface="Calibri"/>
                <a:cs typeface="Calibri"/>
                <a:sym typeface="Calibri"/>
              </a:rPr>
              <a:t>Karstic fields,  terraces on slopes, karstic pastures </a:t>
            </a:r>
            <a:endParaRPr b="0" i="0" sz="1400" u="none" cap="none" strike="noStrike">
              <a:solidFill>
                <a:srgbClr val="424242"/>
              </a:solidFill>
              <a:latin typeface="Arial"/>
              <a:ea typeface="Arial"/>
              <a:cs typeface="Arial"/>
              <a:sym typeface="Arial"/>
            </a:endParaRPr>
          </a:p>
        </p:txBody>
      </p:sp>
      <p:sp>
        <p:nvSpPr>
          <p:cNvPr id="447" name="Google Shape;447;p56"/>
          <p:cNvSpPr txBox="1"/>
          <p:nvPr>
            <p:ph idx="4294967295" type="sldNum"/>
          </p:nvPr>
        </p:nvSpPr>
        <p:spPr>
          <a:xfrm>
            <a:off x="8225033" y="63296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EFEFEF"/>
                </a:solidFill>
                <a:latin typeface="Lato"/>
                <a:ea typeface="Lato"/>
                <a:cs typeface="Lato"/>
                <a:sym typeface="Lato"/>
              </a:rPr>
              <a:t>‹#›</a:t>
            </a:fld>
            <a:endParaRPr b="0" i="0" sz="1000" u="none" cap="none" strike="noStrike">
              <a:solidFill>
                <a:srgbClr val="EFEFEF"/>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pic>
        <p:nvPicPr>
          <p:cNvPr id="452" name="Google Shape;452;p57"/>
          <p:cNvPicPr preferRelativeResize="0"/>
          <p:nvPr/>
        </p:nvPicPr>
        <p:blipFill rotWithShape="1">
          <a:blip r:embed="rId3">
            <a:alphaModFix/>
          </a:blip>
          <a:srcRect b="0" l="0" r="0" t="0"/>
          <a:stretch/>
        </p:blipFill>
        <p:spPr>
          <a:xfrm>
            <a:off x="724275" y="4785100"/>
            <a:ext cx="1875799" cy="1888001"/>
          </a:xfrm>
          <a:prstGeom prst="rect">
            <a:avLst/>
          </a:prstGeom>
          <a:noFill/>
          <a:ln>
            <a:noFill/>
          </a:ln>
        </p:spPr>
      </p:pic>
      <p:sp>
        <p:nvSpPr>
          <p:cNvPr id="453" name="Google Shape;453;p57"/>
          <p:cNvSpPr txBox="1"/>
          <p:nvPr/>
        </p:nvSpPr>
        <p:spPr>
          <a:xfrm>
            <a:off x="775125" y="6238400"/>
            <a:ext cx="1619100" cy="434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400"/>
              <a:buFont typeface="Arial"/>
              <a:buNone/>
            </a:pPr>
            <a:r>
              <a:rPr b="1" i="1" lang="fi-FI" sz="1000" u="none" cap="none" strike="noStrike">
                <a:solidFill>
                  <a:srgbClr val="FFFFFF"/>
                </a:solidFill>
                <a:latin typeface="Calibri"/>
                <a:ea typeface="Calibri"/>
                <a:cs typeface="Calibri"/>
                <a:sym typeface="Calibri"/>
              </a:rPr>
              <a:t>Amorpha fruticosa</a:t>
            </a:r>
            <a:endParaRPr b="1" i="1" sz="1000" u="none" cap="none" strike="noStrike">
              <a:solidFill>
                <a:srgbClr val="FFFFFF"/>
              </a:solidFill>
              <a:latin typeface="Calibri"/>
              <a:ea typeface="Calibri"/>
              <a:cs typeface="Calibri"/>
              <a:sym typeface="Calibri"/>
            </a:endParaRPr>
          </a:p>
          <a:p>
            <a:pPr indent="-69850" lvl="0" marL="91440" marR="0" rtl="0" algn="l">
              <a:lnSpc>
                <a:spcPct val="90000"/>
              </a:lnSpc>
              <a:spcBef>
                <a:spcPts val="0"/>
              </a:spcBef>
              <a:spcAft>
                <a:spcPts val="0"/>
              </a:spcAft>
              <a:buClr>
                <a:srgbClr val="000000"/>
              </a:buClr>
              <a:buSzPts val="1200"/>
              <a:buFont typeface="Arial"/>
              <a:buNone/>
            </a:pPr>
            <a:r>
              <a:rPr b="0" i="0" lang="fi-FI" sz="800" u="none" cap="none" strike="noStrike">
                <a:solidFill>
                  <a:srgbClr val="EFEFEF"/>
                </a:solidFill>
                <a:latin typeface="Calibri"/>
                <a:ea typeface="Calibri"/>
                <a:cs typeface="Calibri"/>
                <a:sym typeface="Calibri"/>
              </a:rPr>
              <a:t>Dalgial [CC BY-SA 3.09]</a:t>
            </a:r>
            <a:endParaRPr b="0" i="0" sz="800" u="none" cap="none" strike="noStrike">
              <a:solidFill>
                <a:srgbClr val="EFEFEF"/>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b="0" i="1" sz="1800" u="none" cap="none" strike="noStrike">
              <a:solidFill>
                <a:srgbClr val="FFFFFF"/>
              </a:solidFill>
              <a:latin typeface="Calibri"/>
              <a:ea typeface="Calibri"/>
              <a:cs typeface="Calibri"/>
              <a:sym typeface="Calibri"/>
            </a:endParaRPr>
          </a:p>
        </p:txBody>
      </p:sp>
      <p:sp>
        <p:nvSpPr>
          <p:cNvPr id="454" name="Google Shape;454;p57"/>
          <p:cNvSpPr txBox="1"/>
          <p:nvPr/>
        </p:nvSpPr>
        <p:spPr>
          <a:xfrm>
            <a:off x="2749875" y="5239100"/>
            <a:ext cx="5750700" cy="1281600"/>
          </a:xfrm>
          <a:prstGeom prst="rect">
            <a:avLst/>
          </a:prstGeom>
          <a:solidFill>
            <a:srgbClr val="FFF2CC"/>
          </a:solid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fi-FI" sz="2400" u="none" cap="none" strike="noStrike">
                <a:solidFill>
                  <a:srgbClr val="434343"/>
                </a:solidFill>
                <a:latin typeface="Calibri"/>
                <a:ea typeface="Calibri"/>
                <a:cs typeface="Calibri"/>
                <a:sym typeface="Calibri"/>
              </a:rPr>
              <a:t>Invasive plant species a major threat for meadows, esp. </a:t>
            </a:r>
            <a:r>
              <a:rPr b="0" i="1" lang="fi-FI" sz="2400" u="none" cap="none" strike="noStrike">
                <a:solidFill>
                  <a:srgbClr val="434343"/>
                </a:solidFill>
                <a:latin typeface="Calibri"/>
                <a:ea typeface="Calibri"/>
                <a:cs typeface="Calibri"/>
                <a:sym typeface="Calibri"/>
              </a:rPr>
              <a:t>Amorpha fruticosa</a:t>
            </a:r>
            <a:endParaRPr b="0" i="1" sz="2400" u="none" cap="none" strike="noStrike">
              <a:solidFill>
                <a:srgbClr val="434343"/>
              </a:solidFill>
              <a:latin typeface="Calibri"/>
              <a:ea typeface="Calibri"/>
              <a:cs typeface="Calibri"/>
              <a:sym typeface="Calibri"/>
            </a:endParaRPr>
          </a:p>
          <a:p>
            <a:pPr indent="0" lvl="0" marL="457200" marR="0" rtl="0" algn="l">
              <a:lnSpc>
                <a:spcPct val="90000"/>
              </a:lnSpc>
              <a:spcBef>
                <a:spcPts val="0"/>
              </a:spcBef>
              <a:spcAft>
                <a:spcPts val="0"/>
              </a:spcAft>
              <a:buClr>
                <a:srgbClr val="000000"/>
              </a:buClr>
              <a:buSzPts val="2400"/>
              <a:buFont typeface="Arial"/>
              <a:buNone/>
            </a:pPr>
            <a:r>
              <a:rPr b="1" i="1" lang="fi-FI" sz="2400" u="none" cap="none" strike="noStrike">
                <a:solidFill>
                  <a:srgbClr val="434343"/>
                </a:solidFill>
                <a:latin typeface="Calibri"/>
                <a:ea typeface="Calibri"/>
                <a:cs typeface="Calibri"/>
                <a:sym typeface="Calibri"/>
              </a:rPr>
              <a:t>→ </a:t>
            </a:r>
            <a:r>
              <a:rPr b="1" i="0" lang="fi-FI" sz="2400" u="none" cap="none" strike="noStrike">
                <a:solidFill>
                  <a:srgbClr val="434343"/>
                </a:solidFill>
                <a:latin typeface="Calibri"/>
                <a:ea typeface="Calibri"/>
                <a:cs typeface="Calibri"/>
                <a:sym typeface="Calibri"/>
              </a:rPr>
              <a:t>Best controlled by grazing</a:t>
            </a:r>
            <a:endParaRPr b="1" i="0" sz="2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57"/>
          <p:cNvSpPr txBox="1"/>
          <p:nvPr/>
        </p:nvSpPr>
        <p:spPr>
          <a:xfrm>
            <a:off x="669075" y="1442700"/>
            <a:ext cx="8143800" cy="365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57"/>
          <p:cNvSpPr txBox="1"/>
          <p:nvPr>
            <p:ph idx="4294967295" type="title"/>
          </p:nvPr>
        </p:nvSpPr>
        <p:spPr>
          <a:xfrm>
            <a:off x="822950" y="286600"/>
            <a:ext cx="7543800" cy="9210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Biodiversity </a:t>
            </a:r>
            <a:endParaRPr b="0" i="0" sz="4800" u="none" cap="none" strike="noStrike">
              <a:solidFill>
                <a:srgbClr val="3F3F3F"/>
              </a:solidFill>
              <a:latin typeface="Century Gothic"/>
              <a:ea typeface="Century Gothic"/>
              <a:cs typeface="Century Gothic"/>
              <a:sym typeface="Century Gothic"/>
            </a:endParaRPr>
          </a:p>
        </p:txBody>
      </p:sp>
      <p:sp>
        <p:nvSpPr>
          <p:cNvPr id="457" name="Google Shape;457;p57"/>
          <p:cNvSpPr txBox="1"/>
          <p:nvPr>
            <p:ph idx="4294967295" type="body"/>
          </p:nvPr>
        </p:nvSpPr>
        <p:spPr>
          <a:xfrm>
            <a:off x="572025" y="1219900"/>
            <a:ext cx="5304600" cy="3565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100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3rd in Europe for plant species/area</a:t>
            </a:r>
            <a:endParaRPr b="0" i="0" sz="2400" u="none" cap="none" strike="noStrike">
              <a:solidFill>
                <a:srgbClr val="434343"/>
              </a:solidFill>
              <a:latin typeface="Lato"/>
              <a:ea typeface="Lato"/>
              <a:cs typeface="Lato"/>
              <a:sym typeface="Lato"/>
            </a:endParaRPr>
          </a:p>
          <a:p>
            <a:pPr indent="-381000" lvl="0" marL="457200" marR="0" rtl="0" algn="l">
              <a:lnSpc>
                <a:spcPct val="100000"/>
              </a:lnSpc>
              <a:spcBef>
                <a:spcPts val="100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187 species of butterflies in meadow habitats</a:t>
            </a:r>
            <a:endParaRPr b="0" i="0" sz="2400" u="none" cap="none" strike="noStrike">
              <a:solidFill>
                <a:srgbClr val="434343"/>
              </a:solidFill>
              <a:latin typeface="Calibri"/>
              <a:ea typeface="Calibri"/>
              <a:cs typeface="Calibri"/>
              <a:sym typeface="Calibri"/>
            </a:endParaRPr>
          </a:p>
          <a:p>
            <a:pPr indent="-381000" lvl="0" marL="457200" marR="0" rtl="0" algn="l">
              <a:lnSpc>
                <a:spcPct val="100000"/>
              </a:lnSpc>
              <a:spcBef>
                <a:spcPts val="1000"/>
              </a:spcBef>
              <a:spcAft>
                <a:spcPts val="0"/>
              </a:spcAft>
              <a:buClr>
                <a:srgbClr val="434343"/>
              </a:buClr>
              <a:buSzPts val="2400"/>
              <a:buFont typeface="Calibri"/>
              <a:buChar char="●"/>
            </a:pPr>
            <a:r>
              <a:rPr b="0" i="0" lang="fi-FI" sz="2400" u="none" cap="none" strike="noStrike">
                <a:solidFill>
                  <a:srgbClr val="434343"/>
                </a:solidFill>
                <a:latin typeface="Calibri"/>
                <a:ea typeface="Calibri"/>
                <a:cs typeface="Calibri"/>
                <a:sym typeface="Calibri"/>
              </a:rPr>
              <a:t>Directive species: e.g., corncockle (Agrostemma githago), corncrake (Crex crex), stone-curlew (Burhinus oedicnemus), Calandra lark (Melanocorypha calandra)</a:t>
            </a:r>
            <a:endParaRPr b="0" i="0" sz="2400" u="none" cap="none" strike="noStrike">
              <a:solidFill>
                <a:srgbClr val="434343"/>
              </a:solidFill>
              <a:latin typeface="Calibri"/>
              <a:ea typeface="Calibri"/>
              <a:cs typeface="Calibri"/>
              <a:sym typeface="Calibri"/>
            </a:endParaRPr>
          </a:p>
        </p:txBody>
      </p:sp>
      <p:pic>
        <p:nvPicPr>
          <p:cNvPr id="458" name="Google Shape;458;p57"/>
          <p:cNvPicPr preferRelativeResize="0"/>
          <p:nvPr/>
        </p:nvPicPr>
        <p:blipFill rotWithShape="1">
          <a:blip r:embed="rId4">
            <a:alphaModFix/>
          </a:blip>
          <a:srcRect b="0" l="0" r="0" t="0"/>
          <a:stretch/>
        </p:blipFill>
        <p:spPr>
          <a:xfrm>
            <a:off x="6018875" y="2285487"/>
            <a:ext cx="2953650" cy="2739925"/>
          </a:xfrm>
          <a:prstGeom prst="rect">
            <a:avLst/>
          </a:prstGeom>
          <a:noFill/>
          <a:ln>
            <a:noFill/>
          </a:ln>
        </p:spPr>
      </p:pic>
      <p:sp>
        <p:nvSpPr>
          <p:cNvPr id="459" name="Google Shape;459;p57"/>
          <p:cNvSpPr txBox="1"/>
          <p:nvPr/>
        </p:nvSpPr>
        <p:spPr>
          <a:xfrm>
            <a:off x="6095075" y="4326813"/>
            <a:ext cx="1568400" cy="668700"/>
          </a:xfrm>
          <a:prstGeom prst="rect">
            <a:avLst/>
          </a:prstGeom>
          <a:noFill/>
          <a:ln>
            <a:noFill/>
          </a:ln>
          <a:effectLst>
            <a:outerShdw blurRad="57150" rotWithShape="0" algn="bl" dir="5400000" dist="19050">
              <a:srgbClr val="000000">
                <a:alpha val="9294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800" u="none" cap="none" strike="noStrike">
                <a:solidFill>
                  <a:srgbClr val="FFFFFF"/>
                </a:solidFill>
                <a:latin typeface="Calibri"/>
                <a:ea typeface="Calibri"/>
                <a:cs typeface="Calibri"/>
                <a:sym typeface="Calibri"/>
              </a:rPr>
              <a:t>Corn crake </a:t>
            </a:r>
            <a:r>
              <a:rPr b="0" i="1" lang="fi-FI" sz="1800" u="none" cap="none" strike="noStrike">
                <a:solidFill>
                  <a:srgbClr val="FFFFFF"/>
                </a:solidFill>
                <a:latin typeface="Calibri"/>
                <a:ea typeface="Calibri"/>
                <a:cs typeface="Calibri"/>
                <a:sym typeface="Calibri"/>
              </a:rPr>
              <a:t>Crex Crex</a:t>
            </a:r>
            <a:r>
              <a:rPr b="0" i="0" lang="fi-FI" sz="1800" u="none" cap="none" strike="noStrike">
                <a:solidFill>
                  <a:srgbClr val="FFFFFF"/>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460" name="Google Shape;460;p57"/>
          <p:cNvPicPr preferRelativeResize="0"/>
          <p:nvPr/>
        </p:nvPicPr>
        <p:blipFill rotWithShape="1">
          <a:blip r:embed="rId5">
            <a:alphaModFix/>
          </a:blip>
          <a:srcRect b="0" l="0" r="0" t="0"/>
          <a:stretch/>
        </p:blipFill>
        <p:spPr>
          <a:xfrm flipH="1" rot="-5400000">
            <a:off x="6912738" y="201663"/>
            <a:ext cx="1950751" cy="1937576"/>
          </a:xfrm>
          <a:prstGeom prst="rect">
            <a:avLst/>
          </a:prstGeom>
          <a:noFill/>
          <a:ln>
            <a:noFill/>
          </a:ln>
        </p:spPr>
      </p:pic>
      <p:sp>
        <p:nvSpPr>
          <p:cNvPr id="461" name="Google Shape;461;p57"/>
          <p:cNvSpPr txBox="1"/>
          <p:nvPr/>
        </p:nvSpPr>
        <p:spPr>
          <a:xfrm>
            <a:off x="6919337" y="195075"/>
            <a:ext cx="2053200" cy="668700"/>
          </a:xfrm>
          <a:prstGeom prst="rect">
            <a:avLst/>
          </a:prstGeom>
          <a:noFill/>
          <a:ln>
            <a:noFill/>
          </a:ln>
          <a:effectLst>
            <a:outerShdw blurRad="71438" rotWithShape="0" algn="bl" dir="5400000" dist="19050">
              <a:srgbClr val="000000">
                <a:alpha val="8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800" u="none" cap="none" strike="noStrike">
                <a:solidFill>
                  <a:srgbClr val="FFFFFF"/>
                </a:solidFill>
                <a:latin typeface="Calibri"/>
                <a:ea typeface="Calibri"/>
                <a:cs typeface="Calibri"/>
                <a:sym typeface="Calibri"/>
              </a:rPr>
              <a:t>Alcon blue</a:t>
            </a:r>
            <a:br>
              <a:rPr b="0" i="1" lang="fi-FI" sz="1800" u="none" cap="none" strike="noStrike">
                <a:solidFill>
                  <a:srgbClr val="FFFFFF"/>
                </a:solidFill>
                <a:latin typeface="Calibri"/>
                <a:ea typeface="Calibri"/>
                <a:cs typeface="Calibri"/>
                <a:sym typeface="Calibri"/>
              </a:rPr>
            </a:br>
            <a:r>
              <a:rPr b="0" i="1" lang="fi-FI" sz="1800" u="none" cap="none" strike="noStrike">
                <a:solidFill>
                  <a:srgbClr val="FFFFFF"/>
                </a:solidFill>
                <a:latin typeface="Calibri"/>
                <a:ea typeface="Calibri"/>
                <a:cs typeface="Calibri"/>
                <a:sym typeface="Calibri"/>
              </a:rPr>
              <a:t>Maculinea alcon</a:t>
            </a:r>
            <a:endParaRPr b="0" i="0" sz="1000" u="none" cap="none" strike="noStrike">
              <a:solidFill>
                <a:srgbClr val="000000"/>
              </a:solidFill>
              <a:latin typeface="Calibri"/>
              <a:ea typeface="Calibri"/>
              <a:cs typeface="Calibri"/>
              <a:sym typeface="Calibri"/>
            </a:endParaRPr>
          </a:p>
        </p:txBody>
      </p:sp>
      <p:sp>
        <p:nvSpPr>
          <p:cNvPr id="462" name="Google Shape;462;p57"/>
          <p:cNvSpPr txBox="1"/>
          <p:nvPr/>
        </p:nvSpPr>
        <p:spPr>
          <a:xfrm rot="-5400000">
            <a:off x="7879575" y="1029896"/>
            <a:ext cx="1453500" cy="26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Arial"/>
              <a:buNone/>
            </a:pPr>
            <a:r>
              <a:rPr b="0" i="0" lang="fi-FI" sz="900" u="none" cap="none" strike="noStrike">
                <a:solidFill>
                  <a:srgbClr val="D9D9D9"/>
                </a:solidFill>
                <a:latin typeface="Calibri"/>
                <a:ea typeface="Calibri"/>
                <a:cs typeface="Calibri"/>
                <a:sym typeface="Calibri"/>
              </a:rPr>
              <a:t>Tartally A, Koschuh A, Varga Z [CC BY 3.0]</a:t>
            </a:r>
            <a:endParaRPr b="0" i="0" sz="900" u="none" cap="none" strike="noStrike">
              <a:solidFill>
                <a:srgbClr val="D9D9D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57"/>
          <p:cNvSpPr txBox="1"/>
          <p:nvPr/>
        </p:nvSpPr>
        <p:spPr>
          <a:xfrm rot="-5400000">
            <a:off x="7921175" y="3932661"/>
            <a:ext cx="1766100" cy="26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Arial"/>
              <a:buNone/>
            </a:pPr>
            <a:r>
              <a:rPr b="0" i="0" lang="fi-FI" sz="1000" u="none" cap="none" strike="noStrike">
                <a:solidFill>
                  <a:srgbClr val="F3F3F3"/>
                </a:solidFill>
                <a:latin typeface="Calibri"/>
                <a:ea typeface="Calibri"/>
                <a:cs typeface="Calibri"/>
                <a:sym typeface="Calibri"/>
              </a:rPr>
              <a:t>Rachel Davies [CC BY 2.0]</a:t>
            </a:r>
            <a:endParaRPr b="0" i="0" sz="1000" u="none" cap="none" strike="noStrike">
              <a:solidFill>
                <a:srgbClr val="F3F3F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64" name="Google Shape;464;p57"/>
          <p:cNvSpPr txBox="1"/>
          <p:nvPr>
            <p:ph idx="4294967295" type="sldNum"/>
          </p:nvPr>
        </p:nvSpPr>
        <p:spPr>
          <a:xfrm>
            <a:off x="8301233" y="62534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666666"/>
                </a:solidFill>
                <a:latin typeface="Lato"/>
                <a:ea typeface="Lato"/>
                <a:cs typeface="Lato"/>
                <a:sym typeface="Lato"/>
              </a:rPr>
              <a:t>‹#›</a:t>
            </a:fld>
            <a:endParaRPr b="0" i="0" sz="1000" u="none" cap="none" strike="noStrike">
              <a:solidFill>
                <a:srgbClr val="999999"/>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58"/>
          <p:cNvSpPr txBox="1"/>
          <p:nvPr/>
        </p:nvSpPr>
        <p:spPr>
          <a:xfrm>
            <a:off x="669075" y="1494950"/>
            <a:ext cx="8061600" cy="365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8"/>
          <p:cNvSpPr txBox="1"/>
          <p:nvPr>
            <p:ph type="title"/>
          </p:nvPr>
        </p:nvSpPr>
        <p:spPr>
          <a:xfrm>
            <a:off x="545559" y="369689"/>
            <a:ext cx="7543800" cy="8286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Other values</a:t>
            </a:r>
            <a:endParaRPr b="0" i="0" sz="4800" u="none" cap="none" strike="noStrike">
              <a:solidFill>
                <a:srgbClr val="3F3F3F"/>
              </a:solidFill>
              <a:latin typeface="Century Gothic"/>
              <a:ea typeface="Century Gothic"/>
              <a:cs typeface="Century Gothic"/>
              <a:sym typeface="Century Gothic"/>
            </a:endParaRPr>
          </a:p>
        </p:txBody>
      </p:sp>
      <p:sp>
        <p:nvSpPr>
          <p:cNvPr id="471" name="Google Shape;471;p58"/>
          <p:cNvSpPr txBox="1"/>
          <p:nvPr>
            <p:ph idx="1" type="body"/>
          </p:nvPr>
        </p:nvSpPr>
        <p:spPr>
          <a:xfrm>
            <a:off x="441000" y="1452750"/>
            <a:ext cx="3719700" cy="2354700"/>
          </a:xfrm>
          <a:prstGeom prst="rect">
            <a:avLst/>
          </a:prstGeom>
          <a:noFill/>
          <a:ln>
            <a:noFill/>
          </a:ln>
        </p:spPr>
        <p:txBody>
          <a:bodyPr anchorCtr="0" anchor="t" bIns="45700" lIns="0" spcFirstLastPara="1" rIns="0" wrap="square" tIns="45700">
            <a:noAutofit/>
          </a:bodyPr>
          <a:lstStyle/>
          <a:p>
            <a:pPr indent="-381000" lvl="0" marL="457200" marR="0" rtl="0" algn="l">
              <a:lnSpc>
                <a:spcPct val="100000"/>
              </a:lnSpc>
              <a:spcBef>
                <a:spcPts val="0"/>
              </a:spcBef>
              <a:spcAft>
                <a:spcPts val="0"/>
              </a:spcAft>
              <a:buClr>
                <a:srgbClr val="073763"/>
              </a:buClr>
              <a:buSzPts val="2400"/>
              <a:buFont typeface="Calibri"/>
              <a:buChar char="●"/>
            </a:pPr>
            <a:r>
              <a:rPr b="0" i="0" lang="fi-FI" sz="2400" u="none" cap="none" strike="noStrike">
                <a:solidFill>
                  <a:srgbClr val="3F3F3F"/>
                </a:solidFill>
                <a:latin typeface="Calibri"/>
                <a:ea typeface="Calibri"/>
                <a:cs typeface="Calibri"/>
                <a:sym typeface="Calibri"/>
              </a:rPr>
              <a:t>Large grazed floodplains, e.g. in Lonjsko Polje Nature Park, retain water &amp; prevent floods.</a:t>
            </a:r>
            <a:endParaRPr b="0" i="0" sz="2400" u="none" cap="none" strike="noStrike">
              <a:solidFill>
                <a:srgbClr val="3F3F3F"/>
              </a:solidFill>
              <a:latin typeface="Calibri"/>
              <a:ea typeface="Calibri"/>
              <a:cs typeface="Calibri"/>
              <a:sym typeface="Calibri"/>
            </a:endParaRPr>
          </a:p>
          <a:p>
            <a:pPr indent="-381000" lvl="0" marL="457200" marR="0" rtl="0" algn="l">
              <a:lnSpc>
                <a:spcPct val="100000"/>
              </a:lnSpc>
              <a:spcBef>
                <a:spcPts val="1000"/>
              </a:spcBef>
              <a:spcAft>
                <a:spcPts val="0"/>
              </a:spcAft>
              <a:buClr>
                <a:srgbClr val="073763"/>
              </a:buClr>
              <a:buSzPts val="2400"/>
              <a:buFont typeface="Calibri"/>
              <a:buChar char="●"/>
            </a:pPr>
            <a:r>
              <a:rPr b="0" i="0" lang="fi-FI" sz="2400" u="none" cap="none" strike="noStrike">
                <a:solidFill>
                  <a:srgbClr val="3F3F3F"/>
                </a:solidFill>
                <a:latin typeface="Calibri"/>
                <a:ea typeface="Calibri"/>
                <a:cs typeface="Calibri"/>
                <a:sym typeface="Calibri"/>
              </a:rPr>
              <a:t>Indigenous species</a:t>
            </a:r>
            <a:endParaRPr b="0" i="0" sz="2400" u="none" cap="none" strike="noStrike">
              <a:solidFill>
                <a:srgbClr val="3F3F3F"/>
              </a:solidFill>
              <a:latin typeface="Calibri"/>
              <a:ea typeface="Calibri"/>
              <a:cs typeface="Calibri"/>
              <a:sym typeface="Calibri"/>
            </a:endParaRPr>
          </a:p>
        </p:txBody>
      </p:sp>
      <p:sp>
        <p:nvSpPr>
          <p:cNvPr id="472" name="Google Shape;472;p58"/>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473" name="Google Shape;473;p58"/>
          <p:cNvSpPr txBox="1"/>
          <p:nvPr/>
        </p:nvSpPr>
        <p:spPr>
          <a:xfrm>
            <a:off x="4463800" y="1387100"/>
            <a:ext cx="4491600" cy="22251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73763"/>
              </a:buClr>
              <a:buSzPts val="2400"/>
              <a:buFont typeface="Calibri"/>
              <a:buChar char="●"/>
            </a:pPr>
            <a:r>
              <a:rPr b="0" i="0" lang="fi-FI" sz="2400" u="none" cap="none" strike="noStrike">
                <a:solidFill>
                  <a:srgbClr val="434343"/>
                </a:solidFill>
                <a:latin typeface="Calibri"/>
                <a:ea typeface="Calibri"/>
                <a:cs typeface="Calibri"/>
                <a:sym typeface="Calibri"/>
              </a:rPr>
              <a:t>Sustainable tourism </a:t>
            </a:r>
            <a:endParaRPr b="0" i="0" sz="2400" u="none" cap="none" strike="noStrike">
              <a:solidFill>
                <a:srgbClr val="434343"/>
              </a:solidFill>
              <a:latin typeface="Calibri"/>
              <a:ea typeface="Calibri"/>
              <a:cs typeface="Calibri"/>
              <a:sym typeface="Calibri"/>
            </a:endParaRPr>
          </a:p>
          <a:p>
            <a:pPr indent="-381000" lvl="1" marL="914400" marR="0" rtl="0" algn="l">
              <a:lnSpc>
                <a:spcPct val="100000"/>
              </a:lnSpc>
              <a:spcBef>
                <a:spcPts val="0"/>
              </a:spcBef>
              <a:spcAft>
                <a:spcPts val="0"/>
              </a:spcAft>
              <a:buClr>
                <a:srgbClr val="434343"/>
              </a:buClr>
              <a:buSzPts val="2400"/>
              <a:buFont typeface="Calibri"/>
              <a:buChar char="○"/>
            </a:pPr>
            <a:r>
              <a:rPr b="0" i="0" lang="fi-FI" sz="2400" u="none" cap="none" strike="noStrike">
                <a:solidFill>
                  <a:srgbClr val="434343"/>
                </a:solidFill>
                <a:latin typeface="Calibri"/>
                <a:ea typeface="Calibri"/>
                <a:cs typeface="Calibri"/>
                <a:sym typeface="Calibri"/>
              </a:rPr>
              <a:t>HNV farming and wine tours (e.g. Dingač wine in Dalmatian Islands)</a:t>
            </a:r>
            <a:endParaRPr b="0" i="0" sz="2400" u="none" cap="none" strike="noStrike">
              <a:solidFill>
                <a:srgbClr val="434343"/>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34343"/>
              </a:solidFill>
              <a:latin typeface="Calibri"/>
              <a:ea typeface="Calibri"/>
              <a:cs typeface="Calibri"/>
              <a:sym typeface="Calibri"/>
            </a:endParaRPr>
          </a:p>
        </p:txBody>
      </p:sp>
      <p:pic>
        <p:nvPicPr>
          <p:cNvPr id="474" name="Google Shape;474;p58"/>
          <p:cNvPicPr preferRelativeResize="0"/>
          <p:nvPr/>
        </p:nvPicPr>
        <p:blipFill rotWithShape="1">
          <a:blip r:embed="rId3">
            <a:alphaModFix/>
          </a:blip>
          <a:srcRect b="0" l="0" r="0" t="0"/>
          <a:stretch/>
        </p:blipFill>
        <p:spPr>
          <a:xfrm>
            <a:off x="0" y="3958125"/>
            <a:ext cx="5382756" cy="2949600"/>
          </a:xfrm>
          <a:prstGeom prst="rect">
            <a:avLst/>
          </a:prstGeom>
          <a:noFill/>
          <a:ln>
            <a:noFill/>
          </a:ln>
        </p:spPr>
      </p:pic>
      <p:sp>
        <p:nvSpPr>
          <p:cNvPr id="475" name="Google Shape;475;p58"/>
          <p:cNvSpPr txBox="1"/>
          <p:nvPr/>
        </p:nvSpPr>
        <p:spPr>
          <a:xfrm rot="-5400000">
            <a:off x="3570350" y="5136375"/>
            <a:ext cx="2949600" cy="5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i-FI" sz="1000" u="none" cap="none" strike="noStrike">
                <a:solidFill>
                  <a:srgbClr val="B7B7B7"/>
                </a:solidFill>
                <a:latin typeface="Arial"/>
                <a:ea typeface="Arial"/>
                <a:cs typeface="Arial"/>
                <a:sym typeface="Arial"/>
              </a:rPr>
              <a:t>Photo: </a:t>
            </a:r>
            <a:r>
              <a:rPr b="0" i="0" lang="fi-FI" sz="1100" u="sng" cap="none" strike="noStrike">
                <a:solidFill>
                  <a:schemeClr val="hlink"/>
                </a:solidFill>
                <a:latin typeface="Calibri"/>
                <a:ea typeface="Calibri"/>
                <a:cs typeface="Calibri"/>
                <a:sym typeface="Calibri"/>
                <a:hlinkClick r:id="rId4"/>
              </a:rPr>
              <a:t>www.pp-lonjsko-polje.hr</a:t>
            </a:r>
            <a:r>
              <a:rPr b="0" i="0" lang="fi-FI" sz="1000" u="none" cap="none" strike="noStrike">
                <a:solidFill>
                  <a:srgbClr val="B7B7B7"/>
                </a:solidFill>
                <a:latin typeface="Arial"/>
                <a:ea typeface="Arial"/>
                <a:cs typeface="Arial"/>
                <a:sym typeface="Arial"/>
              </a:rPr>
              <a:t> permission granted for this use only</a:t>
            </a:r>
            <a:endParaRPr b="0" i="0" sz="1400" u="none" cap="none" strike="noStrike">
              <a:solidFill>
                <a:srgbClr val="B7B7B7"/>
              </a:solidFill>
              <a:latin typeface="Arial"/>
              <a:ea typeface="Arial"/>
              <a:cs typeface="Arial"/>
              <a:sym typeface="Arial"/>
            </a:endParaRPr>
          </a:p>
        </p:txBody>
      </p:sp>
      <p:pic>
        <p:nvPicPr>
          <p:cNvPr id="476" name="Google Shape;476;p58"/>
          <p:cNvPicPr preferRelativeResize="0"/>
          <p:nvPr/>
        </p:nvPicPr>
        <p:blipFill rotWithShape="1">
          <a:blip r:embed="rId5">
            <a:alphaModFix/>
          </a:blip>
          <a:srcRect b="0" l="0" r="0" t="0"/>
          <a:stretch/>
        </p:blipFill>
        <p:spPr>
          <a:xfrm>
            <a:off x="5341702" y="3958125"/>
            <a:ext cx="3802298" cy="2949601"/>
          </a:xfrm>
          <a:prstGeom prst="rect">
            <a:avLst/>
          </a:prstGeom>
          <a:noFill/>
          <a:ln>
            <a:noFill/>
          </a:ln>
        </p:spPr>
      </p:pic>
      <p:sp>
        <p:nvSpPr>
          <p:cNvPr id="477" name="Google Shape;477;p58"/>
          <p:cNvSpPr txBox="1"/>
          <p:nvPr/>
        </p:nvSpPr>
        <p:spPr>
          <a:xfrm>
            <a:off x="5356925" y="6459775"/>
            <a:ext cx="2053200" cy="365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800" u="none" cap="none" strike="noStrike">
                <a:solidFill>
                  <a:srgbClr val="FFFFFF"/>
                </a:solidFill>
                <a:latin typeface="Calibri"/>
                <a:ea typeface="Calibri"/>
                <a:cs typeface="Calibri"/>
                <a:sym typeface="Calibri"/>
              </a:rPr>
              <a:t>Posavina horse</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78" name="Google Shape;478;p58"/>
          <p:cNvSpPr txBox="1"/>
          <p:nvPr/>
        </p:nvSpPr>
        <p:spPr>
          <a:xfrm rot="-5400000">
            <a:off x="8075475" y="5894323"/>
            <a:ext cx="1766100" cy="26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i-FI" sz="1000" u="none" cap="none" strike="noStrike">
                <a:solidFill>
                  <a:srgbClr val="D9D9D9"/>
                </a:solidFill>
                <a:latin typeface="Calibri"/>
                <a:ea typeface="Calibri"/>
                <a:cs typeface="Calibri"/>
                <a:sym typeface="Calibri"/>
              </a:rPr>
              <a:t>Ines Zgonc[ </a:t>
            </a:r>
            <a:r>
              <a:rPr b="0" i="0" lang="fi-FI" sz="1000" u="sng" cap="none" strike="noStrike">
                <a:solidFill>
                  <a:schemeClr val="hlink"/>
                </a:solidFill>
                <a:latin typeface="Calibri"/>
                <a:ea typeface="Calibri"/>
                <a:cs typeface="Calibri"/>
                <a:sym typeface="Calibri"/>
                <a:hlinkClick r:id="rId6"/>
              </a:rPr>
              <a:t>CC BY-SA 2.5 si</a:t>
            </a:r>
            <a:endParaRPr b="0" i="0" sz="1000" u="none" cap="none" strike="noStrike">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3F3F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F3F3F3"/>
              </a:solidFill>
              <a:latin typeface="Calibri"/>
              <a:ea typeface="Calibri"/>
              <a:cs typeface="Calibri"/>
              <a:sym typeface="Calibri"/>
            </a:endParaRPr>
          </a:p>
        </p:txBody>
      </p:sp>
      <p:sp>
        <p:nvSpPr>
          <p:cNvPr id="479" name="Google Shape;479;p58"/>
          <p:cNvSpPr txBox="1"/>
          <p:nvPr>
            <p:ph idx="10" type="dt"/>
          </p:nvPr>
        </p:nvSpPr>
        <p:spPr>
          <a:xfrm>
            <a:off x="8301233" y="6405872"/>
            <a:ext cx="548700" cy="52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000" u="none" cap="none" strike="noStrike">
                <a:solidFill>
                  <a:srgbClr val="EFEFEF"/>
                </a:solidFill>
                <a:latin typeface="Arial"/>
                <a:ea typeface="Arial"/>
                <a:cs typeface="Arial"/>
                <a:sym typeface="Arial"/>
              </a:rPr>
              <a:t>‹#›</a:t>
            </a:fld>
            <a:endParaRPr b="0" i="0" sz="1000" u="none" cap="none" strike="noStrike">
              <a:solidFill>
                <a:srgbClr val="EFEFE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59"/>
          <p:cNvSpPr txBox="1"/>
          <p:nvPr>
            <p:ph type="title"/>
          </p:nvPr>
        </p:nvSpPr>
        <p:spPr>
          <a:xfrm>
            <a:off x="822950" y="286602"/>
            <a:ext cx="7543800" cy="8865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Sources &amp; experts</a:t>
            </a:r>
            <a:endParaRPr b="0" i="0" sz="4800" u="none" cap="none" strike="noStrike">
              <a:solidFill>
                <a:srgbClr val="3F3F3F"/>
              </a:solidFill>
              <a:latin typeface="Century Gothic"/>
              <a:ea typeface="Century Gothic"/>
              <a:cs typeface="Century Gothic"/>
              <a:sym typeface="Century Gothic"/>
            </a:endParaRPr>
          </a:p>
        </p:txBody>
      </p:sp>
      <p:sp>
        <p:nvSpPr>
          <p:cNvPr id="485" name="Google Shape;485;p59"/>
          <p:cNvSpPr txBox="1"/>
          <p:nvPr>
            <p:ph idx="1" type="body"/>
          </p:nvPr>
        </p:nvSpPr>
        <p:spPr>
          <a:xfrm>
            <a:off x="822950" y="1204000"/>
            <a:ext cx="7543800" cy="4661400"/>
          </a:xfrm>
          <a:prstGeom prst="rect">
            <a:avLst/>
          </a:prstGeom>
          <a:noFill/>
          <a:ln>
            <a:noFill/>
          </a:ln>
        </p:spPr>
        <p:txBody>
          <a:bodyPr anchorCtr="0" anchor="t" bIns="45700" lIns="0" spcFirstLastPara="1" rIns="0" wrap="square" tIns="45700">
            <a:noAutofit/>
          </a:bodyPr>
          <a:lstStyle/>
          <a:p>
            <a:pPr indent="0" lvl="0" marL="0" marR="0" rtl="0" algn="l">
              <a:lnSpc>
                <a:spcPct val="115000"/>
              </a:lnSpc>
              <a:spcBef>
                <a:spcPts val="1000"/>
              </a:spcBef>
              <a:spcAft>
                <a:spcPts val="0"/>
              </a:spcAft>
              <a:buClr>
                <a:schemeClr val="accent1"/>
              </a:buClr>
              <a:buSzPts val="2000"/>
              <a:buFont typeface="Calibri"/>
              <a:buNone/>
            </a:pPr>
            <a:r>
              <a:rPr b="0" i="0" lang="fi-FI" sz="2200" u="sng" cap="none" strike="noStrike">
                <a:solidFill>
                  <a:schemeClr val="hlink"/>
                </a:solidFill>
                <a:latin typeface="Calibri"/>
                <a:ea typeface="Calibri"/>
                <a:cs typeface="Calibri"/>
                <a:sym typeface="Calibri"/>
                <a:hlinkClick r:id="rId3"/>
              </a:rPr>
              <a:t>http://see.efncp.org/countries/croatia/hnv-farming/</a:t>
            </a:r>
            <a:r>
              <a:rPr b="0" i="0" lang="fi-FI" sz="2200" u="none" cap="none" strike="noStrike">
                <a:solidFill>
                  <a:srgbClr val="0000FF"/>
                </a:solidFill>
                <a:latin typeface="Calibri"/>
                <a:ea typeface="Calibri"/>
                <a:cs typeface="Calibri"/>
                <a:sym typeface="Calibri"/>
              </a:rPr>
              <a:t> </a:t>
            </a:r>
            <a:endParaRPr b="0" i="0" sz="2200" u="none" cap="none" strike="noStrike">
              <a:solidFill>
                <a:srgbClr val="0000FF"/>
              </a:solidFill>
              <a:latin typeface="Calibri"/>
              <a:ea typeface="Calibri"/>
              <a:cs typeface="Calibri"/>
              <a:sym typeface="Calibri"/>
            </a:endParaRPr>
          </a:p>
          <a:p>
            <a:pPr indent="0" lvl="0" marL="0" marR="0" rtl="0" algn="l">
              <a:lnSpc>
                <a:spcPct val="115000"/>
              </a:lnSpc>
              <a:spcBef>
                <a:spcPts val="1000"/>
              </a:spcBef>
              <a:spcAft>
                <a:spcPts val="0"/>
              </a:spcAft>
              <a:buClr>
                <a:schemeClr val="accent1"/>
              </a:buClr>
              <a:buSzPts val="2000"/>
              <a:buFont typeface="Calibri"/>
              <a:buNone/>
            </a:pPr>
            <a:r>
              <a:rPr b="0" i="0" lang="fi-FI" sz="2200" u="sng" cap="none" strike="noStrike">
                <a:solidFill>
                  <a:schemeClr val="hlink"/>
                </a:solidFill>
                <a:latin typeface="Calibri"/>
                <a:ea typeface="Calibri"/>
                <a:cs typeface="Calibri"/>
                <a:sym typeface="Calibri"/>
                <a:hlinkClick r:id="rId4"/>
              </a:rPr>
              <a:t>http://www.hnvlink.eu/download/CroatiaBaselineAssessment.pdf</a:t>
            </a:r>
            <a:r>
              <a:rPr b="0" i="0" lang="fi-FI" sz="2200" u="none" cap="none" strike="noStrike">
                <a:solidFill>
                  <a:srgbClr val="0000FF"/>
                </a:solidFill>
                <a:latin typeface="Calibri"/>
                <a:ea typeface="Calibri"/>
                <a:cs typeface="Calibri"/>
                <a:sym typeface="Calibri"/>
              </a:rPr>
              <a:t>   </a:t>
            </a:r>
            <a:endParaRPr b="0" i="0" sz="2200" u="none" cap="none" strike="noStrike">
              <a:solidFill>
                <a:srgbClr val="0000FF"/>
              </a:solidFill>
              <a:latin typeface="Calibri"/>
              <a:ea typeface="Calibri"/>
              <a:cs typeface="Calibri"/>
              <a:sym typeface="Calibri"/>
            </a:endParaRPr>
          </a:p>
          <a:p>
            <a:pPr indent="0" lvl="0" marL="0" marR="0" rtl="0" algn="l">
              <a:lnSpc>
                <a:spcPct val="115000"/>
              </a:lnSpc>
              <a:spcBef>
                <a:spcPts val="1000"/>
              </a:spcBef>
              <a:spcAft>
                <a:spcPts val="0"/>
              </a:spcAft>
              <a:buClr>
                <a:schemeClr val="accent1"/>
              </a:buClr>
              <a:buSzPts val="2000"/>
              <a:buFont typeface="Calibri"/>
              <a:buNone/>
            </a:pPr>
            <a:r>
              <a:rPr b="0" i="0" lang="fi-FI" sz="2200" u="none" cap="none" strike="noStrike">
                <a:solidFill>
                  <a:srgbClr val="000000"/>
                </a:solidFill>
                <a:latin typeface="Calibri"/>
                <a:ea typeface="Calibri"/>
                <a:cs typeface="Calibri"/>
                <a:sym typeface="Calibri"/>
              </a:rPr>
              <a:t>Beneš, I. 2013. Common grazing in Croatia </a:t>
            </a:r>
            <a:r>
              <a:rPr b="0" i="0" lang="fi-FI" sz="2200" u="sng" cap="none" strike="noStrike">
                <a:solidFill>
                  <a:schemeClr val="hlink"/>
                </a:solidFill>
                <a:latin typeface="Calibri"/>
                <a:ea typeface="Calibri"/>
                <a:cs typeface="Calibri"/>
                <a:sym typeface="Calibri"/>
                <a:hlinkClick r:id="rId5"/>
              </a:rPr>
              <a:t>http://see.efncp.org/download/sofia2013/Croatia.pdf</a:t>
            </a:r>
            <a:r>
              <a:rPr b="0" i="0" lang="fi-FI" sz="2200" u="none" cap="none" strike="noStrike">
                <a:solidFill>
                  <a:srgbClr val="0000FF"/>
                </a:solidFill>
                <a:latin typeface="Calibri"/>
                <a:ea typeface="Calibri"/>
                <a:cs typeface="Calibri"/>
                <a:sym typeface="Calibri"/>
              </a:rPr>
              <a:t> </a:t>
            </a:r>
            <a:r>
              <a:rPr b="0" i="0" lang="fi-FI" sz="2200" u="none" cap="none" strike="noStrike">
                <a:solidFill>
                  <a:srgbClr val="3F3F3F"/>
                </a:solidFill>
                <a:latin typeface="Calibri"/>
                <a:ea typeface="Calibri"/>
                <a:cs typeface="Calibri"/>
                <a:sym typeface="Calibri"/>
              </a:rPr>
              <a:t> </a:t>
            </a:r>
            <a:endParaRPr b="0" i="0" sz="2200" u="none" cap="none" strike="noStrike">
              <a:solidFill>
                <a:srgbClr val="3F3F3F"/>
              </a:solidFill>
              <a:latin typeface="Calibri"/>
              <a:ea typeface="Calibri"/>
              <a:cs typeface="Calibri"/>
              <a:sym typeface="Calibri"/>
            </a:endParaRPr>
          </a:p>
          <a:p>
            <a:pPr indent="0" lvl="0" marL="0" marR="0" rtl="0" algn="l">
              <a:lnSpc>
                <a:spcPct val="115000"/>
              </a:lnSpc>
              <a:spcBef>
                <a:spcPts val="1000"/>
              </a:spcBef>
              <a:spcAft>
                <a:spcPts val="0"/>
              </a:spcAft>
              <a:buClr>
                <a:schemeClr val="accent1"/>
              </a:buClr>
              <a:buSzPts val="2000"/>
              <a:buFont typeface="Calibri"/>
              <a:buNone/>
            </a:pPr>
            <a:r>
              <a:rPr b="0" i="0" lang="fi-FI" sz="2200" u="none" cap="none" strike="noStrike">
                <a:solidFill>
                  <a:srgbClr val="000000"/>
                </a:solidFill>
                <a:latin typeface="Calibri"/>
                <a:ea typeface="Calibri"/>
                <a:cs typeface="Calibri"/>
                <a:sym typeface="Calibri"/>
              </a:rPr>
              <a:t>Todorović, S.K., 2012 Croatia.</a:t>
            </a:r>
            <a:r>
              <a:rPr b="0" i="0" lang="fi-FI" sz="2200" u="none" cap="none" strike="noStrike">
                <a:solidFill>
                  <a:schemeClr val="dk1"/>
                </a:solidFill>
                <a:latin typeface="Calibri"/>
                <a:ea typeface="Calibri"/>
                <a:cs typeface="Calibri"/>
                <a:sym typeface="Calibri"/>
              </a:rPr>
              <a:t> </a:t>
            </a:r>
            <a:r>
              <a:rPr b="0" i="0" lang="fi-FI" sz="2200" u="none" cap="none" strike="noStrike">
                <a:solidFill>
                  <a:srgbClr val="000000"/>
                </a:solidFill>
                <a:latin typeface="Calibri"/>
                <a:ea typeface="Calibri"/>
                <a:cs typeface="Calibri"/>
                <a:sym typeface="Calibri"/>
              </a:rPr>
              <a:t>In:</a:t>
            </a:r>
            <a:r>
              <a:rPr b="1" i="0" lang="fi-FI" sz="2200" u="none" cap="none" strike="noStrike">
                <a:solidFill>
                  <a:srgbClr val="000000"/>
                </a:solidFill>
                <a:latin typeface="Calibri"/>
                <a:ea typeface="Calibri"/>
                <a:cs typeface="Calibri"/>
                <a:sym typeface="Calibri"/>
              </a:rPr>
              <a:t> </a:t>
            </a:r>
            <a:r>
              <a:rPr b="0" i="0" lang="fi-FI" sz="2200" u="none" cap="none" strike="noStrike">
                <a:solidFill>
                  <a:srgbClr val="000000"/>
                </a:solidFill>
                <a:latin typeface="Calibri"/>
                <a:ea typeface="Calibri"/>
                <a:cs typeface="Calibri"/>
                <a:sym typeface="Calibri"/>
              </a:rPr>
              <a:t>Oppermann, R., Beaufoy, G., Jones, G. (Eds) 2012. High Nature Value Farming in Europe: 35 European countries – experiences and perspectives. c. Verlag gegionalkultur, Germany. 544pp. ISBN: 978-89735-657-3</a:t>
            </a:r>
            <a:endParaRPr b="0" i="0" sz="2200" u="none" cap="none" strike="noStrike">
              <a:solidFill>
                <a:srgbClr val="000000"/>
              </a:solidFill>
              <a:latin typeface="Calibri"/>
              <a:ea typeface="Calibri"/>
              <a:cs typeface="Calibri"/>
              <a:sym typeface="Calibri"/>
            </a:endParaRPr>
          </a:p>
          <a:p>
            <a:pPr indent="0" lvl="0" marL="0" marR="0" rtl="0" algn="l">
              <a:lnSpc>
                <a:spcPct val="115000"/>
              </a:lnSpc>
              <a:spcBef>
                <a:spcPts val="1000"/>
              </a:spcBef>
              <a:spcAft>
                <a:spcPts val="0"/>
              </a:spcAft>
              <a:buClr>
                <a:schemeClr val="accent1"/>
              </a:buClr>
              <a:buSzPts val="2000"/>
              <a:buFont typeface="Calibri"/>
              <a:buNone/>
            </a:pPr>
            <a:r>
              <a:t/>
            </a:r>
            <a:endParaRPr b="1" i="0" sz="2200" u="none" cap="none" strike="noStrike">
              <a:solidFill>
                <a:srgbClr val="434343"/>
              </a:solidFill>
              <a:latin typeface="Calibri"/>
              <a:ea typeface="Calibri"/>
              <a:cs typeface="Calibri"/>
              <a:sym typeface="Calibri"/>
            </a:endParaRPr>
          </a:p>
          <a:p>
            <a:pPr indent="0" lvl="0" marL="0" marR="0" rtl="0" algn="l">
              <a:lnSpc>
                <a:spcPct val="115000"/>
              </a:lnSpc>
              <a:spcBef>
                <a:spcPts val="0"/>
              </a:spcBef>
              <a:spcAft>
                <a:spcPts val="0"/>
              </a:spcAft>
              <a:buClr>
                <a:schemeClr val="accent1"/>
              </a:buClr>
              <a:buSzPts val="2000"/>
              <a:buFont typeface="Calibri"/>
              <a:buNone/>
            </a:pPr>
            <a:r>
              <a:rPr b="1" i="0" lang="fi-FI" sz="2200" u="none" cap="none" strike="noStrike">
                <a:solidFill>
                  <a:srgbClr val="434343"/>
                </a:solidFill>
                <a:latin typeface="Calibri"/>
                <a:ea typeface="Calibri"/>
                <a:cs typeface="Calibri"/>
                <a:sym typeface="Calibri"/>
              </a:rPr>
              <a:t>Expert: </a:t>
            </a:r>
            <a:r>
              <a:rPr b="0" i="0" lang="fi-FI" sz="2200" u="none" cap="none" strike="noStrike">
                <a:solidFill>
                  <a:srgbClr val="434343"/>
                </a:solidFill>
                <a:latin typeface="Calibri"/>
                <a:ea typeface="Calibri"/>
                <a:cs typeface="Calibri"/>
                <a:sym typeface="Calibri"/>
              </a:rPr>
              <a:t>Marija Roglić, Local action group LAG 5</a:t>
            </a:r>
            <a:endParaRPr b="0" i="0" sz="2200" u="none" cap="none" strike="noStrike">
              <a:solidFill>
                <a:srgbClr val="434343"/>
              </a:solidFill>
              <a:latin typeface="Calibri"/>
              <a:ea typeface="Calibri"/>
              <a:cs typeface="Calibri"/>
              <a:sym typeface="Calibri"/>
            </a:endParaRPr>
          </a:p>
          <a:p>
            <a:pPr indent="0" lvl="0" marL="0" marR="0" rtl="0" algn="l">
              <a:lnSpc>
                <a:spcPct val="90000"/>
              </a:lnSpc>
              <a:spcBef>
                <a:spcPts val="1400"/>
              </a:spcBef>
              <a:spcAft>
                <a:spcPts val="0"/>
              </a:spcAft>
              <a:buClr>
                <a:schemeClr val="accent1"/>
              </a:buClr>
              <a:buSzPts val="2000"/>
              <a:buFont typeface="Calibri"/>
              <a:buNone/>
            </a:pPr>
            <a:r>
              <a:t/>
            </a:r>
            <a:endParaRPr b="0" i="0" sz="2200" u="none" cap="none" strike="noStrike">
              <a:solidFill>
                <a:srgbClr val="3F3F3F"/>
              </a:solidFill>
              <a:latin typeface="Calibri"/>
              <a:ea typeface="Calibri"/>
              <a:cs typeface="Calibri"/>
              <a:sym typeface="Calibri"/>
            </a:endParaRPr>
          </a:p>
        </p:txBody>
      </p:sp>
      <p:sp>
        <p:nvSpPr>
          <p:cNvPr id="486" name="Google Shape;486;p59"/>
          <p:cNvSpPr txBox="1"/>
          <p:nvPr>
            <p:ph idx="12" type="sldNum"/>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60"/>
          <p:cNvSpPr txBox="1"/>
          <p:nvPr>
            <p:ph type="title"/>
          </p:nvPr>
        </p:nvSpPr>
        <p:spPr>
          <a:xfrm>
            <a:off x="515603" y="380909"/>
            <a:ext cx="7543800" cy="1384500"/>
          </a:xfrm>
          <a:prstGeom prst="rect">
            <a:avLst/>
          </a:prstGeom>
          <a:noFill/>
          <a:ln>
            <a:noFill/>
          </a:ln>
          <a:effectLst>
            <a:outerShdw blurRad="57150" rotWithShape="0" algn="bl" dir="5400000" dist="19050">
              <a:srgbClr val="000000">
                <a:alpha val="49803"/>
              </a:srgbClr>
            </a:outerShdw>
          </a:effectLst>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262626"/>
              </a:buClr>
              <a:buSzPts val="8000"/>
              <a:buFont typeface="Calibri"/>
              <a:buNone/>
            </a:pPr>
            <a:r>
              <a:rPr b="0" i="0" lang="fi-FI" sz="8000" u="none" cap="none" strike="noStrike">
                <a:solidFill>
                  <a:srgbClr val="262626"/>
                </a:solidFill>
                <a:latin typeface="Century Gothic"/>
                <a:ea typeface="Century Gothic"/>
                <a:cs typeface="Century Gothic"/>
                <a:sym typeface="Century Gothic"/>
              </a:rPr>
              <a:t>Romania</a:t>
            </a:r>
            <a:endParaRPr b="0" i="0" sz="8000" u="none" cap="none" strike="noStrike">
              <a:solidFill>
                <a:srgbClr val="262626"/>
              </a:solidFill>
              <a:latin typeface="Century Gothic"/>
              <a:ea typeface="Century Gothic"/>
              <a:cs typeface="Century Gothic"/>
              <a:sym typeface="Century Gothic"/>
            </a:endParaRPr>
          </a:p>
        </p:txBody>
      </p:sp>
      <p:sp>
        <p:nvSpPr>
          <p:cNvPr id="492" name="Google Shape;492;p60"/>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1" i="0" lang="fi-FI" sz="1050" u="none" cap="none" strike="noStrike">
                <a:solidFill>
                  <a:srgbClr val="FFFFFF"/>
                </a:solidFill>
                <a:latin typeface="Times New Roman"/>
                <a:ea typeface="Times New Roman"/>
                <a:cs typeface="Times New Roman"/>
                <a:sym typeface="Times New Roman"/>
              </a:rPr>
              <a:t>‹#›</a:t>
            </a:fld>
            <a:endParaRPr b="1" i="0" sz="1050" u="none" cap="none" strike="noStrike">
              <a:solidFill>
                <a:srgbClr val="FFFFFF"/>
              </a:solidFill>
              <a:latin typeface="Times New Roman"/>
              <a:ea typeface="Times New Roman"/>
              <a:cs typeface="Times New Roman"/>
              <a:sym typeface="Times New Roman"/>
            </a:endParaRPr>
          </a:p>
        </p:txBody>
      </p:sp>
      <p:pic>
        <p:nvPicPr>
          <p:cNvPr id="493" name="Google Shape;493;p60"/>
          <p:cNvPicPr preferRelativeResize="0"/>
          <p:nvPr/>
        </p:nvPicPr>
        <p:blipFill rotWithShape="1">
          <a:blip r:embed="rId3">
            <a:alphaModFix/>
          </a:blip>
          <a:srcRect b="0" l="0" r="0" t="0"/>
          <a:stretch/>
        </p:blipFill>
        <p:spPr>
          <a:xfrm>
            <a:off x="0" y="2354900"/>
            <a:ext cx="9144000" cy="4503100"/>
          </a:xfrm>
          <a:prstGeom prst="rect">
            <a:avLst/>
          </a:prstGeom>
          <a:noFill/>
          <a:ln>
            <a:noFill/>
          </a:ln>
        </p:spPr>
      </p:pic>
      <p:sp>
        <p:nvSpPr>
          <p:cNvPr id="494" name="Google Shape;494;p60"/>
          <p:cNvSpPr txBox="1"/>
          <p:nvPr/>
        </p:nvSpPr>
        <p:spPr>
          <a:xfrm>
            <a:off x="7176225" y="6435975"/>
            <a:ext cx="2958300" cy="41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i-FI" sz="1200" u="none" cap="none" strike="noStrike">
                <a:solidFill>
                  <a:srgbClr val="FFFFFF"/>
                </a:solidFill>
                <a:latin typeface="Calibri"/>
                <a:ea typeface="Calibri"/>
                <a:cs typeface="Calibri"/>
                <a:sym typeface="Calibri"/>
              </a:rPr>
              <a:t>paraohiapojejena CC 3-0</a:t>
            </a:r>
            <a:endParaRPr b="0" i="0" sz="1200" u="none" cap="none" strike="noStrike">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6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pic>
        <p:nvPicPr>
          <p:cNvPr id="500" name="Google Shape;500;p61"/>
          <p:cNvPicPr preferRelativeResize="0"/>
          <p:nvPr/>
        </p:nvPicPr>
        <p:blipFill rotWithShape="1">
          <a:blip r:embed="rId3">
            <a:alphaModFix/>
          </a:blip>
          <a:srcRect b="0" l="0" r="0" t="0"/>
          <a:stretch/>
        </p:blipFill>
        <p:spPr>
          <a:xfrm>
            <a:off x="2707650" y="445200"/>
            <a:ext cx="6270800" cy="4734850"/>
          </a:xfrm>
          <a:prstGeom prst="rect">
            <a:avLst/>
          </a:prstGeom>
          <a:noFill/>
          <a:ln>
            <a:noFill/>
          </a:ln>
        </p:spPr>
      </p:pic>
      <p:sp>
        <p:nvSpPr>
          <p:cNvPr id="501" name="Google Shape;501;p61"/>
          <p:cNvSpPr txBox="1"/>
          <p:nvPr/>
        </p:nvSpPr>
        <p:spPr>
          <a:xfrm>
            <a:off x="0" y="5077800"/>
            <a:ext cx="9144000" cy="1780200"/>
          </a:xfrm>
          <a:prstGeom prst="rect">
            <a:avLst/>
          </a:prstGeom>
          <a:solidFill>
            <a:srgbClr val="FFFFFF"/>
          </a:solid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073763"/>
              </a:buClr>
              <a:buSzPts val="2000"/>
              <a:buFont typeface="Calibri"/>
              <a:buAutoNum type="arabicPeriod"/>
            </a:pPr>
            <a:r>
              <a:rPr b="0" i="0" lang="fi-FI" sz="2000" u="none" cap="none" strike="noStrike">
                <a:solidFill>
                  <a:srgbClr val="434343"/>
                </a:solidFill>
                <a:latin typeface="Calibri"/>
                <a:ea typeface="Calibri"/>
                <a:cs typeface="Calibri"/>
                <a:sym typeface="Calibri"/>
              </a:rPr>
              <a:t>Mountain areas with forest and extensive grassland systems (HNVf type 1)</a:t>
            </a:r>
            <a:endParaRPr b="0" i="0" sz="2000" u="none" cap="none" strike="noStrike">
              <a:solidFill>
                <a:srgbClr val="434343"/>
              </a:solidFill>
              <a:latin typeface="Calibri"/>
              <a:ea typeface="Calibri"/>
              <a:cs typeface="Calibri"/>
              <a:sym typeface="Calibri"/>
            </a:endParaRPr>
          </a:p>
          <a:p>
            <a:pPr indent="-355600" lvl="0" marL="457200" marR="0" rtl="0" algn="l">
              <a:lnSpc>
                <a:spcPct val="115000"/>
              </a:lnSpc>
              <a:spcBef>
                <a:spcPts val="0"/>
              </a:spcBef>
              <a:spcAft>
                <a:spcPts val="0"/>
              </a:spcAft>
              <a:buClr>
                <a:srgbClr val="073763"/>
              </a:buClr>
              <a:buSzPts val="2000"/>
              <a:buFont typeface="Calibri"/>
              <a:buAutoNum type="arabicPeriod"/>
            </a:pPr>
            <a:r>
              <a:rPr b="0" i="0" lang="fi-FI" sz="2000" u="none" cap="none" strike="noStrike">
                <a:solidFill>
                  <a:srgbClr val="434343"/>
                </a:solidFill>
                <a:latin typeface="Calibri"/>
                <a:ea typeface="Calibri"/>
                <a:cs typeface="Calibri"/>
                <a:sym typeface="Calibri"/>
              </a:rPr>
              <a:t>Mosaic mixed farming: hay meadow, pastures, traditional orchards (HNVf type 2)</a:t>
            </a:r>
            <a:endParaRPr b="0" i="0" sz="2000" u="none" cap="none" strike="noStrike">
              <a:solidFill>
                <a:srgbClr val="434343"/>
              </a:solidFill>
              <a:latin typeface="Calibri"/>
              <a:ea typeface="Calibri"/>
              <a:cs typeface="Calibri"/>
              <a:sym typeface="Calibri"/>
            </a:endParaRPr>
          </a:p>
          <a:p>
            <a:pPr indent="-355600" lvl="0" marL="457200" marR="0" rtl="0" algn="l">
              <a:lnSpc>
                <a:spcPct val="115000"/>
              </a:lnSpc>
              <a:spcBef>
                <a:spcPts val="0"/>
              </a:spcBef>
              <a:spcAft>
                <a:spcPts val="0"/>
              </a:spcAft>
              <a:buClr>
                <a:srgbClr val="073763"/>
              </a:buClr>
              <a:buSzPts val="2000"/>
              <a:buFont typeface="Calibri"/>
              <a:buAutoNum type="arabicPeriod"/>
            </a:pPr>
            <a:r>
              <a:rPr b="0" i="0" lang="fi-FI" sz="2000" u="none" cap="none" strike="noStrike">
                <a:solidFill>
                  <a:srgbClr val="434343"/>
                </a:solidFill>
                <a:latin typeface="Calibri"/>
                <a:ea typeface="Calibri"/>
                <a:cs typeface="Calibri"/>
                <a:sym typeface="Calibri"/>
              </a:rPr>
              <a:t>More intense farming with scattered HNV areas (limited HNVf)</a:t>
            </a:r>
            <a:endParaRPr b="0" i="0" sz="2000" u="none" cap="none" strike="noStrike">
              <a:solidFill>
                <a:srgbClr val="434343"/>
              </a:solidFill>
              <a:latin typeface="Calibri"/>
              <a:ea typeface="Calibri"/>
              <a:cs typeface="Calibri"/>
              <a:sym typeface="Calibri"/>
            </a:endParaRPr>
          </a:p>
          <a:p>
            <a:pPr indent="-355600" lvl="0" marL="457200" marR="0" rtl="0" algn="l">
              <a:lnSpc>
                <a:spcPct val="115000"/>
              </a:lnSpc>
              <a:spcBef>
                <a:spcPts val="0"/>
              </a:spcBef>
              <a:spcAft>
                <a:spcPts val="0"/>
              </a:spcAft>
              <a:buClr>
                <a:srgbClr val="073763"/>
              </a:buClr>
              <a:buSzPts val="2000"/>
              <a:buFont typeface="Calibri"/>
              <a:buAutoNum type="arabicPeriod"/>
            </a:pPr>
            <a:r>
              <a:rPr b="0" i="0" lang="fi-FI" sz="2000" u="none" cap="none" strike="noStrike">
                <a:solidFill>
                  <a:srgbClr val="434343"/>
                </a:solidFill>
                <a:latin typeface="Calibri"/>
                <a:ea typeface="Calibri"/>
                <a:cs typeface="Calibri"/>
                <a:sym typeface="Calibri"/>
              </a:rPr>
              <a:t>Danube Delta. Extensive reed-bed systems (HNVf type 3)</a:t>
            </a:r>
            <a:endParaRPr b="0" i="0" sz="20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434343"/>
              </a:solidFill>
              <a:latin typeface="Calibri"/>
              <a:ea typeface="Calibri"/>
              <a:cs typeface="Calibri"/>
              <a:sym typeface="Calibri"/>
            </a:endParaRPr>
          </a:p>
        </p:txBody>
      </p:sp>
      <p:sp>
        <p:nvSpPr>
          <p:cNvPr id="502" name="Google Shape;502;p61"/>
          <p:cNvSpPr txBox="1"/>
          <p:nvPr/>
        </p:nvSpPr>
        <p:spPr>
          <a:xfrm>
            <a:off x="157300" y="0"/>
            <a:ext cx="3146100" cy="1891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FI" sz="3600" u="none" cap="none" strike="noStrike">
                <a:solidFill>
                  <a:srgbClr val="434343"/>
                </a:solidFill>
                <a:latin typeface="Century Gothic"/>
                <a:ea typeface="Century Gothic"/>
                <a:cs typeface="Century Gothic"/>
                <a:sym typeface="Century Gothic"/>
              </a:rPr>
              <a:t>Simplified distribution of HNV farming in Romania</a:t>
            </a:r>
            <a:endParaRPr b="0" i="0" sz="3600" u="none" cap="none" strike="noStrike">
              <a:solidFill>
                <a:srgbClr val="434343"/>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rgbClr val="434343"/>
              </a:solidFill>
              <a:latin typeface="Arial"/>
              <a:ea typeface="Arial"/>
              <a:cs typeface="Arial"/>
              <a:sym typeface="Arial"/>
            </a:endParaRPr>
          </a:p>
        </p:txBody>
      </p:sp>
      <p:sp>
        <p:nvSpPr>
          <p:cNvPr id="503" name="Google Shape;503;p61"/>
          <p:cNvSpPr txBox="1"/>
          <p:nvPr/>
        </p:nvSpPr>
        <p:spPr>
          <a:xfrm>
            <a:off x="520250" y="3942250"/>
            <a:ext cx="3752100" cy="892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fi-FI" sz="1800" u="none" cap="none" strike="noStrike">
                <a:solidFill>
                  <a:srgbClr val="000000"/>
                </a:solidFill>
                <a:latin typeface="Calibri"/>
                <a:ea typeface="Calibri"/>
                <a:cs typeface="Calibri"/>
                <a:sym typeface="Calibri"/>
              </a:rPr>
              <a:t>adapted from Keenleyside et al. 2014. High Nature Value farming throughout EU-27: Annex 1 (maps)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Calibri"/>
              <a:ea typeface="Calibri"/>
              <a:cs typeface="Calibri"/>
              <a:sym typeface="Calibri"/>
            </a:endParaRPr>
          </a:p>
        </p:txBody>
      </p:sp>
      <p:sp>
        <p:nvSpPr>
          <p:cNvPr id="504" name="Google Shape;504;p61"/>
          <p:cNvSpPr txBox="1"/>
          <p:nvPr>
            <p:ph idx="10" type="dt"/>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i-FI" sz="1000" u="none" cap="none" strike="noStrike">
                <a:solidFill>
                  <a:srgbClr val="666666"/>
                </a:solidFill>
                <a:latin typeface="Arial"/>
                <a:ea typeface="Arial"/>
                <a:cs typeface="Arial"/>
                <a:sym typeface="Arial"/>
              </a:rPr>
              <a:t>‹#›</a:t>
            </a:fld>
            <a:endParaRPr b="0" i="0" sz="1000" u="none" cap="none" strike="noStrike">
              <a:solidFill>
                <a:srgbClr val="999999"/>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62"/>
          <p:cNvSpPr txBox="1"/>
          <p:nvPr>
            <p:ph type="title"/>
          </p:nvPr>
        </p:nvSpPr>
        <p:spPr>
          <a:xfrm>
            <a:off x="850475" y="417100"/>
            <a:ext cx="6674400" cy="9270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HNV farming systems</a:t>
            </a:r>
            <a:endParaRPr b="0" i="0" sz="4800" u="none" cap="none" strike="noStrike">
              <a:solidFill>
                <a:srgbClr val="3F3F3F"/>
              </a:solidFill>
              <a:latin typeface="Century Gothic"/>
              <a:ea typeface="Century Gothic"/>
              <a:cs typeface="Century Gothic"/>
              <a:sym typeface="Century Gothic"/>
            </a:endParaRPr>
          </a:p>
        </p:txBody>
      </p:sp>
      <p:sp>
        <p:nvSpPr>
          <p:cNvPr id="510" name="Google Shape;510;p62"/>
          <p:cNvSpPr txBox="1"/>
          <p:nvPr>
            <p:ph idx="1" type="body"/>
          </p:nvPr>
        </p:nvSpPr>
        <p:spPr>
          <a:xfrm>
            <a:off x="866900" y="2196275"/>
            <a:ext cx="4558200" cy="3535200"/>
          </a:xfrm>
          <a:prstGeom prst="rect">
            <a:avLst/>
          </a:prstGeom>
          <a:solidFill>
            <a:srgbClr val="FFFFFF"/>
          </a:solidFill>
          <a:ln>
            <a:noFill/>
          </a:ln>
        </p:spPr>
        <p:txBody>
          <a:bodyPr anchorCtr="0" anchor="ctr" bIns="45700" lIns="0" spcFirstLastPara="1" rIns="0" wrap="square" tIns="45700">
            <a:noAutofit/>
          </a:bodyPr>
          <a:lstStyle/>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Extensive dairy sheep breeding</a:t>
            </a:r>
            <a:endParaRPr b="0" i="0" sz="2400" u="none" cap="none" strike="noStrike">
              <a:solidFill>
                <a:srgbClr val="434343"/>
              </a:solidFill>
              <a:latin typeface="Calibri"/>
              <a:ea typeface="Calibri"/>
              <a:cs typeface="Calibri"/>
              <a:sym typeface="Calibri"/>
            </a:endParaRPr>
          </a:p>
          <a:p>
            <a:pPr indent="-246379" lvl="2" marL="566928" marR="0" rtl="0" algn="l">
              <a:lnSpc>
                <a:spcPct val="115000"/>
              </a:lnSpc>
              <a:spcBef>
                <a:spcPts val="0"/>
              </a:spcBef>
              <a:spcAft>
                <a:spcPts val="0"/>
              </a:spcAft>
              <a:buClr>
                <a:srgbClr val="073763"/>
              </a:buClr>
              <a:buSzPts val="2400"/>
              <a:buFont typeface="Calibri"/>
              <a:buChar char="■"/>
            </a:pPr>
            <a:r>
              <a:rPr b="0" i="0" lang="fi-FI" sz="2400" u="none" cap="none" strike="noStrike">
                <a:solidFill>
                  <a:srgbClr val="434343"/>
                </a:solidFill>
                <a:latin typeface="Calibri"/>
                <a:ea typeface="Calibri"/>
                <a:cs typeface="Calibri"/>
                <a:sym typeface="Calibri"/>
              </a:rPr>
              <a:t>use of upland semi-natural pastures</a:t>
            </a:r>
            <a:endParaRPr b="0" i="0" sz="2400" u="none" cap="none" strike="noStrike">
              <a:solidFill>
                <a:srgbClr val="434343"/>
              </a:solidFill>
              <a:latin typeface="Calibri"/>
              <a:ea typeface="Calibri"/>
              <a:cs typeface="Calibri"/>
              <a:sym typeface="Calibri"/>
            </a:endParaRPr>
          </a:p>
          <a:p>
            <a:pPr indent="-246379" lvl="2" marL="566928" marR="0" rtl="0" algn="l">
              <a:lnSpc>
                <a:spcPct val="115000"/>
              </a:lnSpc>
              <a:spcBef>
                <a:spcPts val="0"/>
              </a:spcBef>
              <a:spcAft>
                <a:spcPts val="0"/>
              </a:spcAft>
              <a:buClr>
                <a:srgbClr val="073763"/>
              </a:buClr>
              <a:buSzPts val="2400"/>
              <a:buFont typeface="Calibri"/>
              <a:buChar char="■"/>
            </a:pPr>
            <a:r>
              <a:rPr b="0" i="0" lang="fi-FI" sz="2400" u="none" cap="none" strike="noStrike">
                <a:solidFill>
                  <a:srgbClr val="434343"/>
                </a:solidFill>
                <a:latin typeface="Calibri"/>
                <a:ea typeface="Calibri"/>
                <a:cs typeface="Calibri"/>
                <a:sym typeface="Calibri"/>
              </a:rPr>
              <a:t>shepherding</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Small farms and mixed land use </a:t>
            </a:r>
            <a:endParaRPr b="0" i="0" sz="2400" u="none" cap="none" strike="noStrike">
              <a:solidFill>
                <a:srgbClr val="434343"/>
              </a:solidFill>
              <a:latin typeface="Calibri"/>
              <a:ea typeface="Calibri"/>
              <a:cs typeface="Calibri"/>
              <a:sym typeface="Calibri"/>
            </a:endParaRPr>
          </a:p>
          <a:p>
            <a:pPr indent="-246379" lvl="2" marL="566928"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permanent grassland, leys, rotational arable, wood pasture, traditional orchards</a:t>
            </a:r>
            <a:endParaRPr b="0" i="0" sz="2400" u="none" cap="none" strike="noStrike">
              <a:solidFill>
                <a:srgbClr val="434343"/>
              </a:solidFill>
              <a:latin typeface="Calibri"/>
              <a:ea typeface="Calibri"/>
              <a:cs typeface="Calibri"/>
              <a:sym typeface="Calibri"/>
            </a:endParaRPr>
          </a:p>
        </p:txBody>
      </p:sp>
      <p:pic>
        <p:nvPicPr>
          <p:cNvPr id="511" name="Google Shape;511;p62"/>
          <p:cNvPicPr preferRelativeResize="0"/>
          <p:nvPr/>
        </p:nvPicPr>
        <p:blipFill rotWithShape="1">
          <a:blip r:embed="rId3">
            <a:alphaModFix/>
          </a:blip>
          <a:srcRect b="0" l="0" r="0" t="0"/>
          <a:stretch/>
        </p:blipFill>
        <p:spPr>
          <a:xfrm>
            <a:off x="5604375" y="2540550"/>
            <a:ext cx="3056951" cy="2630561"/>
          </a:xfrm>
          <a:prstGeom prst="rect">
            <a:avLst/>
          </a:prstGeom>
          <a:noFill/>
          <a:ln>
            <a:noFill/>
          </a:ln>
        </p:spPr>
      </p:pic>
      <p:sp>
        <p:nvSpPr>
          <p:cNvPr id="512" name="Google Shape;512;p62"/>
          <p:cNvSpPr txBox="1"/>
          <p:nvPr>
            <p:ph idx="12" type="sldNum"/>
          </p:nvPr>
        </p:nvSpPr>
        <p:spPr>
          <a:xfrm>
            <a:off x="7941983" y="6227947"/>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513" name="Google Shape;513;p62"/>
          <p:cNvSpPr txBox="1"/>
          <p:nvPr/>
        </p:nvSpPr>
        <p:spPr>
          <a:xfrm>
            <a:off x="5653700" y="4905750"/>
            <a:ext cx="2958300" cy="41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i-FI" sz="1200" u="none" cap="none" strike="noStrike">
                <a:solidFill>
                  <a:srgbClr val="FFFFFF"/>
                </a:solidFill>
                <a:latin typeface="Calibri"/>
                <a:ea typeface="Calibri"/>
                <a:cs typeface="Calibri"/>
                <a:sym typeface="Calibri"/>
              </a:rPr>
              <a:t>HNV-Link</a:t>
            </a:r>
            <a:endParaRPr b="0" i="0" sz="1200" u="none" cap="none" strike="noStrike">
              <a:solidFill>
                <a:srgbClr val="FFFFFF"/>
              </a:solidFill>
              <a:latin typeface="Calibri"/>
              <a:ea typeface="Calibri"/>
              <a:cs typeface="Calibri"/>
              <a:sym typeface="Calibri"/>
            </a:endParaRPr>
          </a:p>
        </p:txBody>
      </p:sp>
      <p:sp>
        <p:nvSpPr>
          <p:cNvPr id="514" name="Google Shape;514;p62"/>
          <p:cNvSpPr txBox="1"/>
          <p:nvPr/>
        </p:nvSpPr>
        <p:spPr>
          <a:xfrm>
            <a:off x="850475" y="1394900"/>
            <a:ext cx="7856400" cy="746100"/>
          </a:xfrm>
          <a:prstGeom prst="rect">
            <a:avLst/>
          </a:prstGeom>
          <a:no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400"/>
              <a:buFont typeface="Arial"/>
              <a:buNone/>
            </a:pPr>
            <a:r>
              <a:rPr b="0" i="0" lang="fi-FI" sz="2400" u="none" cap="none" strike="noStrike">
                <a:solidFill>
                  <a:srgbClr val="434343"/>
                </a:solidFill>
                <a:latin typeface="Calibri"/>
                <a:ea typeface="Calibri"/>
                <a:cs typeface="Calibri"/>
                <a:sym typeface="Calibri"/>
              </a:rPr>
              <a:t>Based on small-holdings and common unimproved pastures</a:t>
            </a:r>
            <a:endParaRPr b="0" i="0" sz="1400" u="none" cap="none" strike="noStrike">
              <a:solidFill>
                <a:srgbClr val="000000"/>
              </a:solidFill>
              <a:latin typeface="Arial"/>
              <a:ea typeface="Arial"/>
              <a:cs typeface="Arial"/>
              <a:sym typeface="Arial"/>
            </a:endParaRPr>
          </a:p>
        </p:txBody>
      </p:sp>
      <p:sp>
        <p:nvSpPr>
          <p:cNvPr id="515" name="Google Shape;515;p62"/>
          <p:cNvSpPr txBox="1"/>
          <p:nvPr/>
        </p:nvSpPr>
        <p:spPr>
          <a:xfrm>
            <a:off x="755600" y="5570650"/>
            <a:ext cx="7856400" cy="524700"/>
          </a:xfrm>
          <a:prstGeom prst="rect">
            <a:avLst/>
          </a:prstGeom>
          <a:noFill/>
          <a:ln>
            <a:noFill/>
          </a:ln>
        </p:spPr>
        <p:txBody>
          <a:bodyPr anchorCtr="0" anchor="ctr" bIns="91425" lIns="91425" spcFirstLastPara="1" rIns="91425" wrap="square" tIns="91425">
            <a:noAutofit/>
          </a:bodyPr>
          <a:lstStyle/>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Broad flat pastoral expanses on Danube Plain and Delta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6"/>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Learning objectives</a:t>
            </a:r>
            <a:endParaRPr b="0" i="0" sz="4800" u="none" cap="none" strike="noStrike">
              <a:solidFill>
                <a:srgbClr val="3F3F3F"/>
              </a:solidFill>
              <a:latin typeface="Century Gothic"/>
              <a:ea typeface="Century Gothic"/>
              <a:cs typeface="Century Gothic"/>
              <a:sym typeface="Century Gothic"/>
            </a:endParaRPr>
          </a:p>
        </p:txBody>
      </p:sp>
      <p:sp>
        <p:nvSpPr>
          <p:cNvPr id="197" name="Google Shape;197;p36"/>
          <p:cNvSpPr txBox="1"/>
          <p:nvPr>
            <p:ph idx="1" type="body"/>
          </p:nvPr>
        </p:nvSpPr>
        <p:spPr>
          <a:xfrm>
            <a:off x="822959" y="1845734"/>
            <a:ext cx="7543800" cy="4023300"/>
          </a:xfrm>
          <a:prstGeom prst="rect">
            <a:avLst/>
          </a:prstGeom>
          <a:noFill/>
          <a:ln>
            <a:noFill/>
          </a:ln>
        </p:spPr>
        <p:txBody>
          <a:bodyPr anchorCtr="0" anchor="t" bIns="45700" lIns="0" spcFirstLastPara="1" rIns="0" wrap="square" tIns="45700">
            <a:noAutofit/>
          </a:bodyPr>
          <a:lstStyle/>
          <a:p>
            <a:pPr indent="-381000" lvl="0" marL="457200" marR="0" rtl="0" algn="l">
              <a:lnSpc>
                <a:spcPct val="115000"/>
              </a:lnSpc>
              <a:spcBef>
                <a:spcPts val="1000"/>
              </a:spcBef>
              <a:spcAft>
                <a:spcPts val="0"/>
              </a:spcAft>
              <a:buClr>
                <a:srgbClr val="073763"/>
              </a:buClr>
              <a:buSzPts val="2400"/>
              <a:buFont typeface="Cambria"/>
              <a:buChar char="●"/>
            </a:pPr>
            <a:r>
              <a:rPr b="0" i="0" lang="fi-FI" sz="2400" u="none" cap="none" strike="noStrike">
                <a:solidFill>
                  <a:srgbClr val="434343"/>
                </a:solidFill>
                <a:latin typeface="Calibri"/>
                <a:ea typeface="Calibri"/>
                <a:cs typeface="Calibri"/>
                <a:sym typeface="Calibri"/>
              </a:rPr>
              <a:t>To appreciate a diversity of </a:t>
            </a:r>
            <a:r>
              <a:rPr b="0" i="0" lang="fi-FI" sz="2400" u="none" cap="none" strike="noStrike">
                <a:solidFill>
                  <a:srgbClr val="3F3F3F"/>
                </a:solidFill>
                <a:latin typeface="Calibri"/>
                <a:ea typeface="Calibri"/>
                <a:cs typeface="Calibri"/>
                <a:sym typeface="Calibri"/>
              </a:rPr>
              <a:t>High Nature Value farmland</a:t>
            </a:r>
            <a:r>
              <a:rPr b="0" i="0" lang="fi-FI" sz="2400" u="none" cap="none" strike="noStrike">
                <a:solidFill>
                  <a:srgbClr val="434343"/>
                </a:solidFill>
                <a:latin typeface="Calibri"/>
                <a:ea typeface="Calibri"/>
                <a:cs typeface="Calibri"/>
                <a:sym typeface="Calibri"/>
              </a:rPr>
              <a:t> types across Europe and outside</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1000"/>
              </a:spcBef>
              <a:spcAft>
                <a:spcPts val="0"/>
              </a:spcAft>
              <a:buClr>
                <a:srgbClr val="073763"/>
              </a:buClr>
              <a:buSzPts val="2400"/>
              <a:buFont typeface="Cambria"/>
              <a:buChar char="●"/>
            </a:pPr>
            <a:r>
              <a:rPr b="0" i="0" lang="fi-FI" sz="2400" u="none" cap="none" strike="noStrike">
                <a:solidFill>
                  <a:srgbClr val="434343"/>
                </a:solidFill>
                <a:latin typeface="Calibri"/>
                <a:ea typeface="Calibri"/>
                <a:cs typeface="Calibri"/>
                <a:sym typeface="Calibri"/>
              </a:rPr>
              <a:t>To learn of the general characteristics of HNV farmland and farming systems</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1000"/>
              </a:spcBef>
              <a:spcAft>
                <a:spcPts val="0"/>
              </a:spcAft>
              <a:buClr>
                <a:srgbClr val="073763"/>
              </a:buClr>
              <a:buSzPts val="2400"/>
              <a:buFont typeface="Cambria"/>
              <a:buChar char="●"/>
            </a:pPr>
            <a:r>
              <a:rPr b="0" i="0" lang="fi-FI" sz="2400" u="none" cap="none" strike="noStrike">
                <a:solidFill>
                  <a:srgbClr val="434343"/>
                </a:solidFill>
                <a:latin typeface="Calibri"/>
                <a:ea typeface="Calibri"/>
                <a:cs typeface="Calibri"/>
                <a:sym typeface="Calibri"/>
              </a:rPr>
              <a:t>To familiarise oneself with various public values of HNV farmland</a:t>
            </a:r>
            <a:endParaRPr b="0" i="0" sz="2400" u="none" cap="none" strike="noStrike">
              <a:solidFill>
                <a:srgbClr val="3F3F3F"/>
              </a:solidFill>
              <a:latin typeface="Calibri"/>
              <a:ea typeface="Calibri"/>
              <a:cs typeface="Calibri"/>
              <a:sym typeface="Calibri"/>
            </a:endParaRPr>
          </a:p>
        </p:txBody>
      </p:sp>
      <p:sp>
        <p:nvSpPr>
          <p:cNvPr id="198" name="Google Shape;198;p36"/>
          <p:cNvSpPr txBox="1"/>
          <p:nvPr>
            <p:ph idx="12" type="sldNum"/>
          </p:nvPr>
        </p:nvSpPr>
        <p:spPr>
          <a:xfrm>
            <a:off x="7382744" y="6293711"/>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199" name="Google Shape;199;p36"/>
          <p:cNvSpPr txBox="1"/>
          <p:nvPr>
            <p:ph idx="12" type="sldNum"/>
          </p:nvPr>
        </p:nvSpPr>
        <p:spPr>
          <a:xfrm>
            <a:off x="7425344" y="630203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666666"/>
                </a:solidFill>
                <a:latin typeface="Arial"/>
                <a:ea typeface="Arial"/>
                <a:cs typeface="Arial"/>
                <a:sym typeface="Arial"/>
              </a:rPr>
              <a:t>‹#›</a:t>
            </a:fld>
            <a:endParaRPr b="0" i="0" sz="1050" u="none" cap="none" strike="noStrike">
              <a:solidFill>
                <a:srgbClr val="66666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pic>
        <p:nvPicPr>
          <p:cNvPr id="520" name="Google Shape;520;p63"/>
          <p:cNvPicPr preferRelativeResize="0"/>
          <p:nvPr/>
        </p:nvPicPr>
        <p:blipFill rotWithShape="1">
          <a:blip r:embed="rId3">
            <a:alphaModFix/>
          </a:blip>
          <a:srcRect b="0" l="0" r="0" t="0"/>
          <a:stretch/>
        </p:blipFill>
        <p:spPr>
          <a:xfrm>
            <a:off x="-1" y="0"/>
            <a:ext cx="9797143" cy="6858000"/>
          </a:xfrm>
          <a:prstGeom prst="rect">
            <a:avLst/>
          </a:prstGeom>
          <a:noFill/>
          <a:ln>
            <a:noFill/>
          </a:ln>
        </p:spPr>
      </p:pic>
      <p:sp>
        <p:nvSpPr>
          <p:cNvPr id="521" name="Google Shape;521;p63"/>
          <p:cNvSpPr txBox="1"/>
          <p:nvPr/>
        </p:nvSpPr>
        <p:spPr>
          <a:xfrm>
            <a:off x="12624" y="-12625"/>
            <a:ext cx="9766375" cy="6858000"/>
          </a:xfrm>
          <a:prstGeom prst="rect">
            <a:avLst/>
          </a:prstGeom>
          <a:solidFill>
            <a:srgbClr val="FFFFFF">
              <a:alpha val="10196"/>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63"/>
          <p:cNvSpPr txBox="1"/>
          <p:nvPr/>
        </p:nvSpPr>
        <p:spPr>
          <a:xfrm>
            <a:off x="45200" y="6435800"/>
            <a:ext cx="21939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rgbClr val="D9D9D9"/>
                </a:solidFill>
                <a:latin typeface="Calibri"/>
                <a:ea typeface="Calibri"/>
                <a:cs typeface="Calibri"/>
                <a:sym typeface="Calibri"/>
              </a:rPr>
              <a:t>Photo: HNV-Link</a:t>
            </a:r>
            <a:endParaRPr b="0" i="0" sz="1200" u="none" cap="none" strike="noStrike">
              <a:solidFill>
                <a:srgbClr val="D9D9D9"/>
              </a:solidFill>
              <a:latin typeface="Calibri"/>
              <a:ea typeface="Calibri"/>
              <a:cs typeface="Calibri"/>
              <a:sym typeface="Calibri"/>
            </a:endParaRPr>
          </a:p>
        </p:txBody>
      </p:sp>
      <p:sp>
        <p:nvSpPr>
          <p:cNvPr id="523" name="Google Shape;523;p63"/>
          <p:cNvSpPr txBox="1"/>
          <p:nvPr>
            <p:ph idx="4294967295" type="sldNum"/>
          </p:nvPr>
        </p:nvSpPr>
        <p:spPr>
          <a:xfrm>
            <a:off x="8072633" y="62534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666666"/>
                </a:solidFill>
                <a:latin typeface="Lato"/>
                <a:ea typeface="Lato"/>
                <a:cs typeface="Lato"/>
                <a:sym typeface="Lato"/>
              </a:rPr>
              <a:t>‹#›</a:t>
            </a:fld>
            <a:endParaRPr b="0" i="0" sz="1000" u="none" cap="none" strike="noStrike">
              <a:solidFill>
                <a:srgbClr val="999999"/>
              </a:solidFill>
              <a:latin typeface="Lato"/>
              <a:ea typeface="Lato"/>
              <a:cs typeface="Lato"/>
              <a:sym typeface="Lato"/>
            </a:endParaRPr>
          </a:p>
        </p:txBody>
      </p:sp>
      <p:sp>
        <p:nvSpPr>
          <p:cNvPr id="524" name="Google Shape;524;p63"/>
          <p:cNvSpPr txBox="1"/>
          <p:nvPr>
            <p:ph idx="4294967295" type="title"/>
          </p:nvPr>
        </p:nvSpPr>
        <p:spPr>
          <a:xfrm>
            <a:off x="413625" y="0"/>
            <a:ext cx="6535800" cy="1382900"/>
          </a:xfrm>
          <a:prstGeom prst="rect">
            <a:avLst/>
          </a:prstGeom>
          <a:solidFill>
            <a:srgbClr val="FFF2CC"/>
          </a:solidFill>
          <a:ln>
            <a:noFill/>
          </a:ln>
          <a:effectLst>
            <a:outerShdw blurRad="100013" rotWithShape="0" algn="bl" dir="900000" dist="28575">
              <a:srgbClr val="000000">
                <a:alpha val="49411"/>
              </a:srgbClr>
            </a:outerShdw>
          </a:effectLst>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dk1"/>
              </a:buClr>
              <a:buSzPts val="1100"/>
              <a:buFont typeface="Arial"/>
              <a:buNone/>
            </a:pPr>
            <a:r>
              <a:t/>
            </a:r>
            <a:endParaRPr b="0" i="0" sz="4800" u="none" cap="none" strike="noStrike">
              <a:solidFill>
                <a:srgbClr val="3F3F3F"/>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1" i="0" lang="fi-FI" sz="3600" u="none" cap="none" strike="noStrike">
                <a:solidFill>
                  <a:srgbClr val="434343"/>
                </a:solidFill>
                <a:latin typeface="Raleway"/>
                <a:ea typeface="Raleway"/>
                <a:cs typeface="Raleway"/>
                <a:sym typeface="Raleway"/>
              </a:rPr>
              <a:t>In Focus: Eastern Hills of Cluj</a:t>
            </a:r>
            <a:endParaRPr b="1" i="0" sz="3600" u="none" cap="none" strike="noStrike">
              <a:solidFill>
                <a:srgbClr val="434343"/>
              </a:solidFill>
              <a:latin typeface="Raleway"/>
              <a:ea typeface="Raleway"/>
              <a:cs typeface="Raleway"/>
              <a:sym typeface="Raleway"/>
            </a:endParaRPr>
          </a:p>
        </p:txBody>
      </p:sp>
      <p:sp>
        <p:nvSpPr>
          <p:cNvPr id="525" name="Google Shape;525;p63"/>
          <p:cNvSpPr txBox="1"/>
          <p:nvPr>
            <p:ph idx="4294967295" type="body"/>
          </p:nvPr>
        </p:nvSpPr>
        <p:spPr>
          <a:xfrm>
            <a:off x="2876400" y="2659425"/>
            <a:ext cx="6547000" cy="4009200"/>
          </a:xfrm>
          <a:prstGeom prst="rect">
            <a:avLst/>
          </a:prstGeom>
          <a:solidFill>
            <a:srgbClr val="F6FFE8">
              <a:alpha val="56470"/>
            </a:srgbClr>
          </a:solidFill>
          <a:ln>
            <a:noFill/>
          </a:ln>
          <a:effectLst>
            <a:outerShdw blurRad="271463" rotWithShape="0" algn="bl" dist="47625">
              <a:srgbClr val="434343">
                <a:alpha val="89803"/>
              </a:srgbClr>
            </a:outerShdw>
          </a:effectLst>
        </p:spPr>
        <p:txBody>
          <a:bodyPr anchorCtr="0" anchor="t" bIns="45700" lIns="0" spcFirstLastPara="1" rIns="0" wrap="square" tIns="45700">
            <a:noAutofit/>
          </a:bodyPr>
          <a:lstStyle/>
          <a:p>
            <a:pPr indent="-381000" lvl="0" marL="457200" marR="0" rtl="0" algn="l">
              <a:lnSpc>
                <a:spcPct val="115000"/>
              </a:lnSpc>
              <a:spcBef>
                <a:spcPts val="0"/>
              </a:spcBef>
              <a:spcAft>
                <a:spcPts val="0"/>
              </a:spcAft>
              <a:buClr>
                <a:srgbClr val="073763"/>
              </a:buClr>
              <a:buSzPts val="2400"/>
              <a:buFont typeface="Noto Sans Symbols"/>
              <a:buChar char="●"/>
            </a:pPr>
            <a:r>
              <a:rPr b="1" i="0" lang="fi-FI" sz="2400" u="none" cap="none" strike="noStrike">
                <a:solidFill>
                  <a:srgbClr val="434343"/>
                </a:solidFill>
                <a:latin typeface="Calibri"/>
                <a:ea typeface="Calibri"/>
                <a:cs typeface="Calibri"/>
                <a:sym typeface="Calibri"/>
              </a:rPr>
              <a:t>Valleys: </a:t>
            </a:r>
            <a:endParaRPr b="1" i="0" sz="2400" u="none" cap="none" strike="noStrike">
              <a:solidFill>
                <a:srgbClr val="434343"/>
              </a:solidFill>
              <a:latin typeface="Lato"/>
              <a:ea typeface="Lato"/>
              <a:cs typeface="Lato"/>
              <a:sym typeface="Lato"/>
            </a:endParaRPr>
          </a:p>
          <a:p>
            <a:pPr indent="-163829" lvl="2" marL="566928" marR="0" rtl="0" algn="l">
              <a:lnSpc>
                <a:spcPct val="115000"/>
              </a:lnSpc>
              <a:spcBef>
                <a:spcPts val="0"/>
              </a:spcBef>
              <a:spcAft>
                <a:spcPts val="0"/>
              </a:spcAft>
              <a:buClr>
                <a:srgbClr val="073763"/>
              </a:buClr>
              <a:buSzPts val="1100"/>
              <a:buFont typeface="Noto Sans Symbols"/>
              <a:buChar char="■"/>
            </a:pPr>
            <a:r>
              <a:rPr b="0" i="0" lang="fi-FI" sz="2400" u="none" cap="none" strike="noStrike">
                <a:solidFill>
                  <a:srgbClr val="434343"/>
                </a:solidFill>
                <a:latin typeface="Lato"/>
                <a:ea typeface="Lato"/>
                <a:cs typeface="Lato"/>
                <a:sym typeface="Lato"/>
              </a:rPr>
              <a:t> </a:t>
            </a:r>
            <a:r>
              <a:rPr b="0" i="0" lang="fi-FI" sz="2400" u="none" cap="none" strike="noStrike">
                <a:solidFill>
                  <a:srgbClr val="434343"/>
                </a:solidFill>
                <a:latin typeface="Calibri"/>
                <a:ea typeface="Calibri"/>
                <a:cs typeface="Calibri"/>
                <a:sym typeface="Calibri"/>
              </a:rPr>
              <a:t>Villages surrounded by arable land</a:t>
            </a:r>
            <a:endParaRPr b="0" i="0" sz="2400" u="none" cap="none" strike="noStrike">
              <a:solidFill>
                <a:srgbClr val="434343"/>
              </a:solidFill>
              <a:latin typeface="Lato"/>
              <a:ea typeface="Lato"/>
              <a:cs typeface="Lato"/>
              <a:sym typeface="Lato"/>
            </a:endParaRPr>
          </a:p>
          <a:p>
            <a:pPr indent="-381000" lvl="0" marL="457200" marR="0" rtl="0" algn="l">
              <a:lnSpc>
                <a:spcPct val="115000"/>
              </a:lnSpc>
              <a:spcBef>
                <a:spcPts val="0"/>
              </a:spcBef>
              <a:spcAft>
                <a:spcPts val="0"/>
              </a:spcAft>
              <a:buClr>
                <a:srgbClr val="073763"/>
              </a:buClr>
              <a:buSzPts val="2400"/>
              <a:buFont typeface="Noto Sans Symbols"/>
              <a:buChar char="●"/>
            </a:pPr>
            <a:r>
              <a:rPr b="1" i="0" lang="fi-FI" sz="2400" u="none" cap="none" strike="noStrike">
                <a:solidFill>
                  <a:srgbClr val="434343"/>
                </a:solidFill>
                <a:latin typeface="Calibri"/>
                <a:ea typeface="Calibri"/>
                <a:cs typeface="Calibri"/>
                <a:sym typeface="Calibri"/>
              </a:rPr>
              <a:t>Middle elevation:</a:t>
            </a:r>
            <a:r>
              <a:rPr b="0" i="0" lang="fi-FI" sz="2400" u="none" cap="none" strike="noStrike">
                <a:solidFill>
                  <a:srgbClr val="434343"/>
                </a:solidFill>
                <a:latin typeface="Calibri"/>
                <a:ea typeface="Calibri"/>
                <a:cs typeface="Calibri"/>
                <a:sym typeface="Calibri"/>
              </a:rPr>
              <a:t> </a:t>
            </a:r>
            <a:endParaRPr b="0" i="0" sz="2400" u="none" cap="none" strike="noStrike">
              <a:solidFill>
                <a:srgbClr val="434343"/>
              </a:solidFill>
              <a:latin typeface="Lato"/>
              <a:ea typeface="Lato"/>
              <a:cs typeface="Lato"/>
              <a:sym typeface="Lato"/>
            </a:endParaRPr>
          </a:p>
          <a:p>
            <a:pPr indent="-163829" lvl="2" marL="566928" marR="0" rtl="0" algn="l">
              <a:lnSpc>
                <a:spcPct val="115000"/>
              </a:lnSpc>
              <a:spcBef>
                <a:spcPts val="0"/>
              </a:spcBef>
              <a:spcAft>
                <a:spcPts val="0"/>
              </a:spcAft>
              <a:buClr>
                <a:srgbClr val="073763"/>
              </a:buClr>
              <a:buSzPts val="1100"/>
              <a:buFont typeface="Noto Sans Symbols"/>
              <a:buChar char="■"/>
            </a:pPr>
            <a:r>
              <a:rPr b="0" i="0" lang="fi-FI" sz="2400" u="none" cap="none" strike="noStrike">
                <a:solidFill>
                  <a:srgbClr val="434343"/>
                </a:solidFill>
                <a:latin typeface="Lato"/>
                <a:ea typeface="Lato"/>
                <a:cs typeface="Lato"/>
                <a:sym typeface="Lato"/>
              </a:rPr>
              <a:t> </a:t>
            </a:r>
            <a:r>
              <a:rPr b="0" i="0" lang="fi-FI" sz="2400" u="none" cap="none" strike="noStrike">
                <a:solidFill>
                  <a:srgbClr val="434343"/>
                </a:solidFill>
                <a:latin typeface="Calibri"/>
                <a:ea typeface="Calibri"/>
                <a:cs typeface="Calibri"/>
                <a:sym typeface="Calibri"/>
              </a:rPr>
              <a:t>Mixed arable, grazing, meadows</a:t>
            </a:r>
            <a:endParaRPr b="0" i="0" sz="2400" u="none" cap="none" strike="noStrike">
              <a:solidFill>
                <a:srgbClr val="434343"/>
              </a:solidFill>
              <a:latin typeface="Lato"/>
              <a:ea typeface="Lato"/>
              <a:cs typeface="Lato"/>
              <a:sym typeface="Lato"/>
            </a:endParaRPr>
          </a:p>
          <a:p>
            <a:pPr indent="-381000" lvl="0" marL="457200" marR="0" rtl="0" algn="l">
              <a:lnSpc>
                <a:spcPct val="115000"/>
              </a:lnSpc>
              <a:spcBef>
                <a:spcPts val="0"/>
              </a:spcBef>
              <a:spcAft>
                <a:spcPts val="0"/>
              </a:spcAft>
              <a:buClr>
                <a:srgbClr val="073763"/>
              </a:buClr>
              <a:buSzPts val="2400"/>
              <a:buFont typeface="Noto Sans Symbols"/>
              <a:buChar char="●"/>
            </a:pPr>
            <a:r>
              <a:rPr b="1" i="0" lang="fi-FI" sz="2400" u="none" cap="none" strike="noStrike">
                <a:solidFill>
                  <a:srgbClr val="434343"/>
                </a:solidFill>
                <a:latin typeface="Calibri"/>
                <a:ea typeface="Calibri"/>
                <a:cs typeface="Calibri"/>
                <a:sym typeface="Calibri"/>
              </a:rPr>
              <a:t>High elevation: </a:t>
            </a:r>
            <a:endParaRPr b="1" i="0" sz="2400" u="none" cap="none" strike="noStrike">
              <a:solidFill>
                <a:srgbClr val="434343"/>
              </a:solidFill>
              <a:latin typeface="Lato"/>
              <a:ea typeface="Lato"/>
              <a:cs typeface="Lato"/>
              <a:sym typeface="Lato"/>
            </a:endParaRPr>
          </a:p>
          <a:p>
            <a:pPr indent="-163829" lvl="2" marL="566928" marR="0" rtl="0" algn="l">
              <a:lnSpc>
                <a:spcPct val="115000"/>
              </a:lnSpc>
              <a:spcBef>
                <a:spcPts val="0"/>
              </a:spcBef>
              <a:spcAft>
                <a:spcPts val="0"/>
              </a:spcAft>
              <a:buClr>
                <a:srgbClr val="073763"/>
              </a:buClr>
              <a:buSzPts val="1100"/>
              <a:buFont typeface="Noto Sans Symbols"/>
              <a:buChar char="■"/>
            </a:pPr>
            <a:r>
              <a:rPr b="0" i="0" lang="fi-FI" sz="2400" u="none" cap="none" strike="noStrike">
                <a:solidFill>
                  <a:srgbClr val="434343"/>
                </a:solidFill>
                <a:latin typeface="Lato"/>
                <a:ea typeface="Lato"/>
                <a:cs typeface="Lato"/>
                <a:sym typeface="Lato"/>
              </a:rPr>
              <a:t> </a:t>
            </a:r>
            <a:r>
              <a:rPr b="0" i="0" lang="fi-FI" sz="2400" u="none" cap="none" strike="noStrike">
                <a:solidFill>
                  <a:srgbClr val="434343"/>
                </a:solidFill>
                <a:latin typeface="Calibri"/>
                <a:ea typeface="Calibri"/>
                <a:cs typeface="Calibri"/>
                <a:sym typeface="Calibri"/>
              </a:rPr>
              <a:t>Meadows, forests</a:t>
            </a:r>
            <a:endParaRPr b="0" i="0" sz="2400" u="none" cap="none" strike="noStrike">
              <a:solidFill>
                <a:srgbClr val="434343"/>
              </a:solidFill>
              <a:latin typeface="Lato"/>
              <a:ea typeface="Lato"/>
              <a:cs typeface="Lato"/>
              <a:sym typeface="Lato"/>
            </a:endParaRPr>
          </a:p>
          <a:p>
            <a:pPr indent="-163829" lvl="2" marL="566928" marR="0" rtl="0" algn="l">
              <a:lnSpc>
                <a:spcPct val="115000"/>
              </a:lnSpc>
              <a:spcBef>
                <a:spcPts val="0"/>
              </a:spcBef>
              <a:spcAft>
                <a:spcPts val="0"/>
              </a:spcAft>
              <a:buClr>
                <a:srgbClr val="073763"/>
              </a:buClr>
              <a:buSzPts val="1100"/>
              <a:buFont typeface="Noto Sans Symbols"/>
              <a:buChar char="■"/>
            </a:pPr>
            <a:r>
              <a:rPr b="0" i="0" lang="fi-FI" sz="2400" u="none" cap="none" strike="noStrike">
                <a:solidFill>
                  <a:srgbClr val="434343"/>
                </a:solidFill>
                <a:latin typeface="Lato"/>
                <a:ea typeface="Lato"/>
                <a:cs typeface="Lato"/>
                <a:sym typeface="Lato"/>
              </a:rPr>
              <a:t> </a:t>
            </a:r>
            <a:r>
              <a:rPr b="0" i="0" lang="fi-FI" sz="2400" u="none" cap="none" strike="noStrike">
                <a:solidFill>
                  <a:srgbClr val="434343"/>
                </a:solidFill>
                <a:latin typeface="Calibri"/>
                <a:ea typeface="Calibri"/>
                <a:cs typeface="Calibri"/>
                <a:sym typeface="Calibri"/>
              </a:rPr>
              <a:t>Wheat, maize, fodder, other </a:t>
            </a:r>
            <a:endParaRPr b="0" i="0" sz="2400" u="none" cap="none" strike="noStrike">
              <a:solidFill>
                <a:srgbClr val="434343"/>
              </a:solidFill>
              <a:latin typeface="Lato"/>
              <a:ea typeface="Lato"/>
              <a:cs typeface="Lato"/>
              <a:sym typeface="Lato"/>
            </a:endParaRPr>
          </a:p>
          <a:p>
            <a:pPr indent="-163829" lvl="2" marL="566928" marR="0" rtl="0" algn="l">
              <a:lnSpc>
                <a:spcPct val="115000"/>
              </a:lnSpc>
              <a:spcBef>
                <a:spcPts val="0"/>
              </a:spcBef>
              <a:spcAft>
                <a:spcPts val="0"/>
              </a:spcAft>
              <a:buClr>
                <a:srgbClr val="073763"/>
              </a:buClr>
              <a:buSzPts val="1100"/>
              <a:buFont typeface="Noto Sans Symbols"/>
              <a:buChar char="■"/>
            </a:pPr>
            <a:r>
              <a:rPr b="0" i="0" lang="fi-FI" sz="2400" u="none" cap="none" strike="noStrike">
                <a:solidFill>
                  <a:srgbClr val="434343"/>
                </a:solidFill>
                <a:latin typeface="Lato"/>
                <a:ea typeface="Lato"/>
                <a:cs typeface="Lato"/>
                <a:sym typeface="Lato"/>
              </a:rPr>
              <a:t> </a:t>
            </a:r>
            <a:r>
              <a:rPr b="0" i="0" lang="fi-FI" sz="2400" u="none" cap="none" strike="noStrike">
                <a:solidFill>
                  <a:srgbClr val="434343"/>
                </a:solidFill>
                <a:latin typeface="Calibri"/>
                <a:ea typeface="Calibri"/>
                <a:cs typeface="Calibri"/>
                <a:sym typeface="Calibri"/>
              </a:rPr>
              <a:t>Sheep highly important - do not require winter stabling as cows do</a:t>
            </a:r>
            <a:endParaRPr b="0" i="0" sz="2400" u="none" cap="none" strike="noStrike">
              <a:solidFill>
                <a:srgbClr val="434343"/>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2800"/>
              <a:buFont typeface="Calibri"/>
              <a:buNone/>
            </a:pPr>
            <a:r>
              <a:t/>
            </a:r>
            <a:endParaRPr b="0" i="0" sz="2400" u="none" cap="none" strike="noStrike">
              <a:solidFill>
                <a:srgbClr val="434343"/>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2400"/>
              <a:buFont typeface="Calibri"/>
              <a:buNone/>
            </a:pPr>
            <a:r>
              <a:t/>
            </a:r>
            <a:endParaRPr b="0" i="0" sz="2400" u="none" cap="none" strike="noStrike">
              <a:solidFill>
                <a:srgbClr val="434343"/>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pic>
        <p:nvPicPr>
          <p:cNvPr id="530" name="Google Shape;530;p64"/>
          <p:cNvPicPr preferRelativeResize="0"/>
          <p:nvPr/>
        </p:nvPicPr>
        <p:blipFill rotWithShape="1">
          <a:blip r:embed="rId3">
            <a:alphaModFix/>
          </a:blip>
          <a:srcRect b="0" l="0" r="0" t="0"/>
          <a:stretch/>
        </p:blipFill>
        <p:spPr>
          <a:xfrm>
            <a:off x="397384" y="4147875"/>
            <a:ext cx="2327526" cy="1741774"/>
          </a:xfrm>
          <a:prstGeom prst="rect">
            <a:avLst/>
          </a:prstGeom>
          <a:noFill/>
          <a:ln>
            <a:noFill/>
          </a:ln>
        </p:spPr>
      </p:pic>
      <p:sp>
        <p:nvSpPr>
          <p:cNvPr id="531" name="Google Shape;531;p64"/>
          <p:cNvSpPr txBox="1"/>
          <p:nvPr>
            <p:ph type="title"/>
          </p:nvPr>
        </p:nvSpPr>
        <p:spPr>
          <a:xfrm>
            <a:off x="707975" y="418763"/>
            <a:ext cx="3608700" cy="9702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Biodiversity</a:t>
            </a:r>
            <a:endParaRPr b="0" i="0" sz="4800" u="none" cap="none" strike="noStrike">
              <a:solidFill>
                <a:srgbClr val="3F3F3F"/>
              </a:solidFill>
              <a:latin typeface="Century Gothic"/>
              <a:ea typeface="Century Gothic"/>
              <a:cs typeface="Century Gothic"/>
              <a:sym typeface="Century Gothic"/>
            </a:endParaRPr>
          </a:p>
        </p:txBody>
      </p:sp>
      <p:sp>
        <p:nvSpPr>
          <p:cNvPr id="532" name="Google Shape;532;p64"/>
          <p:cNvSpPr txBox="1"/>
          <p:nvPr>
            <p:ph idx="1" type="body"/>
          </p:nvPr>
        </p:nvSpPr>
        <p:spPr>
          <a:xfrm>
            <a:off x="4167400" y="3387075"/>
            <a:ext cx="3903300" cy="2054100"/>
          </a:xfrm>
          <a:prstGeom prst="rect">
            <a:avLst/>
          </a:prstGeom>
          <a:no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2000"/>
              <a:buFont typeface="Calibri"/>
              <a:buNone/>
            </a:pPr>
            <a:r>
              <a:t/>
            </a:r>
            <a:endParaRPr b="0" i="0" sz="1600" u="none" cap="none" strike="noStrike">
              <a:solidFill>
                <a:schemeClr val="dk1"/>
              </a:solidFill>
              <a:latin typeface="Calibri"/>
              <a:ea typeface="Calibri"/>
              <a:cs typeface="Calibri"/>
              <a:sym typeface="Calibri"/>
            </a:endParaRPr>
          </a:p>
          <a:p>
            <a:pPr indent="-91440" lvl="0" marL="9144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
        <p:nvSpPr>
          <p:cNvPr id="533" name="Google Shape;533;p64"/>
          <p:cNvSpPr txBox="1"/>
          <p:nvPr/>
        </p:nvSpPr>
        <p:spPr>
          <a:xfrm>
            <a:off x="4348975" y="1442700"/>
            <a:ext cx="4746300" cy="627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4"/>
          <p:cNvSpPr txBox="1"/>
          <p:nvPr/>
        </p:nvSpPr>
        <p:spPr>
          <a:xfrm>
            <a:off x="397375" y="5475650"/>
            <a:ext cx="2389500" cy="41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i-FI" sz="900" u="none" cap="none" strike="noStrike">
                <a:solidFill>
                  <a:srgbClr val="D9D9D9"/>
                </a:solidFill>
                <a:latin typeface="Calibri"/>
                <a:ea typeface="Calibri"/>
                <a:cs typeface="Calibri"/>
                <a:sym typeface="Calibri"/>
              </a:rPr>
              <a:t>Photo by: Petr Filippov</a:t>
            </a:r>
            <a:endParaRPr b="0" i="0" sz="900" u="none" cap="none" strike="noStrike">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fi-FI" sz="900" u="none" cap="none" strike="noStrike">
                <a:solidFill>
                  <a:srgbClr val="D9D9D9"/>
                </a:solidFill>
                <a:latin typeface="Calibri"/>
                <a:ea typeface="Calibri"/>
                <a:cs typeface="Calibri"/>
                <a:sym typeface="Calibri"/>
              </a:rPr>
              <a:t>Eget arbete, CC BY-SA 3.0</a:t>
            </a:r>
            <a:endParaRPr b="0" i="0" sz="900" u="none" cap="none" strike="noStrike">
              <a:solidFill>
                <a:srgbClr val="D9D9D9"/>
              </a:solidFill>
              <a:latin typeface="Arial"/>
              <a:ea typeface="Arial"/>
              <a:cs typeface="Arial"/>
              <a:sym typeface="Arial"/>
            </a:endParaRPr>
          </a:p>
        </p:txBody>
      </p:sp>
      <p:sp>
        <p:nvSpPr>
          <p:cNvPr id="535" name="Google Shape;535;p64"/>
          <p:cNvSpPr txBox="1"/>
          <p:nvPr/>
        </p:nvSpPr>
        <p:spPr>
          <a:xfrm>
            <a:off x="397375" y="3387075"/>
            <a:ext cx="2620500" cy="7608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0" i="0" lang="fi-FI" sz="1800" u="none" cap="none" strike="noStrike">
                <a:solidFill>
                  <a:srgbClr val="434343"/>
                </a:solidFill>
                <a:latin typeface="Calibri"/>
                <a:ea typeface="Calibri"/>
                <a:cs typeface="Calibri"/>
                <a:sym typeface="Calibri"/>
              </a:rPr>
              <a:t>Tatarican Colewort (</a:t>
            </a:r>
            <a:r>
              <a:rPr b="0" i="1" lang="fi-FI" sz="1800" u="none" cap="none" strike="noStrike">
                <a:solidFill>
                  <a:srgbClr val="434343"/>
                </a:solidFill>
                <a:latin typeface="Calibri"/>
                <a:ea typeface="Calibri"/>
                <a:cs typeface="Calibri"/>
                <a:sym typeface="Calibri"/>
              </a:rPr>
              <a:t>Crambe tataria</a:t>
            </a:r>
            <a:r>
              <a:rPr b="0" i="0" lang="fi-FI" sz="1800" u="none" cap="none" strike="noStrike">
                <a:solidFill>
                  <a:srgbClr val="434343"/>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p:txBody>
      </p:sp>
      <p:sp>
        <p:nvSpPr>
          <p:cNvPr id="536" name="Google Shape;536;p64"/>
          <p:cNvSpPr txBox="1"/>
          <p:nvPr/>
        </p:nvSpPr>
        <p:spPr>
          <a:xfrm>
            <a:off x="2931850" y="3150751"/>
            <a:ext cx="6374400" cy="283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fi-FI" sz="2400" u="none" cap="none" strike="noStrike">
                <a:solidFill>
                  <a:srgbClr val="434343"/>
                </a:solidFill>
                <a:latin typeface="Calibri"/>
                <a:ea typeface="Calibri"/>
                <a:cs typeface="Calibri"/>
                <a:sym typeface="Calibri"/>
              </a:rPr>
              <a:t>e.g. Tȃrnava Mare area of Transylvania:</a:t>
            </a:r>
            <a:endParaRPr b="0" i="0" sz="2400" u="none" cap="none" strike="noStrike">
              <a:solidFill>
                <a:srgbClr val="434343"/>
              </a:solidFill>
              <a:latin typeface="Calibri"/>
              <a:ea typeface="Calibri"/>
              <a:cs typeface="Calibri"/>
              <a:sym typeface="Calibri"/>
            </a:endParaRPr>
          </a:p>
          <a:p>
            <a:pPr indent="-208279" lvl="2" marL="566928" marR="0" rtl="0" algn="l">
              <a:lnSpc>
                <a:spcPct val="115000"/>
              </a:lnSpc>
              <a:spcBef>
                <a:spcPts val="0"/>
              </a:spcBef>
              <a:spcAft>
                <a:spcPts val="0"/>
              </a:spcAft>
              <a:buClr>
                <a:srgbClr val="073763"/>
              </a:buClr>
              <a:buSzPts val="1800"/>
              <a:buFont typeface="Noto Sans Symbols"/>
              <a:buChar char="■"/>
            </a:pPr>
            <a:r>
              <a:rPr b="0" i="0" lang="fi-FI" sz="2400" u="none" cap="none" strike="noStrike">
                <a:solidFill>
                  <a:srgbClr val="434343"/>
                </a:solidFill>
                <a:latin typeface="Calibri"/>
                <a:ea typeface="Calibri"/>
                <a:cs typeface="Calibri"/>
                <a:sym typeface="Calibri"/>
              </a:rPr>
              <a:t> 1100  vascular plant species – 87 priority species</a:t>
            </a:r>
            <a:endParaRPr b="0" i="0" sz="2400" u="none" cap="none" strike="noStrike">
              <a:solidFill>
                <a:srgbClr val="434343"/>
              </a:solidFill>
              <a:latin typeface="Calibri"/>
              <a:ea typeface="Calibri"/>
              <a:cs typeface="Calibri"/>
              <a:sym typeface="Calibri"/>
            </a:endParaRPr>
          </a:p>
          <a:p>
            <a:pPr indent="-208279" lvl="2" marL="566928" marR="0" rtl="0" algn="l">
              <a:lnSpc>
                <a:spcPct val="115000"/>
              </a:lnSpc>
              <a:spcBef>
                <a:spcPts val="0"/>
              </a:spcBef>
              <a:spcAft>
                <a:spcPts val="0"/>
              </a:spcAft>
              <a:buClr>
                <a:srgbClr val="073763"/>
              </a:buClr>
              <a:buSzPts val="1800"/>
              <a:buFont typeface="Noto Sans Symbols"/>
              <a:buChar char="■"/>
            </a:pPr>
            <a:r>
              <a:rPr b="0" i="0" lang="fi-FI" sz="2400" u="none" cap="none" strike="noStrike">
                <a:solidFill>
                  <a:srgbClr val="434343"/>
                </a:solidFill>
                <a:latin typeface="Calibri"/>
                <a:ea typeface="Calibri"/>
                <a:cs typeface="Calibri"/>
                <a:sym typeface="Calibri"/>
              </a:rPr>
              <a:t> 1300 lepidoptera species</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Birds Directive species </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Wolves, brown bear</a:t>
            </a:r>
            <a:endParaRPr b="0" i="0" sz="2400" u="none" cap="none" strike="noStrike">
              <a:solidFill>
                <a:srgbClr val="434343"/>
              </a:solidFill>
              <a:latin typeface="Arial"/>
              <a:ea typeface="Arial"/>
              <a:cs typeface="Arial"/>
              <a:sym typeface="Arial"/>
            </a:endParaRPr>
          </a:p>
        </p:txBody>
      </p:sp>
      <p:pic>
        <p:nvPicPr>
          <p:cNvPr id="537" name="Google Shape;537;p64"/>
          <p:cNvPicPr preferRelativeResize="0"/>
          <p:nvPr/>
        </p:nvPicPr>
        <p:blipFill rotWithShape="1">
          <a:blip r:embed="rId4">
            <a:alphaModFix/>
          </a:blip>
          <a:srcRect b="0" l="0" r="0" t="0"/>
          <a:stretch/>
        </p:blipFill>
        <p:spPr>
          <a:xfrm>
            <a:off x="7305250" y="4505799"/>
            <a:ext cx="1326276" cy="1588526"/>
          </a:xfrm>
          <a:prstGeom prst="rect">
            <a:avLst/>
          </a:prstGeom>
          <a:noFill/>
          <a:ln>
            <a:noFill/>
          </a:ln>
        </p:spPr>
      </p:pic>
      <p:sp>
        <p:nvSpPr>
          <p:cNvPr id="538" name="Google Shape;538;p64"/>
          <p:cNvSpPr txBox="1"/>
          <p:nvPr/>
        </p:nvSpPr>
        <p:spPr>
          <a:xfrm>
            <a:off x="397375" y="1588525"/>
            <a:ext cx="6025200" cy="1446600"/>
          </a:xfrm>
          <a:prstGeom prst="rect">
            <a:avLst/>
          </a:prstGeom>
          <a:solidFill>
            <a:srgbClr val="FFFFFF"/>
          </a:solid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Extremely high species richness</a:t>
            </a:r>
            <a:endParaRPr b="0" i="0" sz="2400" u="none" cap="none" strike="noStrike">
              <a:solidFill>
                <a:srgbClr val="434343"/>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Noto Sans Symbols"/>
              <a:buChar char="●"/>
            </a:pPr>
            <a:r>
              <a:rPr b="0" i="0" lang="fi-FI" sz="2400" u="none" cap="none" strike="noStrike">
                <a:solidFill>
                  <a:srgbClr val="434343"/>
                </a:solidFill>
                <a:latin typeface="Calibri"/>
                <a:ea typeface="Calibri"/>
                <a:cs typeface="Calibri"/>
                <a:sym typeface="Calibri"/>
              </a:rPr>
              <a:t>Quantity &amp; connectivity key to high level of biodiversity</a:t>
            </a:r>
            <a:endParaRPr b="0" i="0" sz="1400" u="none" cap="none" strike="noStrike">
              <a:solidFill>
                <a:srgbClr val="434343"/>
              </a:solidFill>
              <a:latin typeface="Calibri"/>
              <a:ea typeface="Calibri"/>
              <a:cs typeface="Calibri"/>
              <a:sym typeface="Calibri"/>
            </a:endParaRPr>
          </a:p>
        </p:txBody>
      </p:sp>
      <p:pic>
        <p:nvPicPr>
          <p:cNvPr id="539" name="Google Shape;539;p64"/>
          <p:cNvPicPr preferRelativeResize="0"/>
          <p:nvPr/>
        </p:nvPicPr>
        <p:blipFill rotWithShape="1">
          <a:blip r:embed="rId5">
            <a:alphaModFix/>
          </a:blip>
          <a:srcRect b="0" l="0" r="0" t="0"/>
          <a:stretch/>
        </p:blipFill>
        <p:spPr>
          <a:xfrm>
            <a:off x="6552033" y="272425"/>
            <a:ext cx="2207693" cy="2401600"/>
          </a:xfrm>
          <a:prstGeom prst="rect">
            <a:avLst/>
          </a:prstGeom>
          <a:noFill/>
          <a:ln>
            <a:noFill/>
          </a:ln>
        </p:spPr>
      </p:pic>
      <p:sp>
        <p:nvSpPr>
          <p:cNvPr id="540" name="Google Shape;540;p64"/>
          <p:cNvSpPr txBox="1"/>
          <p:nvPr/>
        </p:nvSpPr>
        <p:spPr>
          <a:xfrm>
            <a:off x="7351775" y="5806625"/>
            <a:ext cx="1454100" cy="28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900" u="none" cap="none" strike="noStrike">
                <a:solidFill>
                  <a:srgbClr val="EFEFEF"/>
                </a:solidFill>
                <a:latin typeface="Arial"/>
                <a:ea typeface="Arial"/>
                <a:cs typeface="Arial"/>
                <a:sym typeface="Arial"/>
              </a:rPr>
              <a:t>by HNV-Link</a:t>
            </a:r>
            <a:endParaRPr b="0" i="0" sz="900" u="none" cap="none" strike="noStrike">
              <a:solidFill>
                <a:srgbClr val="EFEFEF"/>
              </a:solidFill>
              <a:latin typeface="Arial"/>
              <a:ea typeface="Arial"/>
              <a:cs typeface="Arial"/>
              <a:sym typeface="Arial"/>
            </a:endParaRPr>
          </a:p>
        </p:txBody>
      </p:sp>
      <p:sp>
        <p:nvSpPr>
          <p:cNvPr id="541" name="Google Shape;541;p64"/>
          <p:cNvSpPr txBox="1"/>
          <p:nvPr>
            <p:ph idx="12" type="sldNum"/>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00" u="none" cap="none" strike="noStrike">
                <a:solidFill>
                  <a:srgbClr val="666666"/>
                </a:solidFill>
                <a:latin typeface="Arial"/>
                <a:ea typeface="Arial"/>
                <a:cs typeface="Arial"/>
                <a:sym typeface="Arial"/>
              </a:rPr>
              <a:t>‹#›</a:t>
            </a:fld>
            <a:endParaRPr b="0" i="0" sz="1000" u="none" cap="none" strike="noStrike">
              <a:solidFill>
                <a:srgbClr val="999999"/>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65"/>
          <p:cNvSpPr txBox="1"/>
          <p:nvPr>
            <p:ph idx="4294967295" type="title"/>
          </p:nvPr>
        </p:nvSpPr>
        <p:spPr>
          <a:xfrm>
            <a:off x="659225" y="29050"/>
            <a:ext cx="3971100" cy="10329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Other values </a:t>
            </a:r>
            <a:endParaRPr b="0" i="0" sz="4800" u="none" cap="none" strike="noStrike">
              <a:solidFill>
                <a:srgbClr val="3F3F3F"/>
              </a:solidFill>
              <a:latin typeface="Century Gothic"/>
              <a:ea typeface="Century Gothic"/>
              <a:cs typeface="Century Gothic"/>
              <a:sym typeface="Century Gothic"/>
            </a:endParaRPr>
          </a:p>
        </p:txBody>
      </p:sp>
      <p:sp>
        <p:nvSpPr>
          <p:cNvPr id="547" name="Google Shape;547;p65"/>
          <p:cNvSpPr txBox="1"/>
          <p:nvPr>
            <p:ph idx="4294967295" type="body"/>
          </p:nvPr>
        </p:nvSpPr>
        <p:spPr>
          <a:xfrm>
            <a:off x="4412550" y="985800"/>
            <a:ext cx="4359300" cy="3644700"/>
          </a:xfrm>
          <a:prstGeom prst="rect">
            <a:avLst/>
          </a:prstGeom>
          <a:noFill/>
          <a:ln>
            <a:noFill/>
          </a:ln>
        </p:spPr>
        <p:txBody>
          <a:bodyPr anchorCtr="0" anchor="t" bIns="45700" lIns="0" spcFirstLastPara="1" rIns="0" wrap="square" tIns="45700">
            <a:noAutofit/>
          </a:bodyPr>
          <a:lstStyle/>
          <a:p>
            <a:pPr indent="-381000" lvl="0" marL="457200" marR="0" rtl="0" algn="l">
              <a:lnSpc>
                <a:spcPct val="115000"/>
              </a:lnSpc>
              <a:spcBef>
                <a:spcPts val="0"/>
              </a:spcBef>
              <a:spcAft>
                <a:spcPts val="0"/>
              </a:spcAft>
              <a:buClr>
                <a:srgbClr val="073763"/>
              </a:buClr>
              <a:buSzPts val="2400"/>
              <a:buFont typeface="Noto Sans Symbols"/>
              <a:buChar char="●"/>
            </a:pPr>
            <a:r>
              <a:rPr b="1" i="0" lang="fi-FI" sz="2400" u="none" cap="none" strike="noStrike">
                <a:solidFill>
                  <a:srgbClr val="3F3F3F"/>
                </a:solidFill>
                <a:latin typeface="Calibri"/>
                <a:ea typeface="Calibri"/>
                <a:cs typeface="Calibri"/>
                <a:sym typeface="Calibri"/>
              </a:rPr>
              <a:t>European heritage: </a:t>
            </a:r>
            <a:r>
              <a:rPr b="0" i="0" lang="fi-FI" sz="2400" u="none" cap="none" strike="noStrike">
                <a:solidFill>
                  <a:srgbClr val="3F3F3F"/>
                </a:solidFill>
                <a:latin typeface="Calibri"/>
                <a:ea typeface="Calibri"/>
                <a:cs typeface="Calibri"/>
                <a:sym typeface="Calibri"/>
              </a:rPr>
              <a:t>traditional farming still exists on</a:t>
            </a:r>
            <a:r>
              <a:rPr b="0" i="0" lang="fi-FI" sz="2400" u="none" cap="none" strike="noStrike">
                <a:solidFill>
                  <a:schemeClr val="accent1"/>
                </a:solidFill>
                <a:latin typeface="Lato"/>
                <a:ea typeface="Lato"/>
                <a:cs typeface="Lato"/>
                <a:sym typeface="Lato"/>
              </a:rPr>
              <a:t> </a:t>
            </a:r>
            <a:r>
              <a:rPr b="0" i="0" lang="fi-FI" sz="2400" u="none" cap="none" strike="noStrike">
                <a:solidFill>
                  <a:srgbClr val="3F3F3F"/>
                </a:solidFill>
                <a:latin typeface="Calibri"/>
                <a:ea typeface="Calibri"/>
                <a:cs typeface="Calibri"/>
                <a:sym typeface="Calibri"/>
              </a:rPr>
              <a:t>a scale much larger than most EU countries</a:t>
            </a:r>
            <a:endParaRPr b="0" i="0" sz="2400" u="none" cap="none" strike="noStrike">
              <a:solidFill>
                <a:srgbClr val="3F3F3F"/>
              </a:solidFill>
              <a:latin typeface="Calibri"/>
              <a:ea typeface="Calibri"/>
              <a:cs typeface="Calibri"/>
              <a:sym typeface="Calibri"/>
            </a:endParaRPr>
          </a:p>
          <a:p>
            <a:pPr indent="-381000" lvl="0" marL="457200" marR="0" rtl="0" algn="l">
              <a:lnSpc>
                <a:spcPct val="115000"/>
              </a:lnSpc>
              <a:spcBef>
                <a:spcPts val="0"/>
              </a:spcBef>
              <a:spcAft>
                <a:spcPts val="0"/>
              </a:spcAft>
              <a:buClr>
                <a:srgbClr val="073763"/>
              </a:buClr>
              <a:buSzPts val="2400"/>
              <a:buFont typeface="Calibri"/>
              <a:buChar char="●"/>
            </a:pPr>
            <a:r>
              <a:rPr b="1" i="0" lang="fi-FI" sz="2400" u="none" cap="none" strike="noStrike">
                <a:solidFill>
                  <a:srgbClr val="3F3F3F"/>
                </a:solidFill>
                <a:latin typeface="Calibri"/>
                <a:ea typeface="Calibri"/>
                <a:cs typeface="Calibri"/>
                <a:sym typeface="Calibri"/>
              </a:rPr>
              <a:t>Rural tourism</a:t>
            </a:r>
            <a:r>
              <a:rPr b="0" i="0" lang="fi-FI" sz="2400" u="none" cap="none" strike="noStrike">
                <a:solidFill>
                  <a:srgbClr val="3F3F3F"/>
                </a:solidFill>
                <a:latin typeface="Calibri"/>
                <a:ea typeface="Calibri"/>
                <a:cs typeface="Calibri"/>
                <a:sym typeface="Calibri"/>
              </a:rPr>
              <a:t> and high quality local products</a:t>
            </a:r>
            <a:endParaRPr b="0" i="0" sz="2400" u="none" cap="none" strike="noStrike">
              <a:solidFill>
                <a:srgbClr val="3F3F3F"/>
              </a:solidFill>
              <a:latin typeface="Calibri"/>
              <a:ea typeface="Calibri"/>
              <a:cs typeface="Calibri"/>
              <a:sym typeface="Calibri"/>
            </a:endParaRPr>
          </a:p>
          <a:p>
            <a:pPr indent="-381000" lvl="0" marL="457200" marR="0" rtl="0" algn="l">
              <a:lnSpc>
                <a:spcPct val="115000"/>
              </a:lnSpc>
              <a:spcBef>
                <a:spcPts val="0"/>
              </a:spcBef>
              <a:spcAft>
                <a:spcPts val="0"/>
              </a:spcAft>
              <a:buClr>
                <a:srgbClr val="3F3F3F"/>
              </a:buClr>
              <a:buSzPts val="2400"/>
              <a:buFont typeface="Calibri"/>
              <a:buChar char="●"/>
            </a:pPr>
            <a:r>
              <a:rPr b="1" i="0" lang="fi-FI" sz="2400" u="none" cap="none" strike="noStrike">
                <a:solidFill>
                  <a:srgbClr val="252525"/>
                </a:solidFill>
                <a:latin typeface="Calibri"/>
                <a:ea typeface="Calibri"/>
                <a:cs typeface="Calibri"/>
                <a:sym typeface="Calibri"/>
              </a:rPr>
              <a:t>Agro-biodiversity:</a:t>
            </a:r>
            <a:r>
              <a:rPr b="0" i="0" lang="fi-FI" sz="2400" u="none" cap="none" strike="noStrike">
                <a:solidFill>
                  <a:srgbClr val="252525"/>
                </a:solidFill>
                <a:latin typeface="Calibri"/>
                <a:ea typeface="Calibri"/>
                <a:cs typeface="Calibri"/>
                <a:sym typeface="Calibri"/>
              </a:rPr>
              <a:t> genetic resources for crops and breeds</a:t>
            </a:r>
            <a:endParaRPr b="0" i="0" sz="2400" u="none" cap="none" strike="noStrike">
              <a:solidFill>
                <a:srgbClr val="3F3F3F"/>
              </a:solidFill>
              <a:latin typeface="Calibri"/>
              <a:ea typeface="Calibri"/>
              <a:cs typeface="Calibri"/>
              <a:sym typeface="Calibri"/>
            </a:endParaRPr>
          </a:p>
          <a:p>
            <a:pPr indent="0" lvl="0" marL="0" marR="0" rtl="0" algn="l">
              <a:lnSpc>
                <a:spcPct val="115000"/>
              </a:lnSpc>
              <a:spcBef>
                <a:spcPts val="0"/>
              </a:spcBef>
              <a:spcAft>
                <a:spcPts val="0"/>
              </a:spcAft>
              <a:buClr>
                <a:schemeClr val="accent1"/>
              </a:buClr>
              <a:buSzPts val="1300"/>
              <a:buFont typeface="Lato"/>
              <a:buNone/>
            </a:pPr>
            <a:r>
              <a:t/>
            </a:r>
            <a:endParaRPr b="0" i="0" sz="2400" u="none" cap="none" strike="noStrike">
              <a:solidFill>
                <a:srgbClr val="3F3F3F"/>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1300"/>
              <a:buFont typeface="Lato"/>
              <a:buNone/>
            </a:pPr>
            <a:r>
              <a:t/>
            </a:r>
            <a:endParaRPr b="0" i="0" sz="2000" u="none" cap="none" strike="noStrike">
              <a:solidFill>
                <a:srgbClr val="3F3F3F"/>
              </a:solidFill>
              <a:latin typeface="Calibri"/>
              <a:ea typeface="Calibri"/>
              <a:cs typeface="Calibri"/>
              <a:sym typeface="Calibri"/>
            </a:endParaRPr>
          </a:p>
        </p:txBody>
      </p:sp>
      <p:sp>
        <p:nvSpPr>
          <p:cNvPr id="548" name="Google Shape;548;p65"/>
          <p:cNvSpPr txBox="1"/>
          <p:nvPr>
            <p:ph idx="12" type="sldNum"/>
          </p:nvPr>
        </p:nvSpPr>
        <p:spPr>
          <a:xfrm>
            <a:off x="8072633" y="625347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chemeClr val="accent1"/>
                </a:solidFill>
                <a:latin typeface="Lato"/>
                <a:ea typeface="Lato"/>
                <a:cs typeface="Lato"/>
                <a:sym typeface="Lato"/>
              </a:rPr>
              <a:t>‹#›</a:t>
            </a:fld>
            <a:endParaRPr b="0" i="0" sz="1000" u="none" cap="none" strike="noStrike">
              <a:solidFill>
                <a:schemeClr val="accent1"/>
              </a:solidFill>
              <a:latin typeface="Lato"/>
              <a:ea typeface="Lato"/>
              <a:cs typeface="Lato"/>
              <a:sym typeface="Lato"/>
            </a:endParaRPr>
          </a:p>
        </p:txBody>
      </p:sp>
      <p:pic>
        <p:nvPicPr>
          <p:cNvPr id="549" name="Google Shape;549;p65"/>
          <p:cNvPicPr preferRelativeResize="0"/>
          <p:nvPr/>
        </p:nvPicPr>
        <p:blipFill rotWithShape="1">
          <a:blip r:embed="rId3">
            <a:alphaModFix/>
          </a:blip>
          <a:srcRect b="0" l="0" r="0" t="0"/>
          <a:stretch/>
        </p:blipFill>
        <p:spPr>
          <a:xfrm>
            <a:off x="5034152" y="4659612"/>
            <a:ext cx="3204298" cy="2042050"/>
          </a:xfrm>
          <a:prstGeom prst="rect">
            <a:avLst/>
          </a:prstGeom>
          <a:noFill/>
          <a:ln>
            <a:noFill/>
          </a:ln>
        </p:spPr>
      </p:pic>
      <p:sp>
        <p:nvSpPr>
          <p:cNvPr id="550" name="Google Shape;550;p65"/>
          <p:cNvSpPr/>
          <p:nvPr/>
        </p:nvSpPr>
        <p:spPr>
          <a:xfrm>
            <a:off x="5111525" y="6361925"/>
            <a:ext cx="2816400" cy="307800"/>
          </a:xfrm>
          <a:prstGeom prst="rect">
            <a:avLst/>
          </a:prstGeom>
          <a:noFill/>
          <a:ln>
            <a:noFill/>
          </a:ln>
          <a:effectLst>
            <a:outerShdw blurRad="142875" rotWithShape="0" algn="bl" dir="5400000" dist="19050">
              <a:srgbClr val="000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F3F3F3"/>
                </a:solidFill>
                <a:latin typeface="Calibri"/>
                <a:ea typeface="Calibri"/>
                <a:cs typeface="Calibri"/>
                <a:sym typeface="Calibri"/>
              </a:rPr>
              <a:t>Hay meadow </a:t>
            </a:r>
            <a:r>
              <a:rPr b="0" i="0" lang="fi-FI" sz="1000" u="none" cap="none" strike="noStrike">
                <a:solidFill>
                  <a:srgbClr val="F3F3F3"/>
                </a:solidFill>
                <a:latin typeface="Calibri"/>
                <a:ea typeface="Calibri"/>
                <a:cs typeface="Calibri"/>
                <a:sym typeface="Calibri"/>
              </a:rPr>
              <a:t>by HNV-Link </a:t>
            </a:r>
            <a:endParaRPr b="0" i="0" sz="1000" u="none" cap="none" strike="noStrike">
              <a:solidFill>
                <a:srgbClr val="FFFFFF"/>
              </a:solidFill>
              <a:latin typeface="Calibri"/>
              <a:ea typeface="Calibri"/>
              <a:cs typeface="Calibri"/>
              <a:sym typeface="Calibri"/>
            </a:endParaRPr>
          </a:p>
        </p:txBody>
      </p:sp>
      <p:pic>
        <p:nvPicPr>
          <p:cNvPr id="551" name="Google Shape;551;p65"/>
          <p:cNvPicPr preferRelativeResize="0"/>
          <p:nvPr/>
        </p:nvPicPr>
        <p:blipFill rotWithShape="1">
          <a:blip r:embed="rId4">
            <a:alphaModFix/>
          </a:blip>
          <a:srcRect b="0" l="0" r="0" t="0"/>
          <a:stretch/>
        </p:blipFill>
        <p:spPr>
          <a:xfrm>
            <a:off x="435450" y="4801924"/>
            <a:ext cx="3779099" cy="1867826"/>
          </a:xfrm>
          <a:prstGeom prst="rect">
            <a:avLst/>
          </a:prstGeom>
          <a:noFill/>
          <a:ln>
            <a:noFill/>
          </a:ln>
        </p:spPr>
      </p:pic>
      <p:sp>
        <p:nvSpPr>
          <p:cNvPr id="552" name="Google Shape;552;p65"/>
          <p:cNvSpPr/>
          <p:nvPr/>
        </p:nvSpPr>
        <p:spPr>
          <a:xfrm>
            <a:off x="457200" y="6327975"/>
            <a:ext cx="3364500" cy="307800"/>
          </a:xfrm>
          <a:prstGeom prst="rect">
            <a:avLst/>
          </a:prstGeom>
          <a:noFill/>
          <a:ln>
            <a:noFill/>
          </a:ln>
          <a:effectLst>
            <a:outerShdw blurRad="142875" rotWithShape="0" algn="bl" dir="5400000" dist="19050">
              <a:srgbClr val="000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F3F3F3"/>
                </a:solidFill>
                <a:latin typeface="Calibri"/>
                <a:ea typeface="Calibri"/>
                <a:cs typeface="Calibri"/>
                <a:sym typeface="Calibri"/>
              </a:rPr>
              <a:t>Tourism </a:t>
            </a:r>
            <a:r>
              <a:rPr b="0" i="0" lang="fi-FI" sz="1000" u="none" cap="none" strike="noStrike">
                <a:solidFill>
                  <a:srgbClr val="F3F3F3"/>
                </a:solidFill>
                <a:latin typeface="Calibri"/>
                <a:ea typeface="Calibri"/>
                <a:cs typeface="Calibri"/>
                <a:sym typeface="Calibri"/>
              </a:rPr>
              <a:t>©by HNV-Link </a:t>
            </a:r>
            <a:r>
              <a:rPr b="0" i="0" lang="fi-FI" sz="1000" u="none" cap="none" strike="noStrike">
                <a:solidFill>
                  <a:srgbClr val="FFFFFF"/>
                </a:solidFill>
                <a:latin typeface="Calibri"/>
                <a:ea typeface="Calibri"/>
                <a:cs typeface="Calibri"/>
                <a:sym typeface="Calibri"/>
              </a:rPr>
              <a:t>C</a:t>
            </a:r>
            <a:endParaRPr b="0" i="0" sz="1000" u="none" cap="none" strike="noStrike">
              <a:solidFill>
                <a:srgbClr val="FFFFFF"/>
              </a:solidFill>
              <a:latin typeface="Calibri"/>
              <a:ea typeface="Calibri"/>
              <a:cs typeface="Calibri"/>
              <a:sym typeface="Calibri"/>
            </a:endParaRPr>
          </a:p>
        </p:txBody>
      </p:sp>
      <p:sp>
        <p:nvSpPr>
          <p:cNvPr id="553" name="Google Shape;553;p65"/>
          <p:cNvSpPr txBox="1"/>
          <p:nvPr/>
        </p:nvSpPr>
        <p:spPr>
          <a:xfrm>
            <a:off x="633450" y="3730675"/>
            <a:ext cx="37791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FI" sz="1400" u="sng" cap="none" strike="noStrike">
                <a:solidFill>
                  <a:schemeClr val="hlink"/>
                </a:solidFill>
                <a:latin typeface="Calibri"/>
                <a:ea typeface="Calibri"/>
                <a:cs typeface="Calibri"/>
                <a:sym typeface="Calibri"/>
                <a:hlinkClick r:id="rId5"/>
              </a:rPr>
              <a:t>https://www.youtube.com/watch?v=n0t_qcrzJac</a:t>
            </a:r>
            <a:r>
              <a:rPr b="0" i="0" lang="fi-FI" sz="1400" u="none" cap="none" strike="noStrike">
                <a:solidFill>
                  <a:schemeClr val="accent1"/>
                </a:solidFill>
                <a:latin typeface="Calibri"/>
                <a:ea typeface="Calibri"/>
                <a:cs typeface="Calibri"/>
                <a:sym typeface="Calibri"/>
              </a:rPr>
              <a:t> </a:t>
            </a:r>
            <a:endParaRPr b="0" i="0" sz="1400" u="none" cap="none" strike="noStrike">
              <a:solidFill>
                <a:schemeClr val="accent1"/>
              </a:solidFill>
              <a:latin typeface="Calibri"/>
              <a:ea typeface="Calibri"/>
              <a:cs typeface="Calibri"/>
              <a:sym typeface="Calibri"/>
            </a:endParaRPr>
          </a:p>
        </p:txBody>
      </p:sp>
      <p:pic>
        <p:nvPicPr>
          <p:cNvPr descr="Operation Wallacea runs conservation research expeditions to 14 different countries worldwide. These expeditions are designed with specific wildlife conservation aims in mind - from identifying areas needing protection, through to implementing and assessing conservation management programmes. What is different about Operation Wallacea is that large teams of university academics who are specialists in various aspects of biodiversity or social and economic studies are concentrated at the target study sites giving volunteers the opportunity to work on a range of projects. &#10;&#10;There are two week expeditions available at each of the sites for 16-18 year old students and are ideal for those studying biology, geography, environmental courses or simply with an interest in conservation. These expeditions are teacher-led and typically take between 10 and 20 months to organise. You can find out more information at http://opwall.com/sixth-form-high-school/options-for-school-expeditions/ or express an interest at http://opwall.com/get-involved/expression-of-interest-school-expeditions/" id="554" name="Google Shape;554;p65" title="Operation Wallacea - Transylvania Schools Expeditions">
            <a:hlinkClick r:id="rId6"/>
          </p:cNvPr>
          <p:cNvPicPr preferRelativeResize="0"/>
          <p:nvPr/>
        </p:nvPicPr>
        <p:blipFill rotWithShape="1">
          <a:blip r:embed="rId7">
            <a:alphaModFix/>
          </a:blip>
          <a:srcRect b="0" l="0" r="0" t="0"/>
          <a:stretch/>
        </p:blipFill>
        <p:spPr>
          <a:xfrm>
            <a:off x="744600" y="1072550"/>
            <a:ext cx="3593850" cy="26953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66"/>
          <p:cNvSpPr txBox="1"/>
          <p:nvPr>
            <p:ph type="title"/>
          </p:nvPr>
        </p:nvSpPr>
        <p:spPr>
          <a:xfrm>
            <a:off x="667600" y="476002"/>
            <a:ext cx="7543800" cy="6567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Sources &amp; experts</a:t>
            </a:r>
            <a:endParaRPr b="0" i="0" sz="4800" u="none" cap="none" strike="noStrike">
              <a:solidFill>
                <a:srgbClr val="3F3F3F"/>
              </a:solidFill>
              <a:latin typeface="Century Gothic"/>
              <a:ea typeface="Century Gothic"/>
              <a:cs typeface="Century Gothic"/>
              <a:sym typeface="Century Gothic"/>
            </a:endParaRPr>
          </a:p>
        </p:txBody>
      </p:sp>
      <p:sp>
        <p:nvSpPr>
          <p:cNvPr id="560" name="Google Shape;560;p66"/>
          <p:cNvSpPr txBox="1"/>
          <p:nvPr>
            <p:ph idx="1" type="body"/>
          </p:nvPr>
        </p:nvSpPr>
        <p:spPr>
          <a:xfrm>
            <a:off x="667600" y="1246000"/>
            <a:ext cx="8395800" cy="4792500"/>
          </a:xfrm>
          <a:prstGeom prst="rect">
            <a:avLst/>
          </a:prstGeom>
          <a:solidFill>
            <a:srgbClr val="FFFFFF"/>
          </a:solidFill>
          <a:ln>
            <a:noFill/>
          </a:ln>
        </p:spPr>
        <p:txBody>
          <a:bodyPr anchorCtr="0" anchor="t" bIns="45700" lIns="0" spcFirstLastPara="1" rIns="0" wrap="square" tIns="45700">
            <a:noAutofit/>
          </a:bodyPr>
          <a:lstStyle/>
          <a:p>
            <a:pPr indent="0" lvl="0" marL="0" marR="0" rtl="0" algn="l">
              <a:lnSpc>
                <a:spcPct val="100000"/>
              </a:lnSpc>
              <a:spcBef>
                <a:spcPts val="1000"/>
              </a:spcBef>
              <a:spcAft>
                <a:spcPts val="0"/>
              </a:spcAft>
              <a:buClr>
                <a:schemeClr val="accent1"/>
              </a:buClr>
              <a:buSzPts val="2000"/>
              <a:buFont typeface="Calibri"/>
              <a:buNone/>
            </a:pPr>
            <a:r>
              <a:rPr b="0" i="0" lang="fi-FI" sz="2000" u="sng" cap="none" strike="noStrike">
                <a:solidFill>
                  <a:schemeClr val="hlink"/>
                </a:solidFill>
                <a:latin typeface="Calibri"/>
                <a:ea typeface="Calibri"/>
                <a:cs typeface="Calibri"/>
                <a:sym typeface="Calibri"/>
                <a:hlinkClick r:id="rId3"/>
              </a:rPr>
              <a:t>http://www.efncp.org/projects/projects-in-romania/</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Calibri"/>
              <a:buNone/>
            </a:pPr>
            <a:r>
              <a:rPr b="0" i="0" lang="fi-FI" sz="2000" u="sng" cap="none" strike="noStrike">
                <a:solidFill>
                  <a:schemeClr val="hlink"/>
                </a:solidFill>
                <a:latin typeface="Calibri"/>
                <a:ea typeface="Calibri"/>
                <a:cs typeface="Calibri"/>
                <a:sym typeface="Calibri"/>
                <a:hlinkClick r:id="rId4"/>
              </a:rPr>
              <a:t>http://www.efncp.org/projects/projects-in-romania/hnv-bulgaria-romania/</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Calibri"/>
              <a:buNone/>
            </a:pPr>
            <a:r>
              <a:rPr b="0" i="0" lang="fi-FI" sz="2000" u="sng" cap="none" strike="noStrike">
                <a:solidFill>
                  <a:schemeClr val="hlink"/>
                </a:solidFill>
                <a:latin typeface="Calibri"/>
                <a:ea typeface="Calibri"/>
                <a:cs typeface="Calibri"/>
                <a:sym typeface="Calibri"/>
                <a:hlinkClick r:id="rId5"/>
              </a:rPr>
              <a:t>http://www.hnvlink.eu/learning-areas/eastern-hills-of-cluj/</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Calibri"/>
              <a:buNone/>
            </a:pPr>
            <a:r>
              <a:rPr b="0" i="0" lang="fi-FI" sz="2000" u="sng" cap="none" strike="noStrike">
                <a:solidFill>
                  <a:schemeClr val="hlink"/>
                </a:solidFill>
                <a:latin typeface="Calibri"/>
                <a:ea typeface="Calibri"/>
                <a:cs typeface="Calibri"/>
                <a:sym typeface="Calibri"/>
                <a:hlinkClick r:id="rId6"/>
              </a:rPr>
              <a:t>https://fundatia-adept.org/high-nature-value-landscapes/</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Calibri"/>
              <a:buNone/>
            </a:pPr>
            <a:r>
              <a:rPr b="0" i="0" lang="fi-FI" sz="2000" u="sng" cap="none" strike="noStrike">
                <a:solidFill>
                  <a:schemeClr val="hlink"/>
                </a:solidFill>
                <a:latin typeface="Calibri"/>
                <a:ea typeface="Calibri"/>
                <a:cs typeface="Calibri"/>
                <a:sym typeface="Calibri"/>
                <a:hlinkClick r:id="rId7"/>
              </a:rPr>
              <a:t>https://fundatia-adept.org/videos/</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Calibri"/>
              <a:buNone/>
            </a:pPr>
            <a:r>
              <a:rPr b="0" i="0" lang="fi-FI" sz="2000" u="sng" cap="none" strike="noStrike">
                <a:solidFill>
                  <a:schemeClr val="hlink"/>
                </a:solidFill>
                <a:latin typeface="Calibri"/>
                <a:ea typeface="Calibri"/>
                <a:cs typeface="Calibri"/>
                <a:sym typeface="Calibri"/>
                <a:hlinkClick r:id="rId8"/>
              </a:rPr>
              <a:t>https://www.agridea.ch/fileadmin/thematic/Projet_HNV_Layman_report.pdf</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Calibri"/>
              <a:buNone/>
            </a:pPr>
            <a:r>
              <a:rPr b="0" i="0" lang="fi-FI" sz="2000" u="none" cap="none" strike="noStrike">
                <a:solidFill>
                  <a:srgbClr val="000000"/>
                </a:solidFill>
                <a:latin typeface="Calibri"/>
                <a:ea typeface="Calibri"/>
                <a:cs typeface="Calibri"/>
                <a:sym typeface="Calibri"/>
              </a:rPr>
              <a:t>Romania: Why and how CAP should support HNV farming in Transylvania?</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Calibri"/>
              <a:buNone/>
            </a:pPr>
            <a:r>
              <a:rPr b="0" i="0" lang="fi-FI" sz="2000" u="sng" cap="none" strike="noStrike">
                <a:solidFill>
                  <a:schemeClr val="hlink"/>
                </a:solidFill>
                <a:latin typeface="Calibri"/>
                <a:ea typeface="Calibri"/>
                <a:cs typeface="Calibri"/>
                <a:sym typeface="Calibri"/>
                <a:hlinkClick r:id="rId9"/>
              </a:rPr>
              <a:t>http://www.efncp.org/download/demeter.pdf</a:t>
            </a:r>
            <a:r>
              <a:rPr b="0" i="0" lang="fi-FI" sz="2000" u="none" cap="none" strike="noStrike">
                <a:solidFill>
                  <a:srgbClr val="0000FF"/>
                </a:solidFill>
                <a:latin typeface="Calibri"/>
                <a:ea typeface="Calibri"/>
                <a:cs typeface="Calibri"/>
                <a:sym typeface="Calibri"/>
              </a:rPr>
              <a:t> </a:t>
            </a:r>
            <a:r>
              <a:rPr b="0" i="0" lang="fi-FI" sz="2000" u="none" cap="none" strike="noStrike">
                <a:solidFill>
                  <a:srgbClr val="000000"/>
                </a:solidFill>
                <a:latin typeface="Calibri"/>
                <a:ea typeface="Calibri"/>
                <a:cs typeface="Calibri"/>
                <a:sym typeface="Calibri"/>
              </a:rPr>
              <a:t>(presentation)</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1000"/>
              </a:spcAft>
              <a:buClr>
                <a:schemeClr val="accent1"/>
              </a:buClr>
              <a:buSzPts val="2000"/>
              <a:buFont typeface="Calibri"/>
              <a:buNone/>
            </a:pPr>
            <a:r>
              <a:rPr b="0" i="0" lang="fi-FI" sz="2000" u="sng" cap="none" strike="noStrike">
                <a:solidFill>
                  <a:schemeClr val="hlink"/>
                </a:solidFill>
                <a:latin typeface="Calibri"/>
                <a:ea typeface="Calibri"/>
                <a:cs typeface="Calibri"/>
                <a:sym typeface="Calibri"/>
                <a:hlinkClick r:id="rId10"/>
              </a:rPr>
              <a:t>https://ec.europa.eu/agriculture/sites/agriculture/files/consultations/family-farming/contributions/adept_en.pdf</a:t>
            </a:r>
            <a:endParaRPr b="0" i="0" sz="2000" u="none" cap="none" strike="noStrike">
              <a:solidFill>
                <a:srgbClr val="3F3F3F"/>
              </a:solidFill>
              <a:latin typeface="Calibri"/>
              <a:ea typeface="Calibri"/>
              <a:cs typeface="Calibri"/>
              <a:sym typeface="Calibri"/>
            </a:endParaRPr>
          </a:p>
        </p:txBody>
      </p:sp>
      <p:sp>
        <p:nvSpPr>
          <p:cNvPr id="561" name="Google Shape;561;p66"/>
          <p:cNvSpPr txBox="1"/>
          <p:nvPr>
            <p:ph idx="12" type="sldNum"/>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67"/>
          <p:cNvSpPr txBox="1"/>
          <p:nvPr>
            <p:ph type="title"/>
          </p:nvPr>
        </p:nvSpPr>
        <p:spPr>
          <a:xfrm>
            <a:off x="606925" y="273402"/>
            <a:ext cx="7543800" cy="6567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Sources &amp; experts</a:t>
            </a:r>
            <a:endParaRPr b="0" i="0" sz="4800" u="none" cap="none" strike="noStrike">
              <a:solidFill>
                <a:srgbClr val="3F3F3F"/>
              </a:solidFill>
              <a:latin typeface="Century Gothic"/>
              <a:ea typeface="Century Gothic"/>
              <a:cs typeface="Century Gothic"/>
              <a:sym typeface="Century Gothic"/>
            </a:endParaRPr>
          </a:p>
        </p:txBody>
      </p:sp>
      <p:sp>
        <p:nvSpPr>
          <p:cNvPr id="567" name="Google Shape;567;p67"/>
          <p:cNvSpPr txBox="1"/>
          <p:nvPr>
            <p:ph idx="1" type="body"/>
          </p:nvPr>
        </p:nvSpPr>
        <p:spPr>
          <a:xfrm>
            <a:off x="677700" y="930100"/>
            <a:ext cx="7788600" cy="5211000"/>
          </a:xfrm>
          <a:prstGeom prst="rect">
            <a:avLst/>
          </a:prstGeom>
          <a:solidFill>
            <a:srgbClr val="FFFFFF"/>
          </a:solidFill>
          <a:ln>
            <a:noFill/>
          </a:ln>
        </p:spPr>
        <p:txBody>
          <a:bodyPr anchorCtr="0" anchor="t" bIns="45700" lIns="0" spcFirstLastPara="1" rIns="0" wrap="square" tIns="45700">
            <a:noAutofit/>
          </a:bodyPr>
          <a:lstStyle/>
          <a:p>
            <a:pPr indent="0" lvl="0" marL="0" marR="0" rtl="0" algn="l">
              <a:lnSpc>
                <a:spcPct val="100000"/>
              </a:lnSpc>
              <a:spcBef>
                <a:spcPts val="1000"/>
              </a:spcBef>
              <a:spcAft>
                <a:spcPts val="0"/>
              </a:spcAft>
              <a:buClr>
                <a:srgbClr val="000000"/>
              </a:buClr>
              <a:buSzPts val="1100"/>
              <a:buFont typeface="Arial"/>
              <a:buNone/>
            </a:pPr>
            <a:r>
              <a:rPr b="0" i="0" lang="fi-FI" sz="2000" u="none" cap="none" strike="noStrike">
                <a:solidFill>
                  <a:srgbClr val="434343"/>
                </a:solidFill>
                <a:latin typeface="Calibri"/>
                <a:ea typeface="Calibri"/>
                <a:cs typeface="Calibri"/>
                <a:sym typeface="Calibri"/>
              </a:rPr>
              <a:t>Sutcliffe, L. &amp; Larkham, K. 2011. Monitoring high nature value grassland in Transylvania, Romania. In: Knowles, B. </a:t>
            </a:r>
            <a:r>
              <a:rPr b="0" i="1" lang="fi-FI" sz="2000" u="none" cap="none" strike="noStrike">
                <a:solidFill>
                  <a:srgbClr val="434343"/>
                </a:solidFill>
                <a:latin typeface="Calibri"/>
                <a:ea typeface="Calibri"/>
                <a:cs typeface="Calibri"/>
                <a:sym typeface="Calibri"/>
              </a:rPr>
              <a:t>Mountain hay meadows: hotspots of biodiversity and traditional culture,</a:t>
            </a:r>
            <a:r>
              <a:rPr b="0" i="0" lang="fi-FI" sz="2000" u="none" cap="none" strike="noStrike">
                <a:solidFill>
                  <a:srgbClr val="434343"/>
                </a:solidFill>
                <a:latin typeface="Calibri"/>
                <a:ea typeface="Calibri"/>
                <a:cs typeface="Calibri"/>
                <a:sym typeface="Calibri"/>
              </a:rPr>
              <a:t> </a:t>
            </a:r>
            <a:r>
              <a:rPr b="0" i="0" lang="fi-FI" sz="2000" u="sng" cap="none" strike="noStrike">
                <a:solidFill>
                  <a:schemeClr val="hlink"/>
                </a:solidFill>
                <a:latin typeface="Calibri"/>
                <a:ea typeface="Calibri"/>
                <a:cs typeface="Calibri"/>
                <a:sym typeface="Calibri"/>
                <a:hlinkClick r:id="rId3"/>
              </a:rPr>
              <a:t>http://www.mountainhaymeadows.eu/online_publication/09-monitoring-high-nature-value-grassland-in-transylvania-romania.html</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accent1"/>
              </a:buClr>
              <a:buSzPts val="2400"/>
              <a:buFont typeface="Calibri"/>
              <a:buNone/>
            </a:pPr>
            <a:r>
              <a:t/>
            </a:r>
            <a:endParaRPr b="0" i="0" sz="2000" u="none" cap="none" strike="noStrike">
              <a:solidFill>
                <a:srgbClr val="3F3F3F"/>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b="0" i="0" lang="fi-FI" sz="2000" u="none" cap="none" strike="noStrike">
                <a:solidFill>
                  <a:srgbClr val="3F3F3F"/>
                </a:solidFill>
                <a:latin typeface="Calibri"/>
                <a:ea typeface="Calibri"/>
                <a:cs typeface="Calibri"/>
                <a:sym typeface="Calibri"/>
              </a:rPr>
              <a:t>Page, N. &amp; Popa, R. 2013 Family farming in Romnia </a:t>
            </a:r>
            <a:r>
              <a:rPr b="0" i="0" lang="fi-FI" sz="2000" u="sng" cap="none" strike="noStrike">
                <a:solidFill>
                  <a:schemeClr val="hlink"/>
                </a:solidFill>
                <a:latin typeface="Calibri"/>
                <a:ea typeface="Calibri"/>
                <a:cs typeface="Calibri"/>
                <a:sym typeface="Calibri"/>
                <a:hlinkClick r:id="rId4"/>
              </a:rPr>
              <a:t>https://ec.europa.eu/agriculture/sites/agriculture/files/consultations/family-farming/contributions/adept_en.pdf</a:t>
            </a:r>
            <a:r>
              <a:rPr b="0" i="0" lang="fi-FI" sz="2000" u="none" cap="none" strike="noStrike">
                <a:solidFill>
                  <a:srgbClr val="0000FF"/>
                </a:solidFill>
                <a:latin typeface="Calibri"/>
                <a:ea typeface="Calibri"/>
                <a:cs typeface="Calibri"/>
                <a:sym typeface="Calibri"/>
              </a:rPr>
              <a:t>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t/>
            </a:r>
            <a:endParaRPr b="0" i="0" sz="2000" u="none" cap="none" strike="noStrike">
              <a:solidFill>
                <a:srgbClr val="0000FF"/>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b="0" i="0" lang="fi-FI" sz="2000" u="none" cap="none" strike="noStrike">
                <a:solidFill>
                  <a:srgbClr val="3F3F3F"/>
                </a:solidFill>
                <a:latin typeface="Calibri"/>
                <a:ea typeface="Calibri"/>
                <a:cs typeface="Calibri"/>
                <a:sym typeface="Calibri"/>
              </a:rPr>
              <a:t>Tanczos, B. The imporance of HNV farming – views from Romania </a:t>
            </a:r>
            <a:r>
              <a:rPr b="0" i="0" lang="fi-FI" sz="2000" u="none" cap="none" strike="noStrike">
                <a:solidFill>
                  <a:srgbClr val="0000FF"/>
                </a:solidFill>
                <a:latin typeface="Calibri"/>
                <a:ea typeface="Calibri"/>
                <a:cs typeface="Calibri"/>
                <a:sym typeface="Calibri"/>
              </a:rPr>
              <a:t>https://www.yumpu.com/en/document/view/28491423/the-importance-of-high-nature-value-farming-a-barna-efncp</a:t>
            </a:r>
            <a:endParaRPr b="0" i="0" sz="2000" u="none" cap="none" strike="noStrike">
              <a:solidFill>
                <a:srgbClr val="0000FF"/>
              </a:solidFill>
              <a:latin typeface="Calibri"/>
              <a:ea typeface="Calibri"/>
              <a:cs typeface="Calibri"/>
              <a:sym typeface="Calibri"/>
            </a:endParaRPr>
          </a:p>
          <a:p>
            <a:pPr indent="0" lvl="0" marL="0" marR="0" rtl="0" algn="l">
              <a:lnSpc>
                <a:spcPct val="115000"/>
              </a:lnSpc>
              <a:spcBef>
                <a:spcPts val="1400"/>
              </a:spcBef>
              <a:spcAft>
                <a:spcPts val="0"/>
              </a:spcAft>
              <a:buClr>
                <a:schemeClr val="accent1"/>
              </a:buClr>
              <a:buSzPts val="2000"/>
              <a:buFont typeface="Calibri"/>
              <a:buNone/>
            </a:pPr>
            <a:r>
              <a:rPr b="1" i="0" lang="fi-FI" sz="2000" u="none" cap="none" strike="noStrike">
                <a:solidFill>
                  <a:srgbClr val="3F3F3F"/>
                </a:solidFill>
                <a:latin typeface="Calibri"/>
                <a:ea typeface="Calibri"/>
                <a:cs typeface="Calibri"/>
                <a:sym typeface="Calibri"/>
              </a:rPr>
              <a:t>Expert: </a:t>
            </a:r>
            <a:r>
              <a:rPr b="0" i="0" lang="fi-FI" sz="2000" u="none" cap="none" strike="noStrike">
                <a:solidFill>
                  <a:srgbClr val="3F3F3F"/>
                </a:solidFill>
                <a:latin typeface="Calibri"/>
                <a:ea typeface="Calibri"/>
                <a:cs typeface="Calibri"/>
                <a:sym typeface="Calibri"/>
              </a:rPr>
              <a:t>Mugurel Jitea, </a:t>
            </a:r>
            <a:r>
              <a:rPr b="0" i="0" lang="fi-FI" sz="2000" u="none" cap="none" strike="noStrike">
                <a:solidFill>
                  <a:schemeClr val="hlink"/>
                </a:solidFill>
                <a:latin typeface="Calibri"/>
                <a:ea typeface="Calibri"/>
                <a:cs typeface="Calibri"/>
                <a:sym typeface="Calibri"/>
              </a:rPr>
              <a:t>University of Agricultural Sciences and Veterinary Medicine</a:t>
            </a:r>
            <a:endParaRPr b="0" i="0" sz="2000" u="none" cap="none" strike="noStrike">
              <a:solidFill>
                <a:srgbClr val="3F3F3F"/>
              </a:solidFill>
              <a:latin typeface="Calibri"/>
              <a:ea typeface="Calibri"/>
              <a:cs typeface="Calibri"/>
              <a:sym typeface="Calibri"/>
            </a:endParaRPr>
          </a:p>
        </p:txBody>
      </p:sp>
      <p:sp>
        <p:nvSpPr>
          <p:cNvPr id="568" name="Google Shape;568;p67"/>
          <p:cNvSpPr txBox="1"/>
          <p:nvPr>
            <p:ph idx="12" type="sldNum"/>
          </p:nvPr>
        </p:nvSpPr>
        <p:spPr>
          <a:xfrm>
            <a:off x="8072633" y="6253472"/>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68"/>
          <p:cNvSpPr txBox="1"/>
          <p:nvPr/>
        </p:nvSpPr>
        <p:spPr>
          <a:xfrm>
            <a:off x="758625" y="4288775"/>
            <a:ext cx="7788600" cy="171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68"/>
          <p:cNvSpPr txBox="1"/>
          <p:nvPr>
            <p:ph idx="4294967295" type="title"/>
          </p:nvPr>
        </p:nvSpPr>
        <p:spPr>
          <a:xfrm>
            <a:off x="418800" y="1371425"/>
            <a:ext cx="8295300" cy="3003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55643E"/>
              </a:buClr>
              <a:buSzPts val="4000"/>
              <a:buFont typeface="Century Gothic"/>
              <a:buNone/>
            </a:pPr>
            <a:r>
              <a:rPr b="1" i="1" lang="fi-FI" sz="4600" u="none" cap="none" strike="noStrike">
                <a:solidFill>
                  <a:srgbClr val="222222"/>
                </a:solidFill>
                <a:latin typeface="Century Gothic"/>
                <a:ea typeface="Century Gothic"/>
                <a:cs typeface="Century Gothic"/>
                <a:sym typeface="Century Gothic"/>
              </a:rPr>
              <a:t>High Nature Value Farming: L</a:t>
            </a:r>
            <a:r>
              <a:rPr b="0" i="1" lang="fi-FI" sz="4600" u="none" cap="none" strike="noStrike">
                <a:solidFill>
                  <a:srgbClr val="222222"/>
                </a:solidFill>
                <a:latin typeface="Century Gothic"/>
                <a:ea typeface="Century Gothic"/>
                <a:cs typeface="Century Gothic"/>
                <a:sym typeface="Century Gothic"/>
              </a:rPr>
              <a:t>earning, </a:t>
            </a:r>
            <a:r>
              <a:rPr b="1" i="1" lang="fi-FI" sz="4600" u="none" cap="none" strike="noStrike">
                <a:solidFill>
                  <a:srgbClr val="222222"/>
                </a:solidFill>
                <a:latin typeface="Century Gothic"/>
                <a:ea typeface="Century Gothic"/>
                <a:cs typeface="Century Gothic"/>
                <a:sym typeface="Century Gothic"/>
              </a:rPr>
              <a:t>In</a:t>
            </a:r>
            <a:r>
              <a:rPr b="0" i="1" lang="fi-FI" sz="4600" u="none" cap="none" strike="noStrike">
                <a:solidFill>
                  <a:srgbClr val="222222"/>
                </a:solidFill>
                <a:latin typeface="Century Gothic"/>
                <a:ea typeface="Century Gothic"/>
                <a:cs typeface="Century Gothic"/>
                <a:sym typeface="Century Gothic"/>
              </a:rPr>
              <a:t>novation</a:t>
            </a:r>
            <a:r>
              <a:rPr b="1" i="1" lang="fi-FI" sz="4600" u="none" cap="none" strike="noStrike">
                <a:solidFill>
                  <a:srgbClr val="222222"/>
                </a:solidFill>
                <a:latin typeface="Century Gothic"/>
                <a:ea typeface="Century Gothic"/>
                <a:cs typeface="Century Gothic"/>
                <a:sym typeface="Century Gothic"/>
              </a:rPr>
              <a:t> </a:t>
            </a:r>
            <a:r>
              <a:rPr b="0" i="1" lang="fi-FI" sz="4600" u="none" cap="none" strike="noStrike">
                <a:solidFill>
                  <a:srgbClr val="222222"/>
                </a:solidFill>
                <a:latin typeface="Century Gothic"/>
                <a:ea typeface="Century Gothic"/>
                <a:cs typeface="Century Gothic"/>
                <a:sym typeface="Century Gothic"/>
              </a:rPr>
              <a:t>and </a:t>
            </a:r>
            <a:r>
              <a:rPr b="1" i="1" lang="fi-FI" sz="4600" u="none" cap="none" strike="noStrike">
                <a:solidFill>
                  <a:srgbClr val="222222"/>
                </a:solidFill>
                <a:latin typeface="Century Gothic"/>
                <a:ea typeface="Century Gothic"/>
                <a:cs typeface="Century Gothic"/>
                <a:sym typeface="Century Gothic"/>
              </a:rPr>
              <a:t>K</a:t>
            </a:r>
            <a:r>
              <a:rPr b="0" i="1" lang="fi-FI" sz="4600" u="none" cap="none" strike="noStrike">
                <a:solidFill>
                  <a:srgbClr val="222222"/>
                </a:solidFill>
                <a:latin typeface="Century Gothic"/>
                <a:ea typeface="Century Gothic"/>
                <a:cs typeface="Century Gothic"/>
                <a:sym typeface="Century Gothic"/>
              </a:rPr>
              <a:t>nowledge</a:t>
            </a:r>
            <a:r>
              <a:rPr b="1" i="1" lang="fi-FI" sz="4600" u="none" cap="none" strike="noStrike">
                <a:solidFill>
                  <a:srgbClr val="222222"/>
                </a:solidFill>
                <a:latin typeface="Century Gothic"/>
                <a:ea typeface="Century Gothic"/>
                <a:cs typeface="Century Gothic"/>
                <a:sym typeface="Century Gothic"/>
              </a:rPr>
              <a:t> </a:t>
            </a:r>
            <a:r>
              <a:rPr b="1" i="0" lang="fi-FI" sz="4600" u="none" cap="none" strike="noStrike">
                <a:solidFill>
                  <a:srgbClr val="222222"/>
                </a:solidFill>
                <a:latin typeface="Century Gothic"/>
                <a:ea typeface="Century Gothic"/>
                <a:cs typeface="Century Gothic"/>
                <a:sym typeface="Century Gothic"/>
              </a:rPr>
              <a:t>HNV-Link</a:t>
            </a:r>
            <a:endParaRPr b="1" i="0" sz="4600" u="none" cap="none" strike="noStrike">
              <a:solidFill>
                <a:srgbClr val="222222"/>
              </a:solidFill>
              <a:latin typeface="Century Gothic"/>
              <a:ea typeface="Century Gothic"/>
              <a:cs typeface="Century Gothic"/>
              <a:sym typeface="Century Gothic"/>
            </a:endParaRPr>
          </a:p>
        </p:txBody>
      </p:sp>
      <p:sp>
        <p:nvSpPr>
          <p:cNvPr id="576" name="Google Shape;576;p68"/>
          <p:cNvSpPr txBox="1"/>
          <p:nvPr>
            <p:ph idx="4294967295" type="body"/>
          </p:nvPr>
        </p:nvSpPr>
        <p:spPr>
          <a:xfrm>
            <a:off x="418799" y="4506425"/>
            <a:ext cx="6216900" cy="98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00"/>
              <a:buFont typeface="Noto Sans Symbols"/>
              <a:buNone/>
            </a:pPr>
            <a:r>
              <a:rPr b="0" i="1" lang="fi-FI" sz="2800" u="none" cap="none" strike="noStrike">
                <a:solidFill>
                  <a:srgbClr val="434343"/>
                </a:solidFill>
                <a:latin typeface="Lato"/>
                <a:ea typeface="Lato"/>
                <a:cs typeface="Lato"/>
                <a:sym typeface="Lato"/>
              </a:rPr>
              <a:t>Working together for a sustainable future</a:t>
            </a:r>
            <a:endParaRPr b="0" i="1" sz="2800" u="none" cap="none" strike="noStrike">
              <a:solidFill>
                <a:srgbClr val="434343"/>
              </a:solidFill>
              <a:latin typeface="Lato"/>
              <a:ea typeface="Lato"/>
              <a:cs typeface="Lato"/>
              <a:sym typeface="Lato"/>
            </a:endParaRPr>
          </a:p>
          <a:p>
            <a:pPr indent="0" lvl="0" marL="0" marR="0" rtl="0" algn="l">
              <a:lnSpc>
                <a:spcPct val="100000"/>
              </a:lnSpc>
              <a:spcBef>
                <a:spcPts val="1000"/>
              </a:spcBef>
              <a:spcAft>
                <a:spcPts val="0"/>
              </a:spcAft>
              <a:buClr>
                <a:schemeClr val="accent1"/>
              </a:buClr>
              <a:buSzPts val="2000"/>
              <a:buFont typeface="Noto Sans Symbols"/>
              <a:buNone/>
            </a:pPr>
            <a:r>
              <a:t/>
            </a:r>
            <a:endParaRPr b="0" i="0" sz="2800" u="none" cap="none" strike="noStrike">
              <a:solidFill>
                <a:srgbClr val="595959"/>
              </a:solidFill>
              <a:latin typeface="Century Gothic"/>
              <a:ea typeface="Century Gothic"/>
              <a:cs typeface="Century Gothic"/>
              <a:sym typeface="Century Gothic"/>
            </a:endParaRPr>
          </a:p>
        </p:txBody>
      </p:sp>
      <p:sp>
        <p:nvSpPr>
          <p:cNvPr id="577" name="Google Shape;577;p68"/>
          <p:cNvSpPr/>
          <p:nvPr/>
        </p:nvSpPr>
        <p:spPr>
          <a:xfrm>
            <a:off x="388152" y="117275"/>
            <a:ext cx="4572000" cy="7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1" i="0" lang="fi-FI" sz="1350" u="none" cap="none" strike="noStrike">
                <a:solidFill>
                  <a:srgbClr val="434343"/>
                </a:solidFill>
                <a:latin typeface="Calibri"/>
                <a:ea typeface="Calibri"/>
                <a:cs typeface="Calibri"/>
                <a:sym typeface="Calibri"/>
              </a:rPr>
              <a:t>Disclaimer</a:t>
            </a:r>
            <a:r>
              <a:rPr b="0" i="0" lang="fi-FI" sz="1350" u="none" cap="none" strike="noStrike">
                <a:solidFill>
                  <a:srgbClr val="434343"/>
                </a:solidFill>
                <a:latin typeface="Calibri"/>
                <a:ea typeface="Calibri"/>
                <a:cs typeface="Calibri"/>
                <a:sym typeface="Calibri"/>
              </a:rPr>
              <a:t>: This presentation reflects the author's view and the Research Executive Agency is not responsible for any use that may be made of the information it contains.</a:t>
            </a:r>
            <a:endParaRPr b="0" i="0" sz="1400" u="none" cap="none" strike="noStrike">
              <a:solidFill>
                <a:srgbClr val="434343"/>
              </a:solidFill>
              <a:latin typeface="Calibri"/>
              <a:ea typeface="Calibri"/>
              <a:cs typeface="Calibri"/>
              <a:sym typeface="Calibri"/>
            </a:endParaRPr>
          </a:p>
        </p:txBody>
      </p:sp>
      <p:pic>
        <p:nvPicPr>
          <p:cNvPr id="578" name="Google Shape;578;p68"/>
          <p:cNvPicPr preferRelativeResize="0"/>
          <p:nvPr/>
        </p:nvPicPr>
        <p:blipFill rotWithShape="1">
          <a:blip r:embed="rId3">
            <a:alphaModFix/>
          </a:blip>
          <a:srcRect b="0" l="0" r="0" t="0"/>
          <a:stretch/>
        </p:blipFill>
        <p:spPr>
          <a:xfrm>
            <a:off x="7278866" y="181750"/>
            <a:ext cx="1543509" cy="1101600"/>
          </a:xfrm>
          <a:prstGeom prst="rect">
            <a:avLst/>
          </a:prstGeom>
          <a:noFill/>
          <a:ln>
            <a:noFill/>
          </a:ln>
        </p:spPr>
      </p:pic>
      <p:pic>
        <p:nvPicPr>
          <p:cNvPr id="579" name="Google Shape;579;p68"/>
          <p:cNvPicPr preferRelativeResize="0"/>
          <p:nvPr/>
        </p:nvPicPr>
        <p:blipFill rotWithShape="1">
          <a:blip r:embed="rId4">
            <a:alphaModFix/>
          </a:blip>
          <a:srcRect b="0" l="0" r="0" t="0"/>
          <a:stretch/>
        </p:blipFill>
        <p:spPr>
          <a:xfrm>
            <a:off x="1437660" y="6253475"/>
            <a:ext cx="7200240" cy="524700"/>
          </a:xfrm>
          <a:prstGeom prst="rect">
            <a:avLst/>
          </a:prstGeom>
          <a:noFill/>
          <a:ln>
            <a:noFill/>
          </a:ln>
        </p:spPr>
      </p:pic>
      <p:sp>
        <p:nvSpPr>
          <p:cNvPr id="580" name="Google Shape;580;p68"/>
          <p:cNvSpPr txBox="1"/>
          <p:nvPr/>
        </p:nvSpPr>
        <p:spPr>
          <a:xfrm>
            <a:off x="418800" y="5435713"/>
            <a:ext cx="3000000" cy="66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262626"/>
                </a:solidFill>
                <a:latin typeface="Lato"/>
                <a:ea typeface="Lato"/>
                <a:cs typeface="Lato"/>
                <a:sym typeface="Lato"/>
              </a:rPr>
              <a:t>www.hnvlink.eu</a:t>
            </a:r>
            <a:endParaRPr b="0" i="0" sz="1400" u="none" cap="none" strike="noStrike">
              <a:solidFill>
                <a:srgbClr val="262626"/>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7"/>
          <p:cNvSpPr txBox="1"/>
          <p:nvPr>
            <p:ph type="title"/>
          </p:nvPr>
        </p:nvSpPr>
        <p:spPr>
          <a:xfrm>
            <a:off x="917300" y="723456"/>
            <a:ext cx="7543800" cy="6903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fi-FI" sz="4800" u="none" cap="none" strike="noStrike">
                <a:solidFill>
                  <a:srgbClr val="3F3F3F"/>
                </a:solidFill>
                <a:latin typeface="Century Gothic"/>
                <a:ea typeface="Century Gothic"/>
                <a:cs typeface="Century Gothic"/>
                <a:sym typeface="Century Gothic"/>
              </a:rPr>
              <a:t>Content</a:t>
            </a:r>
            <a:endParaRPr b="0" i="0" sz="4800" u="none" cap="none" strike="noStrike">
              <a:solidFill>
                <a:srgbClr val="3F3F3F"/>
              </a:solidFill>
              <a:latin typeface="Century Gothic"/>
              <a:ea typeface="Century Gothic"/>
              <a:cs typeface="Century Gothic"/>
              <a:sym typeface="Century Gothic"/>
            </a:endParaRPr>
          </a:p>
        </p:txBody>
      </p:sp>
      <p:sp>
        <p:nvSpPr>
          <p:cNvPr id="206" name="Google Shape;206;p37"/>
          <p:cNvSpPr txBox="1"/>
          <p:nvPr>
            <p:ph idx="1" type="body"/>
          </p:nvPr>
        </p:nvSpPr>
        <p:spPr>
          <a:xfrm>
            <a:off x="884600" y="1585387"/>
            <a:ext cx="7543800" cy="4217100"/>
          </a:xfrm>
          <a:prstGeom prst="rect">
            <a:avLst/>
          </a:prstGeom>
          <a:noFill/>
          <a:ln>
            <a:noFill/>
          </a:ln>
        </p:spPr>
        <p:txBody>
          <a:bodyPr anchorCtr="0" anchor="t" bIns="45700" lIns="0" spcFirstLastPara="1" rIns="0" wrap="square" tIns="45700">
            <a:noAutofit/>
          </a:bodyPr>
          <a:lstStyle/>
          <a:p>
            <a:pPr indent="-457200" lvl="0" marL="457200" marR="0" rtl="0" algn="l">
              <a:lnSpc>
                <a:spcPct val="90000"/>
              </a:lnSpc>
              <a:spcBef>
                <a:spcPts val="0"/>
              </a:spcBef>
              <a:spcAft>
                <a:spcPts val="0"/>
              </a:spcAft>
              <a:buClr>
                <a:srgbClr val="073763"/>
              </a:buClr>
              <a:buSzPts val="2400"/>
              <a:buFont typeface="Calibri"/>
              <a:buAutoNum type="arabicPeriod"/>
            </a:pPr>
            <a:r>
              <a:rPr b="1" i="0" lang="fi-FI" sz="2400" u="none" cap="none" strike="noStrike">
                <a:solidFill>
                  <a:srgbClr val="3F3F3F"/>
                </a:solidFill>
                <a:latin typeface="Calibri"/>
                <a:ea typeface="Calibri"/>
                <a:cs typeface="Calibri"/>
                <a:sym typeface="Calibri"/>
              </a:rPr>
              <a:t>Concept of High Nature Value (HNV) farmland</a:t>
            </a:r>
            <a:endParaRPr b="1" i="0" sz="2400" u="none" cap="none" strike="noStrike">
              <a:solidFill>
                <a:srgbClr val="3F3F3F"/>
              </a:solidFill>
              <a:latin typeface="Calibri"/>
              <a:ea typeface="Calibri"/>
              <a:cs typeface="Calibri"/>
              <a:sym typeface="Calibri"/>
            </a:endParaRPr>
          </a:p>
          <a:p>
            <a:pPr indent="-457200" lvl="0" marL="457200" marR="0" rtl="0" algn="l">
              <a:lnSpc>
                <a:spcPct val="90000"/>
              </a:lnSpc>
              <a:spcBef>
                <a:spcPts val="1400"/>
              </a:spcBef>
              <a:spcAft>
                <a:spcPts val="0"/>
              </a:spcAft>
              <a:buClr>
                <a:srgbClr val="073763"/>
              </a:buClr>
              <a:buSzPts val="2400"/>
              <a:buFont typeface="Calibri"/>
              <a:buAutoNum type="arabicPeriod"/>
            </a:pPr>
            <a:r>
              <a:rPr b="1" i="0" lang="fi-FI" sz="2400" u="none" cap="none" strike="noStrike">
                <a:solidFill>
                  <a:srgbClr val="3F3F3F"/>
                </a:solidFill>
                <a:latin typeface="Calibri"/>
                <a:ea typeface="Calibri"/>
                <a:cs typeface="Calibri"/>
                <a:sym typeface="Calibri"/>
              </a:rPr>
              <a:t>Examples from Europe</a:t>
            </a:r>
            <a:endParaRPr b="1" i="0" sz="2000" u="none" cap="none" strike="noStrike">
              <a:solidFill>
                <a:srgbClr val="3F3F3F"/>
              </a:solidFill>
              <a:latin typeface="Calibri"/>
              <a:ea typeface="Calibri"/>
              <a:cs typeface="Calibri"/>
              <a:sym typeface="Calibri"/>
            </a:endParaRPr>
          </a:p>
          <a:p>
            <a:pPr indent="-457200" lvl="2" marL="932688" marR="0" rtl="0" algn="l">
              <a:lnSpc>
                <a:spcPct val="100000"/>
              </a:lnSpc>
              <a:spcBef>
                <a:spcPts val="400"/>
              </a:spcBef>
              <a:spcAft>
                <a:spcPts val="0"/>
              </a:spcAft>
              <a:buClr>
                <a:srgbClr val="073763"/>
              </a:buClr>
              <a:buSzPts val="2000"/>
              <a:buFont typeface="Courier New"/>
              <a:buChar char="■"/>
            </a:pPr>
            <a:r>
              <a:rPr b="1" i="0" lang="fi-FI" sz="2000" u="none" cap="none" strike="noStrike">
                <a:solidFill>
                  <a:srgbClr val="3F3F3F"/>
                </a:solidFill>
                <a:latin typeface="Calibri"/>
                <a:ea typeface="Calibri"/>
                <a:cs typeface="Calibri"/>
                <a:sym typeface="Calibri"/>
              </a:rPr>
              <a:t>Spain and Portugal</a:t>
            </a:r>
            <a:endParaRPr/>
          </a:p>
          <a:p>
            <a:pPr indent="-457200" lvl="2" marL="932688" marR="0" rtl="0" algn="l">
              <a:lnSpc>
                <a:spcPct val="100000"/>
              </a:lnSpc>
              <a:spcBef>
                <a:spcPts val="400"/>
              </a:spcBef>
              <a:spcAft>
                <a:spcPts val="0"/>
              </a:spcAft>
              <a:buClr>
                <a:srgbClr val="073763"/>
              </a:buClr>
              <a:buSzPts val="2000"/>
              <a:buFont typeface="Courier New"/>
              <a:buChar char="■"/>
            </a:pPr>
            <a:r>
              <a:rPr b="1" i="0" lang="fi-FI" sz="2000" u="none" cap="none" strike="noStrike">
                <a:solidFill>
                  <a:srgbClr val="3F3F3F"/>
                </a:solidFill>
                <a:latin typeface="Calibri"/>
                <a:ea typeface="Calibri"/>
                <a:cs typeface="Calibri"/>
                <a:sym typeface="Calibri"/>
              </a:rPr>
              <a:t>Croatia</a:t>
            </a:r>
            <a:endParaRPr/>
          </a:p>
          <a:p>
            <a:pPr indent="-457200" lvl="2" marL="932688" marR="0" rtl="0" algn="l">
              <a:lnSpc>
                <a:spcPct val="100000"/>
              </a:lnSpc>
              <a:spcBef>
                <a:spcPts val="600"/>
              </a:spcBef>
              <a:spcAft>
                <a:spcPts val="0"/>
              </a:spcAft>
              <a:buClr>
                <a:srgbClr val="073763"/>
              </a:buClr>
              <a:buSzPts val="2000"/>
              <a:buFont typeface="Courier New"/>
              <a:buChar char="■"/>
            </a:pPr>
            <a:r>
              <a:rPr b="1" i="0" lang="fi-FI" sz="2000" u="none" cap="none" strike="noStrike">
                <a:solidFill>
                  <a:srgbClr val="3F3F3F"/>
                </a:solidFill>
                <a:latin typeface="Calibri"/>
                <a:ea typeface="Calibri"/>
                <a:cs typeface="Calibri"/>
                <a:sym typeface="Calibri"/>
              </a:rPr>
              <a:t>Romania</a:t>
            </a:r>
            <a:endParaRPr/>
          </a:p>
          <a:p>
            <a:pPr indent="-457200" lvl="2" marL="932688" marR="0" rtl="0" algn="l">
              <a:lnSpc>
                <a:spcPct val="100000"/>
              </a:lnSpc>
              <a:spcBef>
                <a:spcPts val="600"/>
              </a:spcBef>
              <a:spcAft>
                <a:spcPts val="0"/>
              </a:spcAft>
              <a:buClr>
                <a:srgbClr val="073763"/>
              </a:buClr>
              <a:buSzPts val="2000"/>
              <a:buFont typeface="Courier New"/>
              <a:buChar char="■"/>
            </a:pPr>
            <a:r>
              <a:rPr b="0" i="0" lang="fi-FI" sz="2000" u="none" cap="none" strike="noStrike">
                <a:solidFill>
                  <a:srgbClr val="3F3F3F"/>
                </a:solidFill>
                <a:latin typeface="Calibri"/>
                <a:ea typeface="Calibri"/>
                <a:cs typeface="Calibri"/>
                <a:sym typeface="Calibri"/>
              </a:rPr>
              <a:t>France</a:t>
            </a:r>
            <a:endParaRPr/>
          </a:p>
          <a:p>
            <a:pPr indent="-457200" lvl="2" marL="932688" marR="0" rtl="0" algn="l">
              <a:lnSpc>
                <a:spcPct val="100000"/>
              </a:lnSpc>
              <a:spcBef>
                <a:spcPts val="600"/>
              </a:spcBef>
              <a:spcAft>
                <a:spcPts val="0"/>
              </a:spcAft>
              <a:buClr>
                <a:srgbClr val="073763"/>
              </a:buClr>
              <a:buSzPts val="2000"/>
              <a:buFont typeface="Courier New"/>
              <a:buChar char="■"/>
            </a:pPr>
            <a:r>
              <a:rPr b="0" i="0" lang="fi-FI" sz="2000" u="none" cap="none" strike="noStrike">
                <a:solidFill>
                  <a:srgbClr val="3F3F3F"/>
                </a:solidFill>
                <a:latin typeface="Calibri"/>
                <a:ea typeface="Calibri"/>
                <a:cs typeface="Calibri"/>
                <a:sym typeface="Calibri"/>
              </a:rPr>
              <a:t>Germany</a:t>
            </a:r>
            <a:endParaRPr/>
          </a:p>
          <a:p>
            <a:pPr indent="-457200" lvl="2" marL="932688" marR="0" rtl="0" algn="l">
              <a:lnSpc>
                <a:spcPct val="100000"/>
              </a:lnSpc>
              <a:spcBef>
                <a:spcPts val="600"/>
              </a:spcBef>
              <a:spcAft>
                <a:spcPts val="0"/>
              </a:spcAft>
              <a:buClr>
                <a:srgbClr val="073763"/>
              </a:buClr>
              <a:buSzPts val="2000"/>
              <a:buFont typeface="Courier New"/>
              <a:buChar char="■"/>
            </a:pPr>
            <a:r>
              <a:rPr b="0" i="0" lang="fi-FI" sz="2000" u="none" cap="none" strike="noStrike">
                <a:solidFill>
                  <a:srgbClr val="3F3F3F"/>
                </a:solidFill>
                <a:latin typeface="Calibri"/>
                <a:ea typeface="Calibri"/>
                <a:cs typeface="Calibri"/>
                <a:sym typeface="Calibri"/>
              </a:rPr>
              <a:t>Ireland</a:t>
            </a:r>
            <a:endParaRPr/>
          </a:p>
          <a:p>
            <a:pPr indent="-457200" lvl="2" marL="932688" marR="0" rtl="0" algn="l">
              <a:lnSpc>
                <a:spcPct val="100000"/>
              </a:lnSpc>
              <a:spcBef>
                <a:spcPts val="600"/>
              </a:spcBef>
              <a:spcAft>
                <a:spcPts val="0"/>
              </a:spcAft>
              <a:buClr>
                <a:srgbClr val="073763"/>
              </a:buClr>
              <a:buSzPts val="2000"/>
              <a:buFont typeface="Courier New"/>
              <a:buChar char="■"/>
            </a:pPr>
            <a:r>
              <a:rPr b="0" i="0" lang="fi-FI" sz="2000" u="none" cap="none" strike="noStrike">
                <a:solidFill>
                  <a:srgbClr val="3F3F3F"/>
                </a:solidFill>
                <a:latin typeface="Calibri"/>
                <a:ea typeface="Calibri"/>
                <a:cs typeface="Calibri"/>
                <a:sym typeface="Calibri"/>
              </a:rPr>
              <a:t>Finland</a:t>
            </a:r>
            <a:endParaRPr b="0" i="0" sz="2000" u="none" cap="none" strike="noStrike">
              <a:solidFill>
                <a:srgbClr val="3F3F3F"/>
              </a:solidFill>
              <a:latin typeface="Calibri"/>
              <a:ea typeface="Calibri"/>
              <a:cs typeface="Calibri"/>
              <a:sym typeface="Calibri"/>
            </a:endParaRPr>
          </a:p>
          <a:p>
            <a:pPr indent="-457200" lvl="0" marL="457200" marR="0" rtl="0" algn="l">
              <a:lnSpc>
                <a:spcPct val="90000"/>
              </a:lnSpc>
              <a:spcBef>
                <a:spcPts val="1600"/>
              </a:spcBef>
              <a:spcAft>
                <a:spcPts val="0"/>
              </a:spcAft>
              <a:buClr>
                <a:srgbClr val="073763"/>
              </a:buClr>
              <a:buSzPts val="2400"/>
              <a:buFont typeface="Calibri"/>
              <a:buAutoNum type="arabicPeriod"/>
            </a:pPr>
            <a:r>
              <a:rPr b="0" i="0" lang="fi-FI" sz="2400" u="none" cap="none" strike="noStrike">
                <a:solidFill>
                  <a:srgbClr val="3F3F3F"/>
                </a:solidFill>
                <a:latin typeface="Calibri"/>
                <a:ea typeface="Calibri"/>
                <a:cs typeface="Calibri"/>
                <a:sym typeface="Calibri"/>
              </a:rPr>
              <a:t>Examples outside Europe</a:t>
            </a:r>
            <a:endParaRPr b="0" i="0" sz="2400" u="none" cap="none" strike="noStrike">
              <a:solidFill>
                <a:srgbClr val="FF0000"/>
              </a:solidFill>
              <a:latin typeface="Calibri"/>
              <a:ea typeface="Calibri"/>
              <a:cs typeface="Calibri"/>
              <a:sym typeface="Calibri"/>
            </a:endParaRPr>
          </a:p>
        </p:txBody>
      </p:sp>
      <p:sp>
        <p:nvSpPr>
          <p:cNvPr id="207" name="Google Shape;207;p37"/>
          <p:cNvSpPr txBox="1"/>
          <p:nvPr>
            <p:ph idx="12" type="sldNum"/>
          </p:nvPr>
        </p:nvSpPr>
        <p:spPr>
          <a:xfrm>
            <a:off x="7481969" y="6267361"/>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208" name="Google Shape;208;p37"/>
          <p:cNvSpPr txBox="1"/>
          <p:nvPr>
            <p:ph idx="12" type="sldNum"/>
          </p:nvPr>
        </p:nvSpPr>
        <p:spPr>
          <a:xfrm>
            <a:off x="7425344" y="630203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666666"/>
                </a:solidFill>
                <a:latin typeface="Arial"/>
                <a:ea typeface="Arial"/>
                <a:cs typeface="Arial"/>
                <a:sym typeface="Arial"/>
              </a:rPr>
              <a:t>‹#›</a:t>
            </a:fld>
            <a:endParaRPr b="0" i="0" sz="1050" u="none" cap="none" strike="noStrike">
              <a:solidFill>
                <a:srgbClr val="666666"/>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8"/>
          <p:cNvSpPr txBox="1"/>
          <p:nvPr/>
        </p:nvSpPr>
        <p:spPr>
          <a:xfrm>
            <a:off x="0" y="6273125"/>
            <a:ext cx="9144000" cy="641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p38"/>
          <p:cNvPicPr preferRelativeResize="0"/>
          <p:nvPr/>
        </p:nvPicPr>
        <p:blipFill rotWithShape="1">
          <a:blip r:embed="rId3">
            <a:alphaModFix amt="65000"/>
          </a:blip>
          <a:srcRect b="951" l="462" r="26197" t="882"/>
          <a:stretch/>
        </p:blipFill>
        <p:spPr>
          <a:xfrm>
            <a:off x="0" y="0"/>
            <a:ext cx="9143998" cy="6858001"/>
          </a:xfrm>
          <a:prstGeom prst="rect">
            <a:avLst/>
          </a:prstGeom>
          <a:noFill/>
          <a:ln>
            <a:noFill/>
          </a:ln>
        </p:spPr>
      </p:pic>
      <p:pic>
        <p:nvPicPr>
          <p:cNvPr id="216" name="Google Shape;216;p38"/>
          <p:cNvPicPr preferRelativeResize="0"/>
          <p:nvPr/>
        </p:nvPicPr>
        <p:blipFill rotWithShape="1">
          <a:blip r:embed="rId4">
            <a:alphaModFix/>
          </a:blip>
          <a:srcRect b="0" l="0" r="0" t="0"/>
          <a:stretch/>
        </p:blipFill>
        <p:spPr>
          <a:xfrm>
            <a:off x="465550" y="87250"/>
            <a:ext cx="2674825" cy="1875250"/>
          </a:xfrm>
          <a:prstGeom prst="rect">
            <a:avLst/>
          </a:prstGeom>
          <a:noFill/>
          <a:ln>
            <a:noFill/>
          </a:ln>
        </p:spPr>
      </p:pic>
      <p:pic>
        <p:nvPicPr>
          <p:cNvPr descr="wooded meadow Laelatu" id="217" name="Google Shape;217;p38"/>
          <p:cNvPicPr preferRelativeResize="0"/>
          <p:nvPr/>
        </p:nvPicPr>
        <p:blipFill rotWithShape="1">
          <a:blip r:embed="rId5">
            <a:alphaModFix/>
          </a:blip>
          <a:srcRect b="0" l="0" r="0" t="0"/>
          <a:stretch/>
        </p:blipFill>
        <p:spPr>
          <a:xfrm>
            <a:off x="6315427" y="244477"/>
            <a:ext cx="2503488" cy="1878013"/>
          </a:xfrm>
          <a:prstGeom prst="rect">
            <a:avLst/>
          </a:prstGeom>
          <a:noFill/>
          <a:ln>
            <a:noFill/>
          </a:ln>
        </p:spPr>
      </p:pic>
      <p:pic>
        <p:nvPicPr>
          <p:cNvPr descr="dehesa02.jpg" id="218" name="Google Shape;218;p38"/>
          <p:cNvPicPr preferRelativeResize="0"/>
          <p:nvPr/>
        </p:nvPicPr>
        <p:blipFill rotWithShape="1">
          <a:blip r:embed="rId6">
            <a:alphaModFix/>
          </a:blip>
          <a:srcRect b="0" l="0" r="0" t="0"/>
          <a:stretch/>
        </p:blipFill>
        <p:spPr>
          <a:xfrm>
            <a:off x="848477" y="4967559"/>
            <a:ext cx="2145864" cy="1672511"/>
          </a:xfrm>
          <a:prstGeom prst="rect">
            <a:avLst/>
          </a:prstGeom>
          <a:noFill/>
          <a:ln>
            <a:noFill/>
          </a:ln>
        </p:spPr>
      </p:pic>
      <p:sp>
        <p:nvSpPr>
          <p:cNvPr id="219" name="Google Shape;219;p38"/>
          <p:cNvSpPr txBox="1"/>
          <p:nvPr/>
        </p:nvSpPr>
        <p:spPr>
          <a:xfrm rot="-5400000">
            <a:off x="-81662" y="5690474"/>
            <a:ext cx="1437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rgbClr val="000000"/>
                </a:solidFill>
                <a:latin typeface="Palatino Linotype"/>
                <a:ea typeface="Palatino Linotype"/>
                <a:cs typeface="Palatino Linotype"/>
                <a:sym typeface="Palatino Linotype"/>
              </a:rPr>
              <a:t>C.Valdecantos/SEHEAM-MMA</a:t>
            </a:r>
            <a:endParaRPr b="0" i="0" sz="1100" u="none" cap="none" strike="noStrike">
              <a:solidFill>
                <a:srgbClr val="000000"/>
              </a:solidFill>
              <a:latin typeface="Palatino Linotype"/>
              <a:ea typeface="Palatino Linotype"/>
              <a:cs typeface="Palatino Linotype"/>
              <a:sym typeface="Palatino Linotype"/>
            </a:endParaRPr>
          </a:p>
        </p:txBody>
      </p:sp>
      <p:sp>
        <p:nvSpPr>
          <p:cNvPr id="220" name="Google Shape;220;p38"/>
          <p:cNvSpPr txBox="1"/>
          <p:nvPr/>
        </p:nvSpPr>
        <p:spPr>
          <a:xfrm>
            <a:off x="7932599" y="1801550"/>
            <a:ext cx="886200" cy="26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Palatino Linotype"/>
                <a:ea typeface="Palatino Linotype"/>
                <a:cs typeface="Palatino Linotype"/>
                <a:sym typeface="Palatino Linotype"/>
              </a:rPr>
              <a:t>I. Herzon</a:t>
            </a:r>
            <a:endParaRPr b="0" i="0" sz="1100" u="none" cap="none" strike="noStrike">
              <a:solidFill>
                <a:schemeClr val="lt1"/>
              </a:solidFill>
              <a:latin typeface="Palatino Linotype"/>
              <a:ea typeface="Palatino Linotype"/>
              <a:cs typeface="Palatino Linotype"/>
              <a:sym typeface="Palatino Linotype"/>
            </a:endParaRPr>
          </a:p>
        </p:txBody>
      </p:sp>
      <p:pic>
        <p:nvPicPr>
          <p:cNvPr id="221" name="Google Shape;221;p38"/>
          <p:cNvPicPr preferRelativeResize="0"/>
          <p:nvPr/>
        </p:nvPicPr>
        <p:blipFill rotWithShape="1">
          <a:blip r:embed="rId7">
            <a:alphaModFix/>
          </a:blip>
          <a:srcRect b="0" l="0" r="0" t="0"/>
          <a:stretch/>
        </p:blipFill>
        <p:spPr>
          <a:xfrm>
            <a:off x="828329" y="2033302"/>
            <a:ext cx="2749588" cy="1728192"/>
          </a:xfrm>
          <a:prstGeom prst="rect">
            <a:avLst/>
          </a:prstGeom>
          <a:noFill/>
          <a:ln>
            <a:noFill/>
          </a:ln>
        </p:spPr>
      </p:pic>
      <p:sp>
        <p:nvSpPr>
          <p:cNvPr id="222" name="Google Shape;222;p38"/>
          <p:cNvSpPr txBox="1"/>
          <p:nvPr/>
        </p:nvSpPr>
        <p:spPr>
          <a:xfrm rot="-5400000">
            <a:off x="347425" y="3303175"/>
            <a:ext cx="871500" cy="3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rgbClr val="000000"/>
                </a:solidFill>
                <a:latin typeface="Palatino Linotype"/>
                <a:ea typeface="Palatino Linotype"/>
                <a:cs typeface="Palatino Linotype"/>
                <a:sym typeface="Palatino Linotype"/>
              </a:rPr>
              <a:t>B.Dunford</a:t>
            </a:r>
            <a:endParaRPr b="0" i="0" sz="1100" u="none" cap="none" strike="noStrike">
              <a:solidFill>
                <a:srgbClr val="000000"/>
              </a:solidFill>
              <a:latin typeface="Palatino Linotype"/>
              <a:ea typeface="Palatino Linotype"/>
              <a:cs typeface="Palatino Linotype"/>
              <a:sym typeface="Palatino Linotype"/>
            </a:endParaRPr>
          </a:p>
        </p:txBody>
      </p:sp>
      <p:sp>
        <p:nvSpPr>
          <p:cNvPr id="223" name="Google Shape;223;p38"/>
          <p:cNvSpPr txBox="1"/>
          <p:nvPr/>
        </p:nvSpPr>
        <p:spPr>
          <a:xfrm>
            <a:off x="120437" y="172393"/>
            <a:ext cx="1791600" cy="831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i-FI" sz="2400" u="none" cap="none" strike="noStrike">
                <a:solidFill>
                  <a:srgbClr val="000000"/>
                </a:solidFill>
                <a:latin typeface="Calibri"/>
                <a:ea typeface="Calibri"/>
                <a:cs typeface="Calibri"/>
                <a:sym typeface="Calibri"/>
              </a:rPr>
              <a:t>Intensive cropland</a:t>
            </a:r>
            <a:endParaRPr b="0" i="0" sz="2400" u="none" cap="none" strike="noStrike">
              <a:solidFill>
                <a:srgbClr val="000000"/>
              </a:solidFill>
              <a:latin typeface="Calibri"/>
              <a:ea typeface="Calibri"/>
              <a:cs typeface="Calibri"/>
              <a:sym typeface="Calibri"/>
            </a:endParaRPr>
          </a:p>
        </p:txBody>
      </p:sp>
      <p:sp>
        <p:nvSpPr>
          <p:cNvPr id="224" name="Google Shape;224;p38"/>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pic>
        <p:nvPicPr>
          <p:cNvPr id="225" name="Google Shape;225;p38"/>
          <p:cNvPicPr preferRelativeResize="0"/>
          <p:nvPr/>
        </p:nvPicPr>
        <p:blipFill rotWithShape="1">
          <a:blip r:embed="rId8">
            <a:alphaModFix/>
          </a:blip>
          <a:srcRect b="0" l="0" r="0" t="0"/>
          <a:stretch/>
        </p:blipFill>
        <p:spPr>
          <a:xfrm>
            <a:off x="6469200" y="4803425"/>
            <a:ext cx="2596200" cy="1951100"/>
          </a:xfrm>
          <a:prstGeom prst="rect">
            <a:avLst/>
          </a:prstGeom>
          <a:noFill/>
          <a:ln>
            <a:noFill/>
          </a:ln>
        </p:spPr>
      </p:pic>
      <p:pic>
        <p:nvPicPr>
          <p:cNvPr descr="Puszta3_small.jpg" id="226" name="Google Shape;226;p38"/>
          <p:cNvPicPr preferRelativeResize="0"/>
          <p:nvPr/>
        </p:nvPicPr>
        <p:blipFill rotWithShape="1">
          <a:blip r:embed="rId9">
            <a:alphaModFix/>
          </a:blip>
          <a:srcRect b="0" l="0" r="0" t="0"/>
          <a:stretch/>
        </p:blipFill>
        <p:spPr>
          <a:xfrm>
            <a:off x="4000500" y="4630314"/>
            <a:ext cx="2494190" cy="1875261"/>
          </a:xfrm>
          <a:prstGeom prst="rect">
            <a:avLst/>
          </a:prstGeom>
          <a:noFill/>
          <a:ln>
            <a:noFill/>
          </a:ln>
        </p:spPr>
      </p:pic>
      <p:pic>
        <p:nvPicPr>
          <p:cNvPr id="227" name="Google Shape;227;p38"/>
          <p:cNvPicPr preferRelativeResize="0"/>
          <p:nvPr/>
        </p:nvPicPr>
        <p:blipFill rotWithShape="1">
          <a:blip r:embed="rId10">
            <a:alphaModFix/>
          </a:blip>
          <a:srcRect b="-4447" l="0" r="0" t="0"/>
          <a:stretch/>
        </p:blipFill>
        <p:spPr>
          <a:xfrm>
            <a:off x="3203050" y="2704800"/>
            <a:ext cx="2674824" cy="2158671"/>
          </a:xfrm>
          <a:prstGeom prst="rect">
            <a:avLst/>
          </a:prstGeom>
          <a:noFill/>
          <a:ln>
            <a:noFill/>
          </a:ln>
        </p:spPr>
      </p:pic>
      <p:sp>
        <p:nvSpPr>
          <p:cNvPr id="228" name="Google Shape;228;p38"/>
          <p:cNvSpPr txBox="1"/>
          <p:nvPr/>
        </p:nvSpPr>
        <p:spPr>
          <a:xfrm>
            <a:off x="7391525" y="6526800"/>
            <a:ext cx="1752600" cy="26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Cambria"/>
                <a:ea typeface="Cambria"/>
                <a:cs typeface="Cambria"/>
                <a:sym typeface="Cambria"/>
              </a:rPr>
              <a:t>Ghilarovus -CC BY-SA 4.0</a:t>
            </a:r>
            <a:endParaRPr b="0" i="0" sz="1100" u="none" cap="none" strike="noStrike">
              <a:solidFill>
                <a:schemeClr val="lt1"/>
              </a:solidFill>
              <a:latin typeface="Cambria"/>
              <a:ea typeface="Cambria"/>
              <a:cs typeface="Cambria"/>
              <a:sym typeface="Cambria"/>
            </a:endParaRPr>
          </a:p>
        </p:txBody>
      </p:sp>
      <p:sp>
        <p:nvSpPr>
          <p:cNvPr id="229" name="Google Shape;229;p38"/>
          <p:cNvSpPr txBox="1"/>
          <p:nvPr/>
        </p:nvSpPr>
        <p:spPr>
          <a:xfrm>
            <a:off x="7577042" y="5936103"/>
            <a:ext cx="1288500" cy="4617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i-FI" sz="2400" u="none" cap="none" strike="noStrike">
                <a:solidFill>
                  <a:srgbClr val="000000"/>
                </a:solidFill>
                <a:latin typeface="Calibri"/>
                <a:ea typeface="Calibri"/>
                <a:cs typeface="Calibri"/>
                <a:sym typeface="Calibri"/>
              </a:rPr>
              <a:t>Natural </a:t>
            </a:r>
            <a:endParaRPr b="0" i="0" sz="2400" u="none" cap="none" strike="noStrike">
              <a:solidFill>
                <a:srgbClr val="000000"/>
              </a:solidFill>
              <a:latin typeface="Calibri"/>
              <a:ea typeface="Calibri"/>
              <a:cs typeface="Calibri"/>
              <a:sym typeface="Calibri"/>
            </a:endParaRPr>
          </a:p>
        </p:txBody>
      </p:sp>
      <p:pic>
        <p:nvPicPr>
          <p:cNvPr id="230" name="Google Shape;230;p38"/>
          <p:cNvPicPr preferRelativeResize="0"/>
          <p:nvPr/>
        </p:nvPicPr>
        <p:blipFill rotWithShape="1">
          <a:blip r:embed="rId11">
            <a:alphaModFix/>
          </a:blip>
          <a:srcRect b="0" l="0" r="0" t="0"/>
          <a:stretch/>
        </p:blipFill>
        <p:spPr>
          <a:xfrm>
            <a:off x="6206826" y="2826117"/>
            <a:ext cx="2463148" cy="1849874"/>
          </a:xfrm>
          <a:prstGeom prst="rect">
            <a:avLst/>
          </a:prstGeom>
          <a:noFill/>
          <a:ln>
            <a:noFill/>
          </a:ln>
        </p:spPr>
      </p:pic>
      <p:pic>
        <p:nvPicPr>
          <p:cNvPr id="231" name="Google Shape;231;p38"/>
          <p:cNvPicPr preferRelativeResize="0"/>
          <p:nvPr/>
        </p:nvPicPr>
        <p:blipFill rotWithShape="1">
          <a:blip r:embed="rId12">
            <a:alphaModFix/>
          </a:blip>
          <a:srcRect b="0" l="0" r="0" t="0"/>
          <a:stretch/>
        </p:blipFill>
        <p:spPr>
          <a:xfrm>
            <a:off x="3421169" y="266456"/>
            <a:ext cx="2718606" cy="1331280"/>
          </a:xfrm>
          <a:prstGeom prst="rect">
            <a:avLst/>
          </a:prstGeom>
          <a:noFill/>
          <a:ln>
            <a:noFill/>
          </a:ln>
        </p:spPr>
      </p:pic>
      <p:sp>
        <p:nvSpPr>
          <p:cNvPr id="232" name="Google Shape;232;p38"/>
          <p:cNvSpPr txBox="1"/>
          <p:nvPr/>
        </p:nvSpPr>
        <p:spPr>
          <a:xfrm rot="-5400000">
            <a:off x="3855618" y="5965814"/>
            <a:ext cx="752100" cy="3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Palatino Linotype"/>
                <a:ea typeface="Palatino Linotype"/>
                <a:cs typeface="Palatino Linotype"/>
                <a:sym typeface="Palatino Linotype"/>
              </a:rPr>
              <a:t>A.Kovac</a:t>
            </a:r>
            <a:endParaRPr b="0" i="0" sz="1100" u="none" cap="none" strike="noStrike">
              <a:solidFill>
                <a:schemeClr val="lt1"/>
              </a:solidFill>
              <a:latin typeface="Palatino Linotype"/>
              <a:ea typeface="Palatino Linotype"/>
              <a:cs typeface="Palatino Linotype"/>
              <a:sym typeface="Palatino Linotype"/>
            </a:endParaRPr>
          </a:p>
        </p:txBody>
      </p:sp>
      <p:sp>
        <p:nvSpPr>
          <p:cNvPr id="233" name="Google Shape;233;p38"/>
          <p:cNvSpPr txBox="1"/>
          <p:nvPr/>
        </p:nvSpPr>
        <p:spPr>
          <a:xfrm>
            <a:off x="7567171" y="4343899"/>
            <a:ext cx="1373400" cy="31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Palatino Linotype"/>
                <a:ea typeface="Palatino Linotype"/>
                <a:cs typeface="Palatino Linotype"/>
                <a:sym typeface="Palatino Linotype"/>
              </a:rPr>
              <a:t>A. Indermaur</a:t>
            </a:r>
            <a:endParaRPr b="0" i="0" sz="1100" u="none" cap="none" strike="noStrike">
              <a:solidFill>
                <a:schemeClr val="lt1"/>
              </a:solidFill>
              <a:latin typeface="Palatino Linotype"/>
              <a:ea typeface="Palatino Linotype"/>
              <a:cs typeface="Palatino Linotype"/>
              <a:sym typeface="Palatino Linotype"/>
            </a:endParaRPr>
          </a:p>
        </p:txBody>
      </p:sp>
      <p:sp>
        <p:nvSpPr>
          <p:cNvPr id="234" name="Google Shape;234;p38"/>
          <p:cNvSpPr txBox="1"/>
          <p:nvPr/>
        </p:nvSpPr>
        <p:spPr>
          <a:xfrm>
            <a:off x="3140375" y="2493450"/>
            <a:ext cx="3763200" cy="831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i-FI" sz="2400" u="none" cap="none" strike="noStrike">
                <a:solidFill>
                  <a:srgbClr val="000000"/>
                </a:solidFill>
                <a:latin typeface="Calibri"/>
                <a:ea typeface="Calibri"/>
                <a:cs typeface="Calibri"/>
                <a:sym typeface="Calibri"/>
              </a:rPr>
              <a:t>Semi-natural vegetation &amp; mosaic landscape</a:t>
            </a:r>
            <a:endParaRPr b="0" i="0" sz="2400" u="none" cap="none" strike="noStrike">
              <a:solidFill>
                <a:srgbClr val="000000"/>
              </a:solidFill>
              <a:latin typeface="Calibri"/>
              <a:ea typeface="Calibri"/>
              <a:cs typeface="Calibri"/>
              <a:sym typeface="Calibri"/>
            </a:endParaRPr>
          </a:p>
        </p:txBody>
      </p:sp>
      <p:sp>
        <p:nvSpPr>
          <p:cNvPr id="235" name="Google Shape;235;p38"/>
          <p:cNvSpPr txBox="1"/>
          <p:nvPr/>
        </p:nvSpPr>
        <p:spPr>
          <a:xfrm>
            <a:off x="5437138" y="1354986"/>
            <a:ext cx="752100" cy="3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Palatino Linotype"/>
                <a:ea typeface="Palatino Linotype"/>
                <a:cs typeface="Palatino Linotype"/>
                <a:sym typeface="Palatino Linotype"/>
              </a:rPr>
              <a:t>T. Birge</a:t>
            </a:r>
            <a:endParaRPr b="0" i="0" sz="1100" u="none" cap="none" strike="noStrike">
              <a:solidFill>
                <a:schemeClr val="lt1"/>
              </a:solidFill>
              <a:latin typeface="Palatino Linotype"/>
              <a:ea typeface="Palatino Linotype"/>
              <a:cs typeface="Palatino Linotype"/>
              <a:sym typeface="Palatino Linotype"/>
            </a:endParaRPr>
          </a:p>
        </p:txBody>
      </p:sp>
      <p:sp>
        <p:nvSpPr>
          <p:cNvPr id="236" name="Google Shape;236;p38"/>
          <p:cNvSpPr txBox="1"/>
          <p:nvPr/>
        </p:nvSpPr>
        <p:spPr>
          <a:xfrm>
            <a:off x="465550" y="1717100"/>
            <a:ext cx="1400400" cy="26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fi-FI" sz="800" u="none" cap="none" strike="noStrike">
                <a:solidFill>
                  <a:srgbClr val="FFFFFF"/>
                </a:solidFill>
                <a:latin typeface="Cambria"/>
                <a:ea typeface="Cambria"/>
                <a:cs typeface="Cambria"/>
                <a:sym typeface="Cambria"/>
              </a:rPr>
              <a:t>Morri362 CC BY-SA</a:t>
            </a:r>
            <a:r>
              <a:rPr b="0" i="0" lang="fi-FI" sz="800" u="sng" cap="none" strike="noStrike">
                <a:solidFill>
                  <a:srgbClr val="FFFFFF"/>
                </a:solidFill>
                <a:latin typeface="Cambria"/>
                <a:ea typeface="Cambria"/>
                <a:cs typeface="Cambria"/>
                <a:sym typeface="Cambria"/>
              </a:rPr>
              <a:t> </a:t>
            </a:r>
            <a:r>
              <a:rPr b="0" i="0" lang="fi-FI" sz="800" u="none" cap="none" strike="noStrike">
                <a:solidFill>
                  <a:srgbClr val="FFFFFF"/>
                </a:solidFill>
                <a:latin typeface="Cambria"/>
                <a:ea typeface="Cambria"/>
                <a:cs typeface="Cambria"/>
                <a:sym typeface="Cambria"/>
              </a:rPr>
              <a:t>3.0, </a:t>
            </a:r>
            <a:endParaRPr b="0" i="0" sz="800" u="none" cap="none" strike="noStrike">
              <a:solidFill>
                <a:srgbClr val="FFFFFF"/>
              </a:solidFill>
              <a:latin typeface="Cambria"/>
              <a:ea typeface="Cambria"/>
              <a:cs typeface="Cambria"/>
              <a:sym typeface="Cambria"/>
            </a:endParaRPr>
          </a:p>
        </p:txBody>
      </p:sp>
      <p:sp>
        <p:nvSpPr>
          <p:cNvPr id="237" name="Google Shape;237;p38"/>
          <p:cNvSpPr txBox="1"/>
          <p:nvPr/>
        </p:nvSpPr>
        <p:spPr>
          <a:xfrm rot="-5400000">
            <a:off x="2385200" y="4047875"/>
            <a:ext cx="1288500" cy="2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i-FI" sz="1000" u="none" cap="none" strike="noStrike">
                <a:solidFill>
                  <a:srgbClr val="000000"/>
                </a:solidFill>
                <a:latin typeface="Cambria"/>
                <a:ea typeface="Cambria"/>
                <a:cs typeface="Cambria"/>
                <a:sym typeface="Cambria"/>
              </a:rPr>
              <a:t>T. Spek</a:t>
            </a:r>
            <a:endParaRPr b="0" i="0" sz="1000" u="none" cap="none" strike="noStrike">
              <a:solidFill>
                <a:srgbClr val="000000"/>
              </a:solidFill>
              <a:latin typeface="Cambria"/>
              <a:ea typeface="Cambria"/>
              <a:cs typeface="Cambria"/>
              <a:sym typeface="Cambria"/>
            </a:endParaRPr>
          </a:p>
        </p:txBody>
      </p:sp>
      <p:sp>
        <p:nvSpPr>
          <p:cNvPr id="238" name="Google Shape;238;p38"/>
          <p:cNvSpPr/>
          <p:nvPr/>
        </p:nvSpPr>
        <p:spPr>
          <a:xfrm rot="-2141859">
            <a:off x="114367" y="1143315"/>
            <a:ext cx="8968517" cy="4790561"/>
          </a:xfrm>
          <a:prstGeom prst="ellipse">
            <a:avLst/>
          </a:prstGeom>
          <a:noFill/>
          <a:ln cap="flat" cmpd="sng" w="38100">
            <a:solidFill>
              <a:srgbClr val="0EA249"/>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9"/>
          <p:cNvSpPr txBox="1"/>
          <p:nvPr/>
        </p:nvSpPr>
        <p:spPr>
          <a:xfrm>
            <a:off x="0" y="6273125"/>
            <a:ext cx="9144000" cy="641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5" name="Google Shape;245;p39"/>
          <p:cNvPicPr preferRelativeResize="0"/>
          <p:nvPr/>
        </p:nvPicPr>
        <p:blipFill rotWithShape="1">
          <a:blip r:embed="rId3">
            <a:alphaModFix amt="64000"/>
          </a:blip>
          <a:srcRect b="951" l="462" r="26197" t="882"/>
          <a:stretch/>
        </p:blipFill>
        <p:spPr>
          <a:xfrm>
            <a:off x="125" y="0"/>
            <a:ext cx="9143998" cy="6858001"/>
          </a:xfrm>
          <a:prstGeom prst="rect">
            <a:avLst/>
          </a:prstGeom>
          <a:noFill/>
          <a:ln>
            <a:noFill/>
          </a:ln>
        </p:spPr>
      </p:pic>
      <p:pic>
        <p:nvPicPr>
          <p:cNvPr descr="wooded meadow Laelatu" id="246" name="Google Shape;246;p39"/>
          <p:cNvPicPr preferRelativeResize="0"/>
          <p:nvPr/>
        </p:nvPicPr>
        <p:blipFill rotWithShape="1">
          <a:blip r:embed="rId4">
            <a:alphaModFix/>
          </a:blip>
          <a:srcRect b="0" l="0" r="0" t="0"/>
          <a:stretch/>
        </p:blipFill>
        <p:spPr>
          <a:xfrm>
            <a:off x="6021962" y="876541"/>
            <a:ext cx="2503488" cy="1878013"/>
          </a:xfrm>
          <a:prstGeom prst="rect">
            <a:avLst/>
          </a:prstGeom>
          <a:noFill/>
          <a:ln>
            <a:noFill/>
          </a:ln>
        </p:spPr>
      </p:pic>
      <p:pic>
        <p:nvPicPr>
          <p:cNvPr descr="dehesa02.jpg" id="247" name="Google Shape;247;p39"/>
          <p:cNvPicPr preferRelativeResize="0"/>
          <p:nvPr/>
        </p:nvPicPr>
        <p:blipFill rotWithShape="1">
          <a:blip r:embed="rId5">
            <a:alphaModFix/>
          </a:blip>
          <a:srcRect b="0" l="0" r="0" t="0"/>
          <a:stretch/>
        </p:blipFill>
        <p:spPr>
          <a:xfrm>
            <a:off x="848477" y="4967559"/>
            <a:ext cx="2145864" cy="1672511"/>
          </a:xfrm>
          <a:prstGeom prst="rect">
            <a:avLst/>
          </a:prstGeom>
          <a:noFill/>
          <a:ln>
            <a:noFill/>
          </a:ln>
        </p:spPr>
      </p:pic>
      <p:sp>
        <p:nvSpPr>
          <p:cNvPr id="248" name="Google Shape;248;p39"/>
          <p:cNvSpPr txBox="1"/>
          <p:nvPr/>
        </p:nvSpPr>
        <p:spPr>
          <a:xfrm rot="-5400000">
            <a:off x="-81662" y="5690474"/>
            <a:ext cx="1437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rgbClr val="000000"/>
                </a:solidFill>
                <a:latin typeface="Palatino Linotype"/>
                <a:ea typeface="Palatino Linotype"/>
                <a:cs typeface="Palatino Linotype"/>
                <a:sym typeface="Palatino Linotype"/>
              </a:rPr>
              <a:t>C.Valdecantos/SEHEAM-MMA</a:t>
            </a:r>
            <a:endParaRPr b="0" i="0" sz="1100" u="none" cap="none" strike="noStrike">
              <a:solidFill>
                <a:srgbClr val="000000"/>
              </a:solidFill>
              <a:latin typeface="Palatino Linotype"/>
              <a:ea typeface="Palatino Linotype"/>
              <a:cs typeface="Palatino Linotype"/>
              <a:sym typeface="Palatino Linotype"/>
            </a:endParaRPr>
          </a:p>
        </p:txBody>
      </p:sp>
      <p:sp>
        <p:nvSpPr>
          <p:cNvPr id="249" name="Google Shape;249;p39"/>
          <p:cNvSpPr txBox="1"/>
          <p:nvPr/>
        </p:nvSpPr>
        <p:spPr>
          <a:xfrm rot="-5400000">
            <a:off x="7960848" y="2258725"/>
            <a:ext cx="763500" cy="26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Palatino Linotype"/>
                <a:ea typeface="Palatino Linotype"/>
                <a:cs typeface="Palatino Linotype"/>
                <a:sym typeface="Palatino Linotype"/>
              </a:rPr>
              <a:t>I.Herzon</a:t>
            </a:r>
            <a:endParaRPr b="0" i="0" sz="1100" u="none" cap="none" strike="noStrike">
              <a:solidFill>
                <a:schemeClr val="lt1"/>
              </a:solidFill>
              <a:latin typeface="Palatino Linotype"/>
              <a:ea typeface="Palatino Linotype"/>
              <a:cs typeface="Palatino Linotype"/>
              <a:sym typeface="Palatino Linotype"/>
            </a:endParaRPr>
          </a:p>
        </p:txBody>
      </p:sp>
      <p:pic>
        <p:nvPicPr>
          <p:cNvPr id="250" name="Google Shape;250;p39"/>
          <p:cNvPicPr preferRelativeResize="0"/>
          <p:nvPr/>
        </p:nvPicPr>
        <p:blipFill rotWithShape="1">
          <a:blip r:embed="rId6">
            <a:alphaModFix/>
          </a:blip>
          <a:srcRect b="-4447" l="0" r="0" t="0"/>
          <a:stretch/>
        </p:blipFill>
        <p:spPr>
          <a:xfrm>
            <a:off x="2014862" y="3911313"/>
            <a:ext cx="2674824" cy="2158671"/>
          </a:xfrm>
          <a:prstGeom prst="rect">
            <a:avLst/>
          </a:prstGeom>
          <a:noFill/>
          <a:ln>
            <a:noFill/>
          </a:ln>
        </p:spPr>
      </p:pic>
      <p:sp>
        <p:nvSpPr>
          <p:cNvPr id="251" name="Google Shape;251;p39"/>
          <p:cNvSpPr txBox="1"/>
          <p:nvPr/>
        </p:nvSpPr>
        <p:spPr>
          <a:xfrm rot="-5400000">
            <a:off x="1481888" y="5213938"/>
            <a:ext cx="1288500" cy="2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fi-FI" sz="1000" u="none" cap="none" strike="noStrike">
                <a:solidFill>
                  <a:srgbClr val="F3F3F3"/>
                </a:solidFill>
                <a:latin typeface="Cambria"/>
                <a:ea typeface="Cambria"/>
                <a:cs typeface="Cambria"/>
                <a:sym typeface="Cambria"/>
              </a:rPr>
              <a:t>T. Spek</a:t>
            </a:r>
            <a:endParaRPr b="0" i="0" sz="1000" u="none" cap="none" strike="noStrike">
              <a:solidFill>
                <a:srgbClr val="F3F3F3"/>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mbria"/>
              <a:ea typeface="Cambria"/>
              <a:cs typeface="Cambria"/>
              <a:sym typeface="Cambria"/>
            </a:endParaRPr>
          </a:p>
        </p:txBody>
      </p:sp>
      <p:pic>
        <p:nvPicPr>
          <p:cNvPr id="252" name="Google Shape;252;p39"/>
          <p:cNvPicPr preferRelativeResize="0"/>
          <p:nvPr/>
        </p:nvPicPr>
        <p:blipFill rotWithShape="1">
          <a:blip r:embed="rId7">
            <a:alphaModFix/>
          </a:blip>
          <a:srcRect b="0" l="0" r="0" t="0"/>
          <a:stretch/>
        </p:blipFill>
        <p:spPr>
          <a:xfrm>
            <a:off x="929728" y="2124104"/>
            <a:ext cx="2749588" cy="1728192"/>
          </a:xfrm>
          <a:prstGeom prst="rect">
            <a:avLst/>
          </a:prstGeom>
          <a:noFill/>
          <a:ln>
            <a:noFill/>
          </a:ln>
        </p:spPr>
      </p:pic>
      <p:sp>
        <p:nvSpPr>
          <p:cNvPr id="253" name="Google Shape;253;p39"/>
          <p:cNvSpPr txBox="1"/>
          <p:nvPr/>
        </p:nvSpPr>
        <p:spPr>
          <a:xfrm rot="-5400000">
            <a:off x="347425" y="3303175"/>
            <a:ext cx="871500" cy="3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rgbClr val="000000"/>
                </a:solidFill>
                <a:latin typeface="Palatino Linotype"/>
                <a:ea typeface="Palatino Linotype"/>
                <a:cs typeface="Palatino Linotype"/>
                <a:sym typeface="Palatino Linotype"/>
              </a:rPr>
              <a:t>B.Dunford</a:t>
            </a:r>
            <a:endParaRPr b="0" i="0" sz="1100" u="none" cap="none" strike="noStrike">
              <a:solidFill>
                <a:srgbClr val="000000"/>
              </a:solidFill>
              <a:latin typeface="Palatino Linotype"/>
              <a:ea typeface="Palatino Linotype"/>
              <a:cs typeface="Palatino Linotype"/>
              <a:sym typeface="Palatino Linotype"/>
            </a:endParaRPr>
          </a:p>
        </p:txBody>
      </p:sp>
      <p:sp>
        <p:nvSpPr>
          <p:cNvPr id="254" name="Google Shape;254;p39"/>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pic>
        <p:nvPicPr>
          <p:cNvPr descr="Puszta3_small.jpg" id="255" name="Google Shape;255;p39"/>
          <p:cNvPicPr preferRelativeResize="0"/>
          <p:nvPr/>
        </p:nvPicPr>
        <p:blipFill rotWithShape="1">
          <a:blip r:embed="rId8">
            <a:alphaModFix/>
          </a:blip>
          <a:srcRect b="0" l="0" r="0" t="0"/>
          <a:stretch/>
        </p:blipFill>
        <p:spPr>
          <a:xfrm>
            <a:off x="4000500" y="4630314"/>
            <a:ext cx="2494190" cy="1875261"/>
          </a:xfrm>
          <a:prstGeom prst="rect">
            <a:avLst/>
          </a:prstGeom>
          <a:noFill/>
          <a:ln>
            <a:noFill/>
          </a:ln>
        </p:spPr>
      </p:pic>
      <p:sp>
        <p:nvSpPr>
          <p:cNvPr id="256" name="Google Shape;256;p39"/>
          <p:cNvSpPr txBox="1"/>
          <p:nvPr/>
        </p:nvSpPr>
        <p:spPr>
          <a:xfrm>
            <a:off x="7391525" y="6493675"/>
            <a:ext cx="1752600" cy="22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Cambria"/>
                <a:ea typeface="Cambria"/>
                <a:cs typeface="Cambria"/>
                <a:sym typeface="Cambria"/>
              </a:rPr>
              <a:t>Ghilarovus - CC BY-SA 4.0</a:t>
            </a:r>
            <a:endParaRPr b="0" i="0" sz="1100" u="none" cap="none" strike="noStrike">
              <a:solidFill>
                <a:schemeClr val="lt1"/>
              </a:solidFill>
              <a:latin typeface="Cambria"/>
              <a:ea typeface="Cambria"/>
              <a:cs typeface="Cambria"/>
              <a:sym typeface="Cambria"/>
            </a:endParaRPr>
          </a:p>
        </p:txBody>
      </p:sp>
      <p:pic>
        <p:nvPicPr>
          <p:cNvPr id="257" name="Google Shape;257;p39"/>
          <p:cNvPicPr preferRelativeResize="0"/>
          <p:nvPr/>
        </p:nvPicPr>
        <p:blipFill rotWithShape="1">
          <a:blip r:embed="rId9">
            <a:alphaModFix/>
          </a:blip>
          <a:srcRect b="0" l="0" r="0" t="0"/>
          <a:stretch/>
        </p:blipFill>
        <p:spPr>
          <a:xfrm>
            <a:off x="5520741" y="2891698"/>
            <a:ext cx="2695802" cy="1992305"/>
          </a:xfrm>
          <a:prstGeom prst="rect">
            <a:avLst/>
          </a:prstGeom>
          <a:noFill/>
          <a:ln>
            <a:noFill/>
          </a:ln>
        </p:spPr>
      </p:pic>
      <p:sp>
        <p:nvSpPr>
          <p:cNvPr id="258" name="Google Shape;258;p39"/>
          <p:cNvSpPr txBox="1"/>
          <p:nvPr/>
        </p:nvSpPr>
        <p:spPr>
          <a:xfrm rot="-5400000">
            <a:off x="3855618" y="5965814"/>
            <a:ext cx="752100" cy="3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Palatino Linotype"/>
                <a:ea typeface="Palatino Linotype"/>
                <a:cs typeface="Palatino Linotype"/>
                <a:sym typeface="Palatino Linotype"/>
              </a:rPr>
              <a:t>A.Kovac</a:t>
            </a:r>
            <a:endParaRPr b="0" i="0" sz="1100" u="none" cap="none" strike="noStrike">
              <a:solidFill>
                <a:schemeClr val="lt1"/>
              </a:solidFill>
              <a:latin typeface="Palatino Linotype"/>
              <a:ea typeface="Palatino Linotype"/>
              <a:cs typeface="Palatino Linotype"/>
              <a:sym typeface="Palatino Linotype"/>
            </a:endParaRPr>
          </a:p>
        </p:txBody>
      </p:sp>
      <p:sp>
        <p:nvSpPr>
          <p:cNvPr id="259" name="Google Shape;259;p39"/>
          <p:cNvSpPr txBox="1"/>
          <p:nvPr/>
        </p:nvSpPr>
        <p:spPr>
          <a:xfrm rot="-5400000">
            <a:off x="7576012" y="4258214"/>
            <a:ext cx="975900" cy="29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Palatino Linotype"/>
                <a:ea typeface="Palatino Linotype"/>
                <a:cs typeface="Palatino Linotype"/>
                <a:sym typeface="Palatino Linotype"/>
              </a:rPr>
              <a:t>HNV-Link</a:t>
            </a:r>
            <a:endParaRPr b="0" i="0" sz="1100" u="none" cap="none" strike="noStrike">
              <a:solidFill>
                <a:schemeClr val="lt1"/>
              </a:solidFill>
              <a:latin typeface="Palatino Linotype"/>
              <a:ea typeface="Palatino Linotype"/>
              <a:cs typeface="Palatino Linotype"/>
              <a:sym typeface="Palatino Linotype"/>
            </a:endParaRPr>
          </a:p>
        </p:txBody>
      </p:sp>
      <p:pic>
        <p:nvPicPr>
          <p:cNvPr id="260" name="Google Shape;260;p39"/>
          <p:cNvPicPr preferRelativeResize="0"/>
          <p:nvPr/>
        </p:nvPicPr>
        <p:blipFill rotWithShape="1">
          <a:blip r:embed="rId10">
            <a:alphaModFix/>
          </a:blip>
          <a:srcRect b="0" l="0" r="0" t="0"/>
          <a:stretch/>
        </p:blipFill>
        <p:spPr>
          <a:xfrm>
            <a:off x="3095982" y="472106"/>
            <a:ext cx="2718606" cy="1331280"/>
          </a:xfrm>
          <a:prstGeom prst="rect">
            <a:avLst/>
          </a:prstGeom>
          <a:noFill/>
          <a:ln>
            <a:noFill/>
          </a:ln>
        </p:spPr>
      </p:pic>
      <p:sp>
        <p:nvSpPr>
          <p:cNvPr id="261" name="Google Shape;261;p39"/>
          <p:cNvSpPr txBox="1"/>
          <p:nvPr/>
        </p:nvSpPr>
        <p:spPr>
          <a:xfrm>
            <a:off x="5111950" y="1560636"/>
            <a:ext cx="752100" cy="3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i-FI" sz="1100" u="none" cap="none" strike="noStrike">
                <a:solidFill>
                  <a:schemeClr val="lt1"/>
                </a:solidFill>
                <a:latin typeface="Palatino Linotype"/>
                <a:ea typeface="Palatino Linotype"/>
                <a:cs typeface="Palatino Linotype"/>
                <a:sym typeface="Palatino Linotype"/>
              </a:rPr>
              <a:t>T. Birge</a:t>
            </a:r>
            <a:endParaRPr b="0" i="0" sz="1100" u="none" cap="none" strike="noStrike">
              <a:solidFill>
                <a:schemeClr val="lt1"/>
              </a:solidFill>
              <a:latin typeface="Palatino Linotype"/>
              <a:ea typeface="Palatino Linotype"/>
              <a:cs typeface="Palatino Linotype"/>
              <a:sym typeface="Palatino Linotype"/>
            </a:endParaRPr>
          </a:p>
        </p:txBody>
      </p:sp>
      <p:sp>
        <p:nvSpPr>
          <p:cNvPr id="262" name="Google Shape;262;p39"/>
          <p:cNvSpPr txBox="1"/>
          <p:nvPr/>
        </p:nvSpPr>
        <p:spPr>
          <a:xfrm>
            <a:off x="263250" y="1842475"/>
            <a:ext cx="1400400" cy="2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fi-FI" sz="800" u="none" cap="none" strike="noStrike">
                <a:solidFill>
                  <a:srgbClr val="FFFFFF"/>
                </a:solidFill>
                <a:latin typeface="Arial"/>
                <a:ea typeface="Arial"/>
                <a:cs typeface="Arial"/>
                <a:sym typeface="Arial"/>
              </a:rPr>
              <a:t>Morri362 CC BY-SA</a:t>
            </a:r>
            <a:r>
              <a:rPr b="0" i="0" lang="fi-FI" sz="800" u="sng" cap="none" strike="noStrike">
                <a:solidFill>
                  <a:srgbClr val="FFFFFF"/>
                </a:solidFill>
                <a:latin typeface="Arial"/>
                <a:ea typeface="Arial"/>
                <a:cs typeface="Arial"/>
                <a:sym typeface="Arial"/>
              </a:rPr>
              <a:t> </a:t>
            </a:r>
            <a:r>
              <a:rPr b="0" i="0" lang="fi-FI" sz="800" u="none" cap="none" strike="noStrike">
                <a:solidFill>
                  <a:srgbClr val="FFFFFF"/>
                </a:solidFill>
                <a:latin typeface="Arial"/>
                <a:ea typeface="Arial"/>
                <a:cs typeface="Arial"/>
                <a:sym typeface="Arial"/>
              </a:rPr>
              <a:t>3.0,</a:t>
            </a:r>
            <a:endParaRPr b="0" i="0" sz="800" u="none" cap="none" strike="noStrike">
              <a:solidFill>
                <a:srgbClr val="FFFFFF"/>
              </a:solidFill>
              <a:latin typeface="Arial"/>
              <a:ea typeface="Arial"/>
              <a:cs typeface="Arial"/>
              <a:sym typeface="Arial"/>
            </a:endParaRPr>
          </a:p>
        </p:txBody>
      </p:sp>
      <p:sp>
        <p:nvSpPr>
          <p:cNvPr id="263" name="Google Shape;263;p39"/>
          <p:cNvSpPr/>
          <p:nvPr/>
        </p:nvSpPr>
        <p:spPr>
          <a:xfrm>
            <a:off x="380950" y="260650"/>
            <a:ext cx="8637300" cy="708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fi-FI" sz="4200" u="none" cap="none" strike="noStrike">
                <a:solidFill>
                  <a:srgbClr val="38761D"/>
                </a:solidFill>
                <a:latin typeface="Century Gothic"/>
                <a:ea typeface="Century Gothic"/>
                <a:cs typeface="Century Gothic"/>
                <a:sym typeface="Century Gothic"/>
              </a:rPr>
              <a:t>HIGH NATURE VALUE FARMLAND</a:t>
            </a:r>
            <a:endParaRPr b="0" i="0" sz="4200" u="none" cap="none" strike="noStrike">
              <a:solidFill>
                <a:srgbClr val="38761D"/>
              </a:solidFill>
              <a:latin typeface="Century Gothic"/>
              <a:ea typeface="Century Gothic"/>
              <a:cs typeface="Century Gothic"/>
              <a:sym typeface="Century Gothic"/>
            </a:endParaRPr>
          </a:p>
        </p:txBody>
      </p:sp>
      <p:sp>
        <p:nvSpPr>
          <p:cNvPr id="264" name="Google Shape;264;p39"/>
          <p:cNvSpPr/>
          <p:nvPr/>
        </p:nvSpPr>
        <p:spPr>
          <a:xfrm>
            <a:off x="2540125" y="2238925"/>
            <a:ext cx="6189300" cy="2564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1" lang="fi-FI" sz="2400" u="none" cap="none" strike="noStrike">
                <a:solidFill>
                  <a:srgbClr val="262626"/>
                </a:solidFill>
                <a:latin typeface="Calibri"/>
                <a:ea typeface="Calibri"/>
                <a:cs typeface="Calibri"/>
                <a:sym typeface="Calibri"/>
              </a:rPr>
              <a:t>”Areas in Europe where </a:t>
            </a:r>
            <a:r>
              <a:rPr b="1" i="1" lang="fi-FI" sz="2400" u="none" cap="none" strike="noStrike">
                <a:solidFill>
                  <a:srgbClr val="262626"/>
                </a:solidFill>
                <a:latin typeface="Calibri"/>
                <a:ea typeface="Calibri"/>
                <a:cs typeface="Calibri"/>
                <a:sym typeface="Calibri"/>
              </a:rPr>
              <a:t>agriculture is a major</a:t>
            </a:r>
            <a:r>
              <a:rPr b="0" i="1" lang="fi-FI" sz="2400" u="none" cap="none" strike="noStrike">
                <a:solidFill>
                  <a:srgbClr val="262626"/>
                </a:solidFill>
                <a:latin typeface="Calibri"/>
                <a:ea typeface="Calibri"/>
                <a:cs typeface="Calibri"/>
                <a:sym typeface="Calibri"/>
              </a:rPr>
              <a:t> (usually the dominant) land use and where agriculture sustains or is associated with either </a:t>
            </a:r>
            <a:r>
              <a:rPr b="1" i="1" lang="fi-FI" sz="2400" u="none" cap="none" strike="noStrike">
                <a:solidFill>
                  <a:srgbClr val="262626"/>
                </a:solidFill>
                <a:latin typeface="Calibri"/>
                <a:ea typeface="Calibri"/>
                <a:cs typeface="Calibri"/>
                <a:sym typeface="Calibri"/>
              </a:rPr>
              <a:t>a high species and habitat diversity</a:t>
            </a:r>
            <a:r>
              <a:rPr b="0" i="1" lang="fi-FI" sz="2400" u="none" cap="none" strike="noStrike">
                <a:solidFill>
                  <a:srgbClr val="262626"/>
                </a:solidFill>
                <a:latin typeface="Calibri"/>
                <a:ea typeface="Calibri"/>
                <a:cs typeface="Calibri"/>
                <a:sym typeface="Calibri"/>
              </a:rPr>
              <a:t>, or the </a:t>
            </a:r>
            <a:r>
              <a:rPr b="1" i="1" lang="fi-FI" sz="2400" u="none" cap="none" strike="noStrike">
                <a:solidFill>
                  <a:srgbClr val="262626"/>
                </a:solidFill>
                <a:latin typeface="Calibri"/>
                <a:ea typeface="Calibri"/>
                <a:cs typeface="Calibri"/>
                <a:sym typeface="Calibri"/>
              </a:rPr>
              <a:t>presence of species of European conservation concern</a:t>
            </a:r>
            <a:r>
              <a:rPr b="0" i="1" lang="fi-FI" sz="2400" u="none" cap="none" strike="noStrike">
                <a:solidFill>
                  <a:srgbClr val="262626"/>
                </a:solidFill>
                <a:latin typeface="Calibri"/>
                <a:ea typeface="Calibri"/>
                <a:cs typeface="Calibri"/>
                <a:sym typeface="Calibri"/>
              </a:rPr>
              <a:t>, or both”(Andersen et al. 2003) </a:t>
            </a:r>
            <a:endParaRPr b="0" i="1" sz="2400" u="none" cap="none" strike="noStrike">
              <a:solidFill>
                <a:srgbClr val="26262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0"/>
          <p:cNvSpPr txBox="1"/>
          <p:nvPr>
            <p:ph type="title"/>
          </p:nvPr>
        </p:nvSpPr>
        <p:spPr>
          <a:xfrm>
            <a:off x="755576" y="876985"/>
            <a:ext cx="6589200" cy="86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262626"/>
              </a:buClr>
              <a:buSzPts val="3600"/>
              <a:buFont typeface="Century Gothic"/>
              <a:buNone/>
            </a:pPr>
            <a:r>
              <a:rPr b="0" i="0" lang="fi-FI" sz="3600" u="none" cap="none" strike="noStrike">
                <a:solidFill>
                  <a:srgbClr val="262626"/>
                </a:solidFill>
                <a:latin typeface="Century Gothic"/>
                <a:ea typeface="Century Gothic"/>
                <a:cs typeface="Century Gothic"/>
                <a:sym typeface="Century Gothic"/>
              </a:rPr>
              <a:t>HNV farmland concept</a:t>
            </a:r>
            <a:endParaRPr b="0" i="0" sz="3600" u="none" cap="none" strike="noStrike">
              <a:solidFill>
                <a:srgbClr val="262626"/>
              </a:solidFill>
              <a:latin typeface="Century Gothic"/>
              <a:ea typeface="Century Gothic"/>
              <a:cs typeface="Century Gothic"/>
              <a:sym typeface="Century Gothic"/>
            </a:endParaRPr>
          </a:p>
        </p:txBody>
      </p:sp>
      <p:sp>
        <p:nvSpPr>
          <p:cNvPr id="271" name="Google Shape;271;p40"/>
          <p:cNvSpPr txBox="1"/>
          <p:nvPr>
            <p:ph idx="1" type="body"/>
          </p:nvPr>
        </p:nvSpPr>
        <p:spPr>
          <a:xfrm>
            <a:off x="679375" y="1599450"/>
            <a:ext cx="7721100" cy="4380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1000"/>
              </a:spcBef>
              <a:spcAft>
                <a:spcPts val="0"/>
              </a:spcAft>
              <a:buClr>
                <a:srgbClr val="073763"/>
              </a:buClr>
              <a:buSzPts val="2400"/>
              <a:buFont typeface="Noto Sans Symbols"/>
              <a:buChar char="●"/>
            </a:pPr>
            <a:r>
              <a:rPr b="0" i="0" lang="fi-FI" sz="2400" u="none" cap="none" strike="noStrike">
                <a:solidFill>
                  <a:srgbClr val="333333"/>
                </a:solidFill>
                <a:latin typeface="Calibri"/>
                <a:ea typeface="Calibri"/>
                <a:cs typeface="Calibri"/>
                <a:sym typeface="Calibri"/>
              </a:rPr>
              <a:t>Developed in the early 1990s to encompass the rich diversity present on much of Europe's farmlands and ensure its conservation.</a:t>
            </a:r>
            <a:endParaRPr b="0" i="0" sz="2400" u="none" cap="none" strike="noStrike">
              <a:solidFill>
                <a:srgbClr val="333333"/>
              </a:solidFill>
              <a:latin typeface="Calibri"/>
              <a:ea typeface="Calibri"/>
              <a:cs typeface="Calibri"/>
              <a:sym typeface="Calibri"/>
            </a:endParaRPr>
          </a:p>
          <a:p>
            <a:pPr indent="-381000" lvl="0" marL="457200" marR="0" rtl="0" algn="l">
              <a:lnSpc>
                <a:spcPct val="100000"/>
              </a:lnSpc>
              <a:spcBef>
                <a:spcPts val="1400"/>
              </a:spcBef>
              <a:spcAft>
                <a:spcPts val="0"/>
              </a:spcAft>
              <a:buClr>
                <a:srgbClr val="073763"/>
              </a:buClr>
              <a:buSzPts val="2400"/>
              <a:buFont typeface="Calibri"/>
              <a:buChar char="●"/>
            </a:pPr>
            <a:r>
              <a:rPr b="0" i="0" lang="fi-FI" sz="2400" u="none" cap="none" strike="noStrike">
                <a:solidFill>
                  <a:srgbClr val="333333"/>
                </a:solidFill>
                <a:latin typeface="Calibri"/>
                <a:ea typeface="Calibri"/>
                <a:cs typeface="Calibri"/>
                <a:sym typeface="Calibri"/>
              </a:rPr>
              <a:t>“The Nature of Farming” by Beaufoy et al. (1994) - benchmark for the identification and mapping of HNV farmland</a:t>
            </a:r>
            <a:endParaRPr b="0" i="0" sz="2400" u="none" cap="none" strike="noStrike">
              <a:solidFill>
                <a:srgbClr val="333333"/>
              </a:solidFill>
              <a:latin typeface="Calibri"/>
              <a:ea typeface="Calibri"/>
              <a:cs typeface="Calibri"/>
              <a:sym typeface="Calibri"/>
            </a:endParaRPr>
          </a:p>
          <a:p>
            <a:pPr indent="-381000" lvl="0" marL="457200" marR="0" rtl="0" algn="l">
              <a:lnSpc>
                <a:spcPct val="100000"/>
              </a:lnSpc>
              <a:spcBef>
                <a:spcPts val="1400"/>
              </a:spcBef>
              <a:spcAft>
                <a:spcPts val="0"/>
              </a:spcAft>
              <a:buClr>
                <a:srgbClr val="073763"/>
              </a:buClr>
              <a:buSzPts val="2400"/>
              <a:buFont typeface="Noto Sans Symbols"/>
              <a:buChar char="●"/>
            </a:pPr>
            <a:r>
              <a:rPr b="0" i="0" lang="fi-FI" sz="2400" u="none" cap="none" strike="noStrike">
                <a:solidFill>
                  <a:srgbClr val="333333"/>
                </a:solidFill>
                <a:latin typeface="Calibri"/>
                <a:ea typeface="Calibri"/>
                <a:cs typeface="Calibri"/>
                <a:sym typeface="Calibri"/>
              </a:rPr>
              <a:t>Andersen et al. (2003) - report for the European Environmental Agency, 1st European assessment of farmlands with High Nature Value </a:t>
            </a:r>
            <a:endParaRPr b="0" i="0" sz="2400" u="none" cap="none" strike="noStrike">
              <a:solidFill>
                <a:srgbClr val="333333"/>
              </a:solidFill>
              <a:latin typeface="Calibri"/>
              <a:ea typeface="Calibri"/>
              <a:cs typeface="Calibri"/>
              <a:sym typeface="Calibri"/>
            </a:endParaRPr>
          </a:p>
        </p:txBody>
      </p:sp>
      <p:sp>
        <p:nvSpPr>
          <p:cNvPr id="272" name="Google Shape;272;p40"/>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273" name="Google Shape;273;p40"/>
          <p:cNvSpPr txBox="1"/>
          <p:nvPr>
            <p:ph idx="12" type="sldNum"/>
          </p:nvPr>
        </p:nvSpPr>
        <p:spPr>
          <a:xfrm>
            <a:off x="7939058" y="6217622"/>
            <a:ext cx="548700" cy="52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78" name="Shape 278"/>
        <p:cNvGrpSpPr/>
        <p:nvPr/>
      </p:nvGrpSpPr>
      <p:grpSpPr>
        <a:xfrm>
          <a:off x="0" y="0"/>
          <a:ext cx="0" cy="0"/>
          <a:chOff x="0" y="0"/>
          <a:chExt cx="0" cy="0"/>
        </a:xfrm>
      </p:grpSpPr>
      <p:pic>
        <p:nvPicPr>
          <p:cNvPr id="279" name="Google Shape;279;p41"/>
          <p:cNvPicPr preferRelativeResize="0"/>
          <p:nvPr/>
        </p:nvPicPr>
        <p:blipFill rotWithShape="1">
          <a:blip r:embed="rId3">
            <a:alphaModFix/>
          </a:blip>
          <a:srcRect b="0" l="0" r="0" t="0"/>
          <a:stretch/>
        </p:blipFill>
        <p:spPr>
          <a:xfrm>
            <a:off x="5134990" y="4046019"/>
            <a:ext cx="1750424" cy="1528355"/>
          </a:xfrm>
          <a:prstGeom prst="rect">
            <a:avLst/>
          </a:prstGeom>
          <a:noFill/>
          <a:ln>
            <a:noFill/>
          </a:ln>
        </p:spPr>
      </p:pic>
      <p:pic>
        <p:nvPicPr>
          <p:cNvPr id="280" name="Google Shape;280;p41"/>
          <p:cNvPicPr preferRelativeResize="0"/>
          <p:nvPr/>
        </p:nvPicPr>
        <p:blipFill rotWithShape="1">
          <a:blip r:embed="rId4">
            <a:alphaModFix/>
          </a:blip>
          <a:srcRect b="0" l="0" r="0" t="0"/>
          <a:stretch/>
        </p:blipFill>
        <p:spPr>
          <a:xfrm>
            <a:off x="1897438" y="2069575"/>
            <a:ext cx="2004922" cy="1374775"/>
          </a:xfrm>
          <a:prstGeom prst="rect">
            <a:avLst/>
          </a:prstGeom>
          <a:noFill/>
          <a:ln>
            <a:noFill/>
          </a:ln>
        </p:spPr>
      </p:pic>
      <p:sp>
        <p:nvSpPr>
          <p:cNvPr id="281" name="Google Shape;281;p41"/>
          <p:cNvSpPr/>
          <p:nvPr/>
        </p:nvSpPr>
        <p:spPr>
          <a:xfrm>
            <a:off x="114425" y="112450"/>
            <a:ext cx="8628900" cy="67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i-FI" sz="3600" u="none" cap="none" strike="noStrike">
                <a:solidFill>
                  <a:srgbClr val="434343"/>
                </a:solidFill>
                <a:latin typeface="Century Gothic"/>
                <a:ea typeface="Century Gothic"/>
                <a:cs typeface="Century Gothic"/>
                <a:sym typeface="Century Gothic"/>
              </a:rPr>
              <a:t>Types of High Nature Value Farmland:</a:t>
            </a:r>
            <a:endParaRPr b="0" i="0" sz="3600" u="none" cap="none" strike="noStrike">
              <a:solidFill>
                <a:srgbClr val="434343"/>
              </a:solidFill>
              <a:latin typeface="Century Gothic"/>
              <a:ea typeface="Century Gothic"/>
              <a:cs typeface="Century Gothic"/>
              <a:sym typeface="Century Gothic"/>
            </a:endParaRPr>
          </a:p>
        </p:txBody>
      </p:sp>
      <p:cxnSp>
        <p:nvCxnSpPr>
          <p:cNvPr id="282" name="Google Shape;282;p41"/>
          <p:cNvCxnSpPr/>
          <p:nvPr/>
        </p:nvCxnSpPr>
        <p:spPr>
          <a:xfrm flipH="1" rot="10800000">
            <a:off x="1655325" y="1568100"/>
            <a:ext cx="20100" cy="4258500"/>
          </a:xfrm>
          <a:prstGeom prst="straightConnector1">
            <a:avLst/>
          </a:prstGeom>
          <a:noFill/>
          <a:ln cap="flat" cmpd="sng" w="19050">
            <a:solidFill>
              <a:schemeClr val="dk2"/>
            </a:solidFill>
            <a:prstDash val="solid"/>
            <a:round/>
            <a:headEnd len="sm" w="sm" type="none"/>
            <a:tailEnd len="med" w="med" type="oval"/>
          </a:ln>
        </p:spPr>
      </p:cxnSp>
      <p:cxnSp>
        <p:nvCxnSpPr>
          <p:cNvPr id="283" name="Google Shape;283;p41"/>
          <p:cNvCxnSpPr/>
          <p:nvPr/>
        </p:nvCxnSpPr>
        <p:spPr>
          <a:xfrm>
            <a:off x="1655325" y="5826600"/>
            <a:ext cx="6392100" cy="29700"/>
          </a:xfrm>
          <a:prstGeom prst="straightConnector1">
            <a:avLst/>
          </a:prstGeom>
          <a:noFill/>
          <a:ln cap="flat" cmpd="sng" w="19050">
            <a:solidFill>
              <a:schemeClr val="dk2"/>
            </a:solidFill>
            <a:prstDash val="solid"/>
            <a:round/>
            <a:headEnd len="sm" w="sm" type="none"/>
            <a:tailEnd len="med" w="med" type="oval"/>
          </a:ln>
        </p:spPr>
      </p:cxnSp>
      <p:sp>
        <p:nvSpPr>
          <p:cNvPr id="284" name="Google Shape;284;p41"/>
          <p:cNvSpPr txBox="1"/>
          <p:nvPr/>
        </p:nvSpPr>
        <p:spPr>
          <a:xfrm>
            <a:off x="1802900" y="5978350"/>
            <a:ext cx="53913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Calibri"/>
                <a:ea typeface="Calibri"/>
                <a:cs typeface="Calibri"/>
                <a:sym typeface="Calibri"/>
              </a:rPr>
              <a:t>Intensity of use (of land, livestock, nitrogen, biocides)</a:t>
            </a:r>
            <a:endParaRPr b="0" i="0" sz="1800" u="none" cap="none" strike="noStrike">
              <a:solidFill>
                <a:srgbClr val="000000"/>
              </a:solidFill>
              <a:latin typeface="Calibri"/>
              <a:ea typeface="Calibri"/>
              <a:cs typeface="Calibri"/>
              <a:sym typeface="Calibri"/>
            </a:endParaRPr>
          </a:p>
        </p:txBody>
      </p:sp>
      <p:sp>
        <p:nvSpPr>
          <p:cNvPr id="285" name="Google Shape;285;p41"/>
          <p:cNvSpPr txBox="1"/>
          <p:nvPr/>
        </p:nvSpPr>
        <p:spPr>
          <a:xfrm>
            <a:off x="121375" y="2208625"/>
            <a:ext cx="16170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Calibri"/>
                <a:ea typeface="Calibri"/>
                <a:cs typeface="Calibri"/>
                <a:sym typeface="Calibri"/>
              </a:rPr>
              <a:t>Semi-natural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Calibri"/>
                <a:ea typeface="Calibri"/>
                <a:cs typeface="Calibri"/>
                <a:sym typeface="Calibri"/>
              </a:rPr>
              <a:t>vegetation (%)</a:t>
            </a:r>
            <a:endParaRPr b="0" i="0" sz="1800" u="none" cap="none" strike="noStrike">
              <a:solidFill>
                <a:srgbClr val="000000"/>
              </a:solidFill>
              <a:latin typeface="Calibri"/>
              <a:ea typeface="Calibri"/>
              <a:cs typeface="Calibri"/>
              <a:sym typeface="Calibri"/>
            </a:endParaRPr>
          </a:p>
        </p:txBody>
      </p:sp>
      <p:sp>
        <p:nvSpPr>
          <p:cNvPr id="286" name="Google Shape;286;p41"/>
          <p:cNvSpPr txBox="1"/>
          <p:nvPr/>
        </p:nvSpPr>
        <p:spPr>
          <a:xfrm>
            <a:off x="1372125" y="5722175"/>
            <a:ext cx="283200" cy="40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Calibri"/>
                <a:ea typeface="Calibri"/>
                <a:cs typeface="Calibri"/>
                <a:sym typeface="Calibri"/>
              </a:rPr>
              <a:t>0</a:t>
            </a:r>
            <a:endParaRPr b="0" i="0" sz="1800" u="none" cap="none" strike="noStrike">
              <a:solidFill>
                <a:srgbClr val="000000"/>
              </a:solidFill>
              <a:latin typeface="Calibri"/>
              <a:ea typeface="Calibri"/>
              <a:cs typeface="Calibri"/>
              <a:sym typeface="Calibri"/>
            </a:endParaRPr>
          </a:p>
        </p:txBody>
      </p:sp>
      <p:sp>
        <p:nvSpPr>
          <p:cNvPr id="287" name="Google Shape;287;p41"/>
          <p:cNvSpPr txBox="1"/>
          <p:nvPr/>
        </p:nvSpPr>
        <p:spPr>
          <a:xfrm>
            <a:off x="1096583" y="1611775"/>
            <a:ext cx="5487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Calibri"/>
                <a:ea typeface="Calibri"/>
                <a:cs typeface="Calibri"/>
                <a:sym typeface="Calibri"/>
              </a:rPr>
              <a:t>100</a:t>
            </a:r>
            <a:endParaRPr b="0" i="0" sz="1800" u="none" cap="none" strike="noStrike">
              <a:solidFill>
                <a:srgbClr val="000000"/>
              </a:solidFill>
              <a:latin typeface="Calibri"/>
              <a:ea typeface="Calibri"/>
              <a:cs typeface="Calibri"/>
              <a:sym typeface="Calibri"/>
            </a:endParaRPr>
          </a:p>
        </p:txBody>
      </p:sp>
      <p:pic>
        <p:nvPicPr>
          <p:cNvPr descr="dry pasture Swe small" id="288" name="Google Shape;288;p41"/>
          <p:cNvPicPr preferRelativeResize="0"/>
          <p:nvPr/>
        </p:nvPicPr>
        <p:blipFill rotWithShape="1">
          <a:blip r:embed="rId5">
            <a:alphaModFix/>
          </a:blip>
          <a:srcRect b="0" l="0" r="0" t="0"/>
          <a:stretch/>
        </p:blipFill>
        <p:spPr>
          <a:xfrm>
            <a:off x="3422453" y="3075613"/>
            <a:ext cx="1833563" cy="1374775"/>
          </a:xfrm>
          <a:prstGeom prst="rect">
            <a:avLst/>
          </a:prstGeom>
          <a:noFill/>
          <a:ln>
            <a:noFill/>
          </a:ln>
        </p:spPr>
      </p:pic>
      <p:sp>
        <p:nvSpPr>
          <p:cNvPr id="289" name="Google Shape;289;p41"/>
          <p:cNvSpPr txBox="1"/>
          <p:nvPr/>
        </p:nvSpPr>
        <p:spPr>
          <a:xfrm>
            <a:off x="1959050" y="904050"/>
            <a:ext cx="2165400" cy="7587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i-FI" sz="2000" u="none" cap="none" strike="noStrike">
                <a:solidFill>
                  <a:srgbClr val="000000"/>
                </a:solidFill>
                <a:latin typeface="Calibri"/>
                <a:ea typeface="Calibri"/>
                <a:cs typeface="Calibri"/>
                <a:sym typeface="Calibri"/>
              </a:rPr>
              <a:t>Type 1:</a:t>
            </a:r>
            <a:br>
              <a:rPr b="0" i="0" lang="fi-FI" sz="2000" u="none" cap="none" strike="noStrike">
                <a:solidFill>
                  <a:srgbClr val="000000"/>
                </a:solidFill>
                <a:latin typeface="Calibri"/>
                <a:ea typeface="Calibri"/>
                <a:cs typeface="Calibri"/>
                <a:sym typeface="Calibri"/>
              </a:rPr>
            </a:br>
            <a:r>
              <a:rPr b="0" i="0" lang="fi-FI" sz="2000" u="none" cap="none" strike="noStrike">
                <a:solidFill>
                  <a:srgbClr val="000000"/>
                </a:solidFill>
                <a:latin typeface="Calibri"/>
                <a:ea typeface="Calibri"/>
                <a:cs typeface="Calibri"/>
                <a:sym typeface="Calibri"/>
              </a:rPr>
              <a:t>100% semi-natural</a:t>
            </a:r>
            <a:endParaRPr b="0" i="0" sz="2000" u="none" cap="none" strike="noStrike">
              <a:solidFill>
                <a:srgbClr val="000000"/>
              </a:solidFill>
              <a:latin typeface="Calibri"/>
              <a:ea typeface="Calibri"/>
              <a:cs typeface="Calibri"/>
              <a:sym typeface="Calibri"/>
            </a:endParaRPr>
          </a:p>
        </p:txBody>
      </p:sp>
      <p:sp>
        <p:nvSpPr>
          <p:cNvPr id="290" name="Google Shape;290;p41"/>
          <p:cNvSpPr txBox="1"/>
          <p:nvPr/>
        </p:nvSpPr>
        <p:spPr>
          <a:xfrm>
            <a:off x="4048175" y="1483638"/>
            <a:ext cx="2273100" cy="1047300"/>
          </a:xfrm>
          <a:prstGeom prst="rect">
            <a:avLst/>
          </a:prstGeom>
          <a:solidFill>
            <a:srgbClr val="FCE5C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i-FI" sz="2000" u="none" cap="none" strike="noStrike">
                <a:solidFill>
                  <a:srgbClr val="000000"/>
                </a:solidFill>
                <a:latin typeface="Calibri"/>
                <a:ea typeface="Calibri"/>
                <a:cs typeface="Calibri"/>
                <a:sym typeface="Calibri"/>
              </a:rPr>
              <a:t>Type 2:</a:t>
            </a:r>
            <a:br>
              <a:rPr b="0" i="0" lang="fi-FI" sz="2000" u="none" cap="none" strike="noStrike">
                <a:solidFill>
                  <a:srgbClr val="000000"/>
                </a:solidFill>
                <a:latin typeface="Calibri"/>
                <a:ea typeface="Calibri"/>
                <a:cs typeface="Calibri"/>
                <a:sym typeface="Calibri"/>
              </a:rPr>
            </a:br>
            <a:r>
              <a:rPr b="0" i="0" lang="fi-FI" sz="2000" u="none" cap="none" strike="noStrike">
                <a:solidFill>
                  <a:srgbClr val="000000"/>
                </a:solidFill>
                <a:latin typeface="Calibri"/>
                <a:ea typeface="Calibri"/>
                <a:cs typeface="Calibri"/>
                <a:sym typeface="Calibri"/>
              </a:rPr>
              <a:t>Mix of semi-natural and crops</a:t>
            </a:r>
            <a:endParaRPr b="0" i="0" sz="2000" u="none" cap="none" strike="noStrike">
              <a:solidFill>
                <a:srgbClr val="000000"/>
              </a:solidFill>
              <a:latin typeface="Calibri"/>
              <a:ea typeface="Calibri"/>
              <a:cs typeface="Calibri"/>
              <a:sym typeface="Calibri"/>
            </a:endParaRPr>
          </a:p>
        </p:txBody>
      </p:sp>
      <p:cxnSp>
        <p:nvCxnSpPr>
          <p:cNvPr id="291" name="Google Shape;291;p41"/>
          <p:cNvCxnSpPr/>
          <p:nvPr/>
        </p:nvCxnSpPr>
        <p:spPr>
          <a:xfrm>
            <a:off x="2447850" y="1780250"/>
            <a:ext cx="4915800" cy="3307500"/>
          </a:xfrm>
          <a:prstGeom prst="straightConnector1">
            <a:avLst/>
          </a:prstGeom>
          <a:noFill/>
          <a:ln cap="flat" cmpd="sng" w="28575">
            <a:solidFill>
              <a:srgbClr val="274E13"/>
            </a:solidFill>
            <a:prstDash val="solid"/>
            <a:round/>
            <a:headEnd len="med" w="med" type="stealth"/>
            <a:tailEnd len="med" w="med" type="stealth"/>
          </a:ln>
          <a:effectLst>
            <a:outerShdw blurRad="57150" rotWithShape="0" algn="bl" dir="5400000" dist="19050">
              <a:srgbClr val="000000">
                <a:alpha val="49803"/>
              </a:srgbClr>
            </a:outerShdw>
          </a:effectLst>
        </p:spPr>
      </p:cxnSp>
      <p:sp>
        <p:nvSpPr>
          <p:cNvPr id="292" name="Google Shape;292;p41"/>
          <p:cNvSpPr txBox="1"/>
          <p:nvPr/>
        </p:nvSpPr>
        <p:spPr>
          <a:xfrm>
            <a:off x="5643375" y="2414100"/>
            <a:ext cx="3281100" cy="1374900"/>
          </a:xfrm>
          <a:prstGeom prst="rect">
            <a:avLst/>
          </a:prstGeom>
          <a:solidFill>
            <a:srgbClr val="E6B8A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i-FI" sz="2000" u="none" cap="none" strike="noStrike">
                <a:solidFill>
                  <a:srgbClr val="000000"/>
                </a:solidFill>
                <a:latin typeface="Calibri"/>
                <a:ea typeface="Calibri"/>
                <a:cs typeface="Calibri"/>
                <a:sym typeface="Calibri"/>
              </a:rPr>
              <a:t>Type 3:</a:t>
            </a:r>
            <a:br>
              <a:rPr b="0" i="0" lang="fi-FI" sz="2000" u="none" cap="none" strike="noStrike">
                <a:solidFill>
                  <a:srgbClr val="000000"/>
                </a:solidFill>
                <a:latin typeface="Calibri"/>
                <a:ea typeface="Calibri"/>
                <a:cs typeface="Calibri"/>
                <a:sym typeface="Calibri"/>
              </a:rPr>
            </a:br>
            <a:r>
              <a:rPr b="0" i="0" lang="fi-FI" sz="2000" u="none" cap="none" strike="noStrike">
                <a:solidFill>
                  <a:srgbClr val="000000"/>
                </a:solidFill>
                <a:latin typeface="Calibri"/>
                <a:ea typeface="Calibri"/>
                <a:cs typeface="Calibri"/>
                <a:sym typeface="Calibri"/>
              </a:rPr>
              <a:t>More intensive crops and grass, used by certain species of conservation concern </a:t>
            </a:r>
            <a:endParaRPr b="0" i="0" sz="2000" u="none" cap="none" strike="noStrike">
              <a:solidFill>
                <a:srgbClr val="000000"/>
              </a:solidFill>
              <a:latin typeface="Calibri"/>
              <a:ea typeface="Calibri"/>
              <a:cs typeface="Calibri"/>
              <a:sym typeface="Calibri"/>
            </a:endParaRPr>
          </a:p>
        </p:txBody>
      </p:sp>
      <p:sp>
        <p:nvSpPr>
          <p:cNvPr id="293" name="Google Shape;293;p41"/>
          <p:cNvSpPr txBox="1"/>
          <p:nvPr/>
        </p:nvSpPr>
        <p:spPr>
          <a:xfrm>
            <a:off x="7120375" y="5212700"/>
            <a:ext cx="1436400" cy="408000"/>
          </a:xfrm>
          <a:prstGeom prst="rect">
            <a:avLst/>
          </a:prstGeom>
          <a:noFill/>
          <a:ln>
            <a:noFill/>
          </a:ln>
          <a:effectLst>
            <a:outerShdw blurRad="42863" rotWithShape="0" algn="bl" dir="5400000" dist="19050">
              <a:srgbClr val="FF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i-FI" sz="2400" u="none" cap="none" strike="noStrike">
                <a:solidFill>
                  <a:srgbClr val="434343"/>
                </a:solidFill>
                <a:latin typeface="Arial"/>
                <a:ea typeface="Arial"/>
                <a:cs typeface="Arial"/>
                <a:sym typeface="Arial"/>
              </a:rPr>
              <a:t>Not HNV</a:t>
            </a:r>
            <a:endParaRPr b="1" i="0" sz="2400" u="none" cap="none" strike="noStrike">
              <a:solidFill>
                <a:srgbClr val="434343"/>
              </a:solidFill>
              <a:latin typeface="Arial"/>
              <a:ea typeface="Arial"/>
              <a:cs typeface="Arial"/>
              <a:sym typeface="Arial"/>
            </a:endParaRPr>
          </a:p>
        </p:txBody>
      </p:sp>
      <p:sp>
        <p:nvSpPr>
          <p:cNvPr id="294" name="Google Shape;294;p41"/>
          <p:cNvSpPr txBox="1"/>
          <p:nvPr/>
        </p:nvSpPr>
        <p:spPr>
          <a:xfrm>
            <a:off x="121375" y="6562100"/>
            <a:ext cx="5745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i-FI" sz="1000" u="none" cap="none" strike="noStrike">
                <a:solidFill>
                  <a:srgbClr val="000000"/>
                </a:solidFill>
                <a:latin typeface="Calibri"/>
                <a:ea typeface="Calibri"/>
                <a:cs typeface="Calibri"/>
                <a:sym typeface="Calibri"/>
              </a:rPr>
              <a:t>Images: HNV-Link (top and center) and Berend Jan Stijf CC BY-SA 3.0 (bottom)</a:t>
            </a:r>
            <a:endParaRPr b="0" i="0" sz="1000" u="none" cap="none" strike="noStrike">
              <a:solidFill>
                <a:srgbClr val="000000"/>
              </a:solidFill>
              <a:latin typeface="Calibri"/>
              <a:ea typeface="Calibri"/>
              <a:cs typeface="Calibri"/>
              <a:sym typeface="Calibri"/>
            </a:endParaRPr>
          </a:p>
        </p:txBody>
      </p:sp>
      <p:sp>
        <p:nvSpPr>
          <p:cNvPr id="295" name="Google Shape;295;p41"/>
          <p:cNvSpPr txBox="1"/>
          <p:nvPr>
            <p:ph idx="4294967295" type="sldNum"/>
          </p:nvPr>
        </p:nvSpPr>
        <p:spPr>
          <a:xfrm>
            <a:off x="7993008" y="624362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fi-FI" sz="1000" u="none" cap="none" strike="noStrike">
                <a:solidFill>
                  <a:srgbClr val="666666"/>
                </a:solidFill>
                <a:latin typeface="Lato"/>
                <a:ea typeface="Lato"/>
                <a:cs typeface="Lato"/>
                <a:sym typeface="Lato"/>
              </a:rPr>
              <a:t>‹#›</a:t>
            </a:fld>
            <a:endParaRPr b="0" i="0" sz="1000" u="none" cap="none" strike="noStrike">
              <a:solidFill>
                <a:srgbClr val="999999"/>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262626"/>
              </a:buClr>
              <a:buSzPts val="3600"/>
              <a:buFont typeface="Century Gothic"/>
              <a:buNone/>
            </a:pPr>
            <a:r>
              <a:rPr b="0" i="0" lang="fi-FI" sz="4800" u="none" cap="none" strike="noStrike">
                <a:solidFill>
                  <a:srgbClr val="434343"/>
                </a:solidFill>
                <a:latin typeface="Century Gothic"/>
                <a:ea typeface="Century Gothic"/>
                <a:cs typeface="Century Gothic"/>
                <a:sym typeface="Century Gothic"/>
              </a:rPr>
              <a:t>Examples from Europe</a:t>
            </a:r>
            <a:endParaRPr b="0" i="0" sz="4800" u="none" cap="none" strike="noStrike">
              <a:solidFill>
                <a:srgbClr val="434343"/>
              </a:solidFill>
              <a:latin typeface="Century Gothic"/>
              <a:ea typeface="Century Gothic"/>
              <a:cs typeface="Century Gothic"/>
              <a:sym typeface="Century Gothic"/>
            </a:endParaRPr>
          </a:p>
        </p:txBody>
      </p:sp>
      <p:sp>
        <p:nvSpPr>
          <p:cNvPr id="301" name="Google Shape;301;p42"/>
          <p:cNvSpPr txBox="1"/>
          <p:nvPr>
            <p:ph idx="1" type="body"/>
          </p:nvPr>
        </p:nvSpPr>
        <p:spPr>
          <a:xfrm>
            <a:off x="901550" y="1924650"/>
            <a:ext cx="6365100" cy="3375900"/>
          </a:xfrm>
          <a:prstGeom prst="rect">
            <a:avLst/>
          </a:prstGeom>
          <a:noFill/>
          <a:ln>
            <a:noFill/>
          </a:ln>
        </p:spPr>
        <p:txBody>
          <a:bodyPr anchorCtr="0" anchor="t" bIns="45700" lIns="0" spcFirstLastPara="1" rIns="0" wrap="square" tIns="45700">
            <a:noAutofit/>
          </a:bodyPr>
          <a:lstStyle/>
          <a:p>
            <a:pPr indent="0" lvl="0" marL="0" marR="0" rtl="0" algn="l">
              <a:lnSpc>
                <a:spcPct val="150000"/>
              </a:lnSpc>
              <a:spcBef>
                <a:spcPts val="0"/>
              </a:spcBef>
              <a:spcAft>
                <a:spcPts val="0"/>
              </a:spcAft>
              <a:buClr>
                <a:schemeClr val="accent1"/>
              </a:buClr>
              <a:buSzPts val="2000"/>
              <a:buFont typeface="Calibri"/>
              <a:buNone/>
            </a:pPr>
            <a:r>
              <a:rPr b="0" i="0" lang="fi-FI" sz="2400" u="none" cap="none" strike="noStrike">
                <a:solidFill>
                  <a:srgbClr val="3F3F3F"/>
                </a:solidFill>
                <a:latin typeface="Calibri"/>
                <a:ea typeface="Calibri"/>
                <a:cs typeface="Calibri"/>
                <a:sym typeface="Calibri"/>
              </a:rPr>
              <a:t>For each country:</a:t>
            </a:r>
            <a:endParaRPr b="0" i="0" sz="2400" u="none" cap="none" strike="noStrike">
              <a:solidFill>
                <a:srgbClr val="3F3F3F"/>
              </a:solidFill>
              <a:latin typeface="Calibri"/>
              <a:ea typeface="Calibri"/>
              <a:cs typeface="Calibri"/>
              <a:sym typeface="Calibri"/>
            </a:endParaRPr>
          </a:p>
          <a:p>
            <a:pPr indent="-457200" lvl="0" marL="457200" marR="0" rtl="0" algn="l">
              <a:lnSpc>
                <a:spcPct val="150000"/>
              </a:lnSpc>
              <a:spcBef>
                <a:spcPts val="0"/>
              </a:spcBef>
              <a:spcAft>
                <a:spcPts val="0"/>
              </a:spcAft>
              <a:buClr>
                <a:srgbClr val="073763"/>
              </a:buClr>
              <a:buSzPts val="2400"/>
              <a:buFont typeface="Calibri"/>
              <a:buChar char="●"/>
            </a:pPr>
            <a:r>
              <a:rPr b="0" i="0" lang="fi-FI" sz="2400" u="none" cap="none" strike="noStrike">
                <a:solidFill>
                  <a:srgbClr val="3F3F3F"/>
                </a:solidFill>
                <a:latin typeface="Calibri"/>
                <a:ea typeface="Calibri"/>
                <a:cs typeface="Calibri"/>
                <a:sym typeface="Calibri"/>
              </a:rPr>
              <a:t>Extent of HNV farmland</a:t>
            </a:r>
            <a:endParaRPr b="0" i="0" sz="2400" u="none" cap="none" strike="noStrike">
              <a:solidFill>
                <a:srgbClr val="3F3F3F"/>
              </a:solidFill>
              <a:latin typeface="Calibri"/>
              <a:ea typeface="Calibri"/>
              <a:cs typeface="Calibri"/>
              <a:sym typeface="Calibri"/>
            </a:endParaRPr>
          </a:p>
          <a:p>
            <a:pPr indent="-457200" lvl="0" marL="457200" marR="0" rtl="0" algn="l">
              <a:lnSpc>
                <a:spcPct val="150000"/>
              </a:lnSpc>
              <a:spcBef>
                <a:spcPts val="0"/>
              </a:spcBef>
              <a:spcAft>
                <a:spcPts val="0"/>
              </a:spcAft>
              <a:buClr>
                <a:srgbClr val="073763"/>
              </a:buClr>
              <a:buSzPts val="2400"/>
              <a:buFont typeface="Calibri"/>
              <a:buChar char="●"/>
            </a:pPr>
            <a:r>
              <a:rPr b="0" i="0" lang="fi-FI" sz="2400" u="none" cap="none" strike="noStrike">
                <a:solidFill>
                  <a:srgbClr val="3F3F3F"/>
                </a:solidFill>
                <a:latin typeface="Calibri"/>
                <a:ea typeface="Calibri"/>
                <a:cs typeface="Calibri"/>
                <a:sym typeface="Calibri"/>
              </a:rPr>
              <a:t>HNV farming systems</a:t>
            </a:r>
            <a:endParaRPr b="0" i="0" sz="2400" u="none" cap="none" strike="noStrike">
              <a:solidFill>
                <a:srgbClr val="3F3F3F"/>
              </a:solidFill>
              <a:latin typeface="Calibri"/>
              <a:ea typeface="Calibri"/>
              <a:cs typeface="Calibri"/>
              <a:sym typeface="Calibri"/>
            </a:endParaRPr>
          </a:p>
          <a:p>
            <a:pPr indent="-457200" lvl="0" marL="457200" marR="0" rtl="0" algn="l">
              <a:lnSpc>
                <a:spcPct val="150000"/>
              </a:lnSpc>
              <a:spcBef>
                <a:spcPts val="0"/>
              </a:spcBef>
              <a:spcAft>
                <a:spcPts val="0"/>
              </a:spcAft>
              <a:buClr>
                <a:srgbClr val="073763"/>
              </a:buClr>
              <a:buSzPts val="2400"/>
              <a:buFont typeface="Calibri"/>
              <a:buChar char="●"/>
            </a:pPr>
            <a:r>
              <a:rPr b="0" i="0" lang="fi-FI" sz="2400" u="none" cap="none" strike="noStrike">
                <a:solidFill>
                  <a:srgbClr val="3F3F3F"/>
                </a:solidFill>
                <a:latin typeface="Calibri"/>
                <a:ea typeface="Calibri"/>
                <a:cs typeface="Calibri"/>
                <a:sym typeface="Calibri"/>
              </a:rPr>
              <a:t>In focus: examples on important issues </a:t>
            </a:r>
            <a:endParaRPr b="0" i="0" sz="2400" u="none" cap="none" strike="noStrike">
              <a:solidFill>
                <a:srgbClr val="3F3F3F"/>
              </a:solidFill>
              <a:latin typeface="Calibri"/>
              <a:ea typeface="Calibri"/>
              <a:cs typeface="Calibri"/>
              <a:sym typeface="Calibri"/>
            </a:endParaRPr>
          </a:p>
          <a:p>
            <a:pPr indent="-457200" lvl="0" marL="457200" marR="0" rtl="0" algn="l">
              <a:lnSpc>
                <a:spcPct val="150000"/>
              </a:lnSpc>
              <a:spcBef>
                <a:spcPts val="0"/>
              </a:spcBef>
              <a:spcAft>
                <a:spcPts val="0"/>
              </a:spcAft>
              <a:buClr>
                <a:srgbClr val="073763"/>
              </a:buClr>
              <a:buSzPts val="2400"/>
              <a:buFont typeface="Calibri"/>
              <a:buChar char="●"/>
            </a:pPr>
            <a:r>
              <a:rPr b="0" i="0" lang="fi-FI" sz="2400" u="none" cap="none" strike="noStrike">
                <a:solidFill>
                  <a:srgbClr val="3F3F3F"/>
                </a:solidFill>
                <a:latin typeface="Calibri"/>
                <a:ea typeface="Calibri"/>
                <a:cs typeface="Calibri"/>
                <a:sym typeface="Calibri"/>
              </a:rPr>
              <a:t>Biodiversity</a:t>
            </a:r>
            <a:endParaRPr b="0" i="0" sz="2400" u="none" cap="none" strike="noStrike">
              <a:solidFill>
                <a:srgbClr val="3F3F3F"/>
              </a:solidFill>
              <a:latin typeface="Calibri"/>
              <a:ea typeface="Calibri"/>
              <a:cs typeface="Calibri"/>
              <a:sym typeface="Calibri"/>
            </a:endParaRPr>
          </a:p>
          <a:p>
            <a:pPr indent="-457200" lvl="0" marL="457200" marR="0" rtl="0" algn="l">
              <a:lnSpc>
                <a:spcPct val="150000"/>
              </a:lnSpc>
              <a:spcBef>
                <a:spcPts val="0"/>
              </a:spcBef>
              <a:spcAft>
                <a:spcPts val="0"/>
              </a:spcAft>
              <a:buClr>
                <a:srgbClr val="073763"/>
              </a:buClr>
              <a:buSzPts val="2400"/>
              <a:buFont typeface="Calibri"/>
              <a:buChar char="●"/>
            </a:pPr>
            <a:r>
              <a:rPr b="0" i="0" lang="fi-FI" sz="2400" u="none" cap="none" strike="noStrike">
                <a:solidFill>
                  <a:srgbClr val="3F3F3F"/>
                </a:solidFill>
                <a:latin typeface="Calibri"/>
                <a:ea typeface="Calibri"/>
                <a:cs typeface="Calibri"/>
                <a:sym typeface="Calibri"/>
              </a:rPr>
              <a:t>Other values</a:t>
            </a:r>
            <a:endParaRPr b="0" i="0" sz="2400" u="none" cap="none" strike="noStrike">
              <a:solidFill>
                <a:srgbClr val="3F3F3F"/>
              </a:solidFill>
              <a:latin typeface="Calibri"/>
              <a:ea typeface="Calibri"/>
              <a:cs typeface="Calibri"/>
              <a:sym typeface="Calibri"/>
            </a:endParaRPr>
          </a:p>
        </p:txBody>
      </p:sp>
      <p:sp>
        <p:nvSpPr>
          <p:cNvPr id="302" name="Google Shape;302;p42"/>
          <p:cNvSpPr txBox="1"/>
          <p:nvPr>
            <p:ph idx="12" type="sldNum"/>
          </p:nvPr>
        </p:nvSpPr>
        <p:spPr>
          <a:xfrm>
            <a:off x="7591394" y="631033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FFFFFF"/>
                </a:solidFill>
                <a:latin typeface="Arial"/>
                <a:ea typeface="Arial"/>
                <a:cs typeface="Arial"/>
                <a:sym typeface="Arial"/>
              </a:rPr>
              <a:t>‹#›</a:t>
            </a:fld>
            <a:endParaRPr b="0" i="0" sz="1050" u="none" cap="none" strike="noStrike">
              <a:solidFill>
                <a:srgbClr val="FFFFFF"/>
              </a:solidFill>
              <a:latin typeface="Arial"/>
              <a:ea typeface="Arial"/>
              <a:cs typeface="Arial"/>
              <a:sym typeface="Arial"/>
            </a:endParaRPr>
          </a:p>
        </p:txBody>
      </p:sp>
      <p:sp>
        <p:nvSpPr>
          <p:cNvPr id="303" name="Google Shape;303;p42"/>
          <p:cNvSpPr txBox="1"/>
          <p:nvPr>
            <p:ph idx="12" type="sldNum"/>
          </p:nvPr>
        </p:nvSpPr>
        <p:spPr>
          <a:xfrm>
            <a:off x="7425344" y="6302036"/>
            <a:ext cx="984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fi-FI" sz="1050" u="none" cap="none" strike="noStrike">
                <a:solidFill>
                  <a:srgbClr val="666666"/>
                </a:solidFill>
                <a:latin typeface="Arial"/>
                <a:ea typeface="Arial"/>
                <a:cs typeface="Arial"/>
                <a:sym typeface="Arial"/>
              </a:rPr>
              <a:t>‹#›</a:t>
            </a:fld>
            <a:endParaRPr b="0" i="0" sz="1050" u="none" cap="none" strike="noStrike">
              <a:solidFill>
                <a:srgbClr val="66666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