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2" r:id="rId1"/>
    <p:sldMasterId id="2147483683" r:id="rId2"/>
  </p:sldMasterIdLst>
  <p:notesMasterIdLst>
    <p:notesMasterId r:id="rId27"/>
  </p:notesMasterIdLst>
  <p:sldIdLst>
    <p:sldId id="256" r:id="rId3"/>
    <p:sldId id="368" r:id="rId4"/>
    <p:sldId id="259" r:id="rId5"/>
    <p:sldId id="260" r:id="rId6"/>
    <p:sldId id="266" r:id="rId7"/>
    <p:sldId id="267" r:id="rId8"/>
    <p:sldId id="268" r:id="rId9"/>
    <p:sldId id="269" r:id="rId10"/>
    <p:sldId id="270" r:id="rId11"/>
    <p:sldId id="271" r:id="rId12"/>
    <p:sldId id="272" r:id="rId13"/>
    <p:sldId id="273" r:id="rId14"/>
    <p:sldId id="274" r:id="rId15"/>
    <p:sldId id="283" r:id="rId16"/>
    <p:sldId id="284" r:id="rId17"/>
    <p:sldId id="285" r:id="rId18"/>
    <p:sldId id="286" r:id="rId19"/>
    <p:sldId id="287" r:id="rId20"/>
    <p:sldId id="288" r:id="rId21"/>
    <p:sldId id="289" r:id="rId22"/>
    <p:sldId id="290" r:id="rId23"/>
    <p:sldId id="291" r:id="rId24"/>
    <p:sldId id="292" r:id="rId25"/>
    <p:sldId id="333" r:id="rId2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 id="1" name="Irina Herzon" initials="" lastIdx="4" clrIdx="1"/>
  <p:cmAuthor id="2" name="Traci Birge" initials="" lastIdx="5" clrIdx="2"/>
  <p:cmAuthor id="3" name="Milka Keinänen" initials="" lastIdx="1" clrIdx="3"/>
  <p:cmAuthor id="4" name="Herzon, Iryna" initials="HI" lastIdx="5"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8232" autoAdjust="0"/>
  </p:normalViewPr>
  <p:slideViewPr>
    <p:cSldViewPr snapToGrid="0">
      <p:cViewPr varScale="1">
        <p:scale>
          <a:sx n="63" d="100"/>
          <a:sy n="63" d="100"/>
        </p:scale>
        <p:origin x="-1616" y="-10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8-09-20T14:08:28.650" idx="3">
    <p:pos x="1462" y="4089"/>
    <p:text>what is this word?</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i-FI"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956753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Appellation_d%E2%80%99Origine_Contr%C3%B4l%C3%A9e" TargetMode="External"/><Relationship Id="rId4" Type="http://schemas.openxmlformats.org/officeDocument/2006/relationships/hyperlink" Target="https://en.wikipedia.org/wiki/Camargue_cattle" TargetMode="External"/><Relationship Id="rId5" Type="http://schemas.openxmlformats.org/officeDocument/2006/relationships/hyperlink" Target="http://www.esdaw.eu/bullfighting---france.html" TargetMode="External"/><Relationship Id="rId6" Type="http://schemas.openxmlformats.org/officeDocument/2006/relationships/hyperlink" Target="http://www.unesco.org/new/en/natural-sciences/environment/ecological-sciences/biosphere-reserves/europe-north-america/france/camargue/" TargetMode="External"/><Relationship Id="rId7" Type="http://schemas.openxmlformats.org/officeDocument/2006/relationships/hyperlink" Target="http://www.hnvlink.eu/download/France_BaselineAssessment.pdf"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n.france-genetique-elevage.org/Lacaune-dairy-line.html" TargetMode="External"/><Relationship Id="rId4" Type="http://schemas.openxmlformats.org/officeDocument/2006/relationships/hyperlink" Target="https://en.wikipedia.org/wiki/Lacaune_(sheep)" TargetMode="External"/><Relationship Id="rId5" Type="http://schemas.openxmlformats.org/officeDocument/2006/relationships/hyperlink" Target="http://www.roquefort.fr/en/news/discovering/the-cheese/origins/" TargetMode="External"/><Relationship Id="rId6" Type="http://schemas.openxmlformats.org/officeDocument/2006/relationships/hyperlink" Target="http://www.roquefort.fr/en/news/discovering/the-lacaune-ewe/" TargetMode="External"/><Relationship Id="rId7" Type="http://schemas.openxmlformats.org/officeDocument/2006/relationships/hyperlink" Target="http://www.roquefort-vernieres.fr/sheep-milk/?lang=en"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upload.wikimedia.org/wikipedia/commons/4/44/LSG-00561-01_NSG-00339-01_Wuestenei.JP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www.efncp.org/download/HNV_and_CAP_Annex_1_maps_.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4" Type="http://schemas.openxmlformats.org/officeDocument/2006/relationships/hyperlink" Target="https://upload.wikimedia.org/wikipedia/commons/7/7a/Farrenpoint3.jpg"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4" Type="http://schemas.openxmlformats.org/officeDocument/2006/relationships/hyperlink" Target="https://upload.wikimedia.org/wikipedia/commons/5/5f/Altensittenbacher_Anger07.jpg" TargetMode="External"/><Relationship Id="rId5" Type="http://schemas.openxmlformats.org/officeDocument/2006/relationships/hyperlink" Target="http://www.gnu.org/copyleft/fdl.html" TargetMode="External"/><Relationship Id="rId6" Type="http://schemas.openxmlformats.org/officeDocument/2006/relationships/hyperlink" Target="https://creativecommons.org/licenses/by/3.0" TargetMode="External"/><Relationship Id="rId7" Type="http://schemas.openxmlformats.org/officeDocument/2006/relationships/hyperlink" Target="https://en.wikipedia.org/wiki/en:Creative_Commons" TargetMode="External"/><Relationship Id="rId8" Type="http://schemas.openxmlformats.org/officeDocument/2006/relationships/hyperlink" Target="https://creativecommons.org/licenses/by/3.0/deed.en" TargetMode="External"/><Relationship Id="rId9" Type="http://schemas.openxmlformats.org/officeDocument/2006/relationships/hyperlink" Target="https://upload.wikimedia.org/wikipedia/commons/f/fc/2006-09-12Braunes_Bergschaf01.jpg" TargetMode="External"/><Relationship Id="rId10" Type="http://schemas.openxmlformats.org/officeDocument/2006/relationships/hyperlink" Target="https://en.wikipedia.org/wiki/Baden-W%C3%BCrttemberg"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4" Type="http://schemas.openxmlformats.org/officeDocument/2006/relationships/hyperlink" Target="https://upload.wikimedia.org/wikipedia/commons/0/09/Lenzen_(Mustin)_Naturschutzgebiet_Upahler_und_Lenzener_See_2011-05-24_201.JPG"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fn.de/en/activities/monitoring/hnv-farmland-indicator.html" TargetMode="External"/><Relationship Id="rId4" Type="http://schemas.openxmlformats.org/officeDocument/2006/relationships/hyperlink" Target="https://lbst.dk/fileadmin/user_upload/NaturErhverv/Filer/Landbrug/Natur_og_miljoe/Natura2000_og_HNV-kort/HNV_rapport_2014_-_27_EU_lande.pdf"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creativecommons.org/licenses/"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gnu.org/copyleft/fdl.html" TargetMode="External"/><Relationship Id="rId4" Type="http://schemas.openxmlformats.org/officeDocument/2006/relationships/hyperlink" Target="https://creativecommons.org/licenses/by/3.0" TargetMode="External"/><Relationship Id="rId5" Type="http://schemas.openxmlformats.org/officeDocument/2006/relationships/hyperlink" Target="https://creativecommons.org/licenses/by-sa/2.0/de/deed.en" TargetMode="External"/><Relationship Id="rId6" Type="http://schemas.openxmlformats.org/officeDocument/2006/relationships/hyperlink" Target="https://commons.wikimedia.org/wiki/File:Saxicola_rubetra_-Belgium_-male-8.jpg"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9" Type="http://schemas.openxmlformats.org/officeDocument/2006/relationships/hyperlink" Target="https://oppla.eu/casestudy/18390" TargetMode="External"/><Relationship Id="rId20" Type="http://schemas.openxmlformats.org/officeDocument/2006/relationships/hyperlink" Target="https://creativecommons.org/licenses/by-sa/3.0" TargetMode="External"/><Relationship Id="rId21" Type="http://schemas.openxmlformats.org/officeDocument/2006/relationships/hyperlink" Target="https://upload.wikimedia.org/wikipedia/commons/5/50/Landschaftspfleger.jpg" TargetMode="External"/><Relationship Id="rId22" Type="http://schemas.openxmlformats.org/officeDocument/2006/relationships/hyperlink" Target="https://en.wikipedia.org/wiki/Coburger_Fuchsschaf" TargetMode="External"/><Relationship Id="rId23" Type="http://schemas.openxmlformats.org/officeDocument/2006/relationships/hyperlink" Target="https://www.agfuchsschaf.de/" TargetMode="External"/><Relationship Id="rId24" Type="http://schemas.openxmlformats.org/officeDocument/2006/relationships/hyperlink" Target="https://creativecommons.org/licenses/by-sa/4.0" TargetMode="External"/><Relationship Id="rId25" Type="http://schemas.openxmlformats.org/officeDocument/2006/relationships/hyperlink" Target="https://upload.wikimedia.org/wikipedia/commons/e/e3/Schafe_im_Sinngrund.jpg" TargetMode="External"/><Relationship Id="rId10" Type="http://schemas.openxmlformats.org/officeDocument/2006/relationships/hyperlink" Target="https://creativecommons.org/licenses/by-sa/3.0/de/deed.en" TargetMode="External"/><Relationship Id="rId11" Type="http://schemas.openxmlformats.org/officeDocument/2006/relationships/hyperlink" Target="https://upload.wikimedia.org/wikipedia/commons/c/c0/Biotop_Streuobst_NSG-Saure-Matten_Oberrhein_Ettenheim.JPG" TargetMode="External"/><Relationship Id="rId12" Type="http://schemas.openxmlformats.org/officeDocument/2006/relationships/hyperlink" Target="https://en.wikipedia.org/wiki/Nature_reserve" TargetMode="External"/><Relationship Id="rId13" Type="http://schemas.openxmlformats.org/officeDocument/2006/relationships/hyperlink" Target="https://en.wikipedia.org/wiki/Germany" TargetMode="External"/><Relationship Id="rId14" Type="http://schemas.openxmlformats.org/officeDocument/2006/relationships/hyperlink" Target="https://en.wikipedia.org/wiki/Ecology" TargetMode="External"/><Relationship Id="rId15" Type="http://schemas.openxmlformats.org/officeDocument/2006/relationships/hyperlink" Target="https://en.wikipedia.org/wiki/Orchard" TargetMode="External"/><Relationship Id="rId16" Type="http://schemas.openxmlformats.org/officeDocument/2006/relationships/hyperlink" Target="https://en.wikipedia.org/wiki/Habitat" TargetMode="External"/><Relationship Id="rId17" Type="http://schemas.openxmlformats.org/officeDocument/2006/relationships/hyperlink" Target="https://en.wikipedia.org/wiki/List_of_cattle_breeds" TargetMode="External"/><Relationship Id="rId18" Type="http://schemas.openxmlformats.org/officeDocument/2006/relationships/hyperlink" Target="https://en.wikipedia.org/wiki/Rotes_H%C3%B6henvieh" TargetMode="External"/><Relationship Id="rId19" Type="http://schemas.openxmlformats.org/officeDocument/2006/relationships/hyperlink" Target="http://www.gnu.org/copyleft/fdl.html" TargetMode="External"/><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www.bavaria.by/experiences/city-country-culture/traditions-customs/almabtrieb-viehscheid-in-bavaria/" TargetMode="External"/><Relationship Id="rId4" Type="http://schemas.openxmlformats.org/officeDocument/2006/relationships/hyperlink" Target="https://commons.wikimedia.org/wiki/Category:Fischunkelalm" TargetMode="External"/><Relationship Id="rId5" Type="http://schemas.openxmlformats.org/officeDocument/2006/relationships/hyperlink" Target="https://de.wikipedia.org/wiki/Fischunkelalm" TargetMode="External"/><Relationship Id="rId6" Type="http://schemas.openxmlformats.org/officeDocument/2006/relationships/hyperlink" Target="http://www.joergnitzsche.de/mobile/en/cattle-drive-koenigssee.html" TargetMode="External"/><Relationship Id="rId7" Type="http://schemas.openxmlformats.org/officeDocument/2006/relationships/hyperlink" Target="https://creativecommons.org/licenses/by/2.0" TargetMode="External"/><Relationship Id="rId8" Type="http://schemas.openxmlformats.org/officeDocument/2006/relationships/hyperlink" Target="https://upload.wikimedia.org/wikipedia/commons/d/d7/Wanderung_zum_Hochschwab_(10926289523).jpg"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greste.maapar.lbn.fr/ReportFolders/ReportFolders.aspx?CS_referer=&amp;CS_ChosenLang=fr" TargetMode="External"/><Relationship Id="rId4" Type="http://schemas.openxmlformats.org/officeDocument/2006/relationships/hyperlink" Target="http://agreste.agriculture.gouv.fr/IMG/pdf_primeur246-2.pdf" TargetMode="External"/><Relationship Id="rId5" Type="http://schemas.openxmlformats.org/officeDocument/2006/relationships/hyperlink" Target="http://agreste.agriculture.gouv.fr/enquetes/territoire-prix-des-terres/enquete-teruti-lucas-resultats/"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hc.unesco.org/en/list/1153" TargetMode="External"/><Relationship Id="rId4" Type="http://schemas.openxmlformats.org/officeDocument/2006/relationships/hyperlink" Target="http://www.hnvlink.eu" TargetMode="External"/><Relationship Id="rId5" Type="http://schemas.openxmlformats.org/officeDocument/2006/relationships/hyperlink" Target="https://vimeo.com/231845586"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d655d362a_4_180:notes"/>
          <p:cNvSpPr txBox="1">
            <a:spLocks noGrp="1"/>
          </p:cNvSpPr>
          <p:nvPr>
            <p:ph type="body" idx="1"/>
          </p:nvPr>
        </p:nvSpPr>
        <p:spPr>
          <a:xfrm>
            <a:off x="914400" y="4343405"/>
            <a:ext cx="5029200" cy="4114800"/>
          </a:xfrm>
          <a:prstGeom prst="rect">
            <a:avLst/>
          </a:prstGeom>
          <a:noFill/>
          <a:ln>
            <a:noFill/>
          </a:ln>
        </p:spPr>
        <p:txBody>
          <a:bodyPr spcFirstLastPara="1" wrap="square" lIns="86075" tIns="86075" rIns="86075" bIns="86075" anchor="t" anchorCtr="0">
            <a:noAutofit/>
          </a:bodyPr>
          <a:lstStyle/>
          <a:p>
            <a:pPr marL="0" marR="0" lvl="0" indent="0" algn="l" rtl="0">
              <a:lnSpc>
                <a:spcPct val="100000"/>
              </a:lnSpc>
              <a:spcBef>
                <a:spcPts val="300"/>
              </a:spcBef>
              <a:spcAft>
                <a:spcPts val="0"/>
              </a:spcAft>
              <a:buClr>
                <a:srgbClr val="000000"/>
              </a:buClr>
              <a:buSzPts val="1300"/>
              <a:buFont typeface="Arial"/>
              <a:buNone/>
            </a:pPr>
            <a:endParaRPr sz="1100" b="0" i="0" u="none" strike="noStrike" cap="none" dirty="0">
              <a:solidFill>
                <a:schemeClr val="dk1"/>
              </a:solidFill>
              <a:latin typeface="Times New Roman"/>
              <a:ea typeface="Times New Roman"/>
              <a:cs typeface="Times New Roman"/>
              <a:sym typeface="Times New Roman"/>
            </a:endParaRPr>
          </a:p>
        </p:txBody>
      </p:sp>
      <p:sp>
        <p:nvSpPr>
          <p:cNvPr id="190" name="Google Shape;190;g3d655d362a_4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723305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bac1383bf_0_358:notes"/>
          <p:cNvSpPr>
            <a:spLocks noGrp="1" noRot="1" noChangeAspect="1"/>
          </p:cNvSpPr>
          <p:nvPr>
            <p:ph type="sldImg" idx="2"/>
          </p:nvPr>
        </p:nvSpPr>
        <p:spPr>
          <a:xfrm>
            <a:off x="1268413" y="612775"/>
            <a:ext cx="4084637" cy="3063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6" name="Google Shape;386;g3bac1383bf_0_358:notes"/>
          <p:cNvSpPr txBox="1">
            <a:spLocks noGrp="1"/>
          </p:cNvSpPr>
          <p:nvPr>
            <p:ph type="body" idx="1"/>
          </p:nvPr>
        </p:nvSpPr>
        <p:spPr>
          <a:xfrm>
            <a:off x="882925" y="3880567"/>
            <a:ext cx="4856100" cy="3676200"/>
          </a:xfrm>
          <a:prstGeom prst="rect">
            <a:avLst/>
          </a:prstGeom>
          <a:noFill/>
          <a:ln>
            <a:noFill/>
          </a:ln>
        </p:spPr>
        <p:txBody>
          <a:bodyPr spcFirstLastPara="1" wrap="square" lIns="86075" tIns="43025" rIns="86075" bIns="43025" anchor="t" anchorCtr="0">
            <a:noAutofit/>
          </a:bodyPr>
          <a:lstStyle/>
          <a:p>
            <a:pPr marL="0" lvl="0" indent="0" rtl="0">
              <a:spcBef>
                <a:spcPts val="0"/>
              </a:spcBef>
              <a:spcAft>
                <a:spcPts val="0"/>
              </a:spcAft>
              <a:buClr>
                <a:schemeClr val="dk1"/>
              </a:buClr>
              <a:buSzPts val="1400"/>
              <a:buFont typeface="Arial"/>
              <a:buNone/>
            </a:pPr>
            <a:r>
              <a:rPr lang="fi-FI">
                <a:latin typeface="Calibri"/>
                <a:ea typeface="Calibri"/>
                <a:cs typeface="Calibri"/>
                <a:sym typeface="Calibri"/>
              </a:rPr>
              <a:t>Many HNV farmland regions are highly associated with cultural practices and specific products in France. The landscape itself has cultural meaning. Here are two examples.</a:t>
            </a:r>
            <a:endParaRPr>
              <a:latin typeface="Calibri"/>
              <a:ea typeface="Calibri"/>
              <a:cs typeface="Calibri"/>
              <a:sym typeface="Calibri"/>
            </a:endParaRPr>
          </a:p>
          <a:p>
            <a:pPr marL="0" lvl="0" indent="0" rtl="0">
              <a:spcBef>
                <a:spcPts val="0"/>
              </a:spcBef>
              <a:spcAft>
                <a:spcPts val="0"/>
              </a:spcAft>
              <a:buClr>
                <a:schemeClr val="dk1"/>
              </a:buClr>
              <a:buSzPts val="1400"/>
              <a:buFont typeface="Arial"/>
              <a:buNone/>
            </a:pPr>
            <a:endParaRPr>
              <a:latin typeface="Calibri"/>
              <a:ea typeface="Calibri"/>
              <a:cs typeface="Calibri"/>
              <a:sym typeface="Calibri"/>
            </a:endParaRPr>
          </a:p>
          <a:p>
            <a:pPr marL="0" lvl="0" indent="0" rtl="0">
              <a:spcBef>
                <a:spcPts val="0"/>
              </a:spcBef>
              <a:spcAft>
                <a:spcPts val="0"/>
              </a:spcAft>
              <a:buClr>
                <a:schemeClr val="dk1"/>
              </a:buClr>
              <a:buSzPts val="1400"/>
              <a:buFont typeface="Arial"/>
              <a:buNone/>
            </a:pPr>
            <a:r>
              <a:rPr lang="fi-FI">
                <a:latin typeface="Calibri"/>
                <a:ea typeface="Calibri"/>
                <a:cs typeface="Calibri"/>
                <a:sym typeface="Calibri"/>
              </a:rPr>
              <a:t>Camargue, southern France: famous for its white horses and black bulls: Pictured are gardians- aka “cowboys of the Riveira”. They are riding camargue horses and herding camargue cattle. Meat from the cattle has the status of Protected Designation of Origin </a:t>
            </a:r>
            <a:r>
              <a:rPr lang="fi-FI" u="sng">
                <a:solidFill>
                  <a:srgbClr val="0000FF"/>
                </a:solidFill>
                <a:latin typeface="Calibri"/>
                <a:ea typeface="Calibri"/>
                <a:cs typeface="Calibri"/>
                <a:sym typeface="Calibri"/>
                <a:hlinkClick r:id="rId3"/>
              </a:rPr>
              <a:t>Appellation d’Origine Contrôlée</a:t>
            </a:r>
            <a:r>
              <a:rPr lang="fi-FI">
                <a:solidFill>
                  <a:srgbClr val="0000FF"/>
                </a:solidFill>
                <a:latin typeface="Calibri"/>
                <a:ea typeface="Calibri"/>
                <a:cs typeface="Calibri"/>
                <a:sym typeface="Calibri"/>
              </a:rPr>
              <a:t> </a:t>
            </a:r>
            <a:r>
              <a:rPr lang="fi-FI">
                <a:latin typeface="Calibri"/>
                <a:ea typeface="Calibri"/>
                <a:cs typeface="Calibri"/>
                <a:sym typeface="Calibri"/>
              </a:rPr>
              <a:t>status as "Taureau de Camargue". The cattle maintain large areas of Camargue wetland and also add to local tourism </a:t>
            </a:r>
            <a:r>
              <a:rPr lang="fi-FI" u="sng">
                <a:solidFill>
                  <a:srgbClr val="0000FF"/>
                </a:solidFill>
                <a:latin typeface="Calibri"/>
                <a:ea typeface="Calibri"/>
                <a:cs typeface="Calibri"/>
                <a:sym typeface="Calibri"/>
                <a:hlinkClick r:id="rId4"/>
              </a:rPr>
              <a:t>https://en.wikipedia.org/wiki/Camargue_cattle</a:t>
            </a:r>
            <a:r>
              <a:rPr lang="fi-FI">
                <a:solidFill>
                  <a:srgbClr val="0000FF"/>
                </a:solidFill>
                <a:latin typeface="Calibri"/>
                <a:ea typeface="Calibri"/>
                <a:cs typeface="Calibri"/>
                <a:sym typeface="Calibri"/>
              </a:rPr>
              <a:t> </a:t>
            </a:r>
            <a:r>
              <a:rPr lang="fi-FI">
                <a:latin typeface="Calibri"/>
                <a:ea typeface="Calibri"/>
                <a:cs typeface="Calibri"/>
                <a:sym typeface="Calibri"/>
              </a:rPr>
              <a:t>Bullfighting is allowed to continue here as a local tradition but meat from animals used in bullfighting is excluded from the "Taureau de Camargue" certification (</a:t>
            </a:r>
            <a:r>
              <a:rPr lang="fi-FI" u="sng">
                <a:solidFill>
                  <a:srgbClr val="0000FF"/>
                </a:solidFill>
                <a:latin typeface="Calibri"/>
                <a:ea typeface="Calibri"/>
                <a:cs typeface="Calibri"/>
                <a:sym typeface="Calibri"/>
                <a:hlinkClick r:id="rId5"/>
              </a:rPr>
              <a:t>http://www.esdaw.eu/bullfighting---france.html</a:t>
            </a:r>
            <a:r>
              <a:rPr lang="fi-FI">
                <a:latin typeface="Calibri"/>
                <a:ea typeface="Calibri"/>
                <a:cs typeface="Calibri"/>
                <a:sym typeface="Calibri"/>
              </a:rPr>
              <a:t>)</a:t>
            </a:r>
            <a:endParaRPr>
              <a:latin typeface="Calibri"/>
              <a:ea typeface="Calibri"/>
              <a:cs typeface="Calibri"/>
              <a:sym typeface="Calibri"/>
            </a:endParaRPr>
          </a:p>
          <a:p>
            <a:pPr marL="0" lvl="0" indent="0" rtl="0">
              <a:spcBef>
                <a:spcPts val="0"/>
              </a:spcBef>
              <a:spcAft>
                <a:spcPts val="0"/>
              </a:spcAft>
              <a:buClr>
                <a:schemeClr val="dk1"/>
              </a:buClr>
              <a:buSzPts val="1400"/>
              <a:buFont typeface="Arial"/>
              <a:buNone/>
            </a:pPr>
            <a:endParaRPr>
              <a:latin typeface="Calibri"/>
              <a:ea typeface="Calibri"/>
              <a:cs typeface="Calibri"/>
              <a:sym typeface="Calibri"/>
            </a:endParaRPr>
          </a:p>
          <a:p>
            <a:pPr marL="0" lvl="0" indent="0" rtl="0">
              <a:spcBef>
                <a:spcPts val="0"/>
              </a:spcBef>
              <a:spcAft>
                <a:spcPts val="0"/>
              </a:spcAft>
              <a:buClr>
                <a:schemeClr val="dk1"/>
              </a:buClr>
              <a:buSzPts val="1400"/>
              <a:buFont typeface="Arial"/>
              <a:buNone/>
            </a:pPr>
            <a:r>
              <a:rPr lang="fi-FI">
                <a:latin typeface="Calibri"/>
                <a:ea typeface="Calibri"/>
                <a:cs typeface="Calibri"/>
                <a:sym typeface="Calibri"/>
              </a:rPr>
              <a:t>Camargue has a biosphere reserve and is a wetland of international importance under the Ramsar Convention. Birdwatching and tourism related to it is significant. About 110 000 people live permanently within the biosphere reserve. However, the number rises up to 220 000 in the summer (1997) making tourism one of the main management issues. People in the region are mainly engaged in the tourism industry and services, agriculture, salt extraction and fisheries.  </a:t>
            </a:r>
            <a:r>
              <a:rPr lang="fi-FI" u="sng">
                <a:solidFill>
                  <a:srgbClr val="0000FF"/>
                </a:solidFill>
                <a:latin typeface="Calibri"/>
                <a:ea typeface="Calibri"/>
                <a:cs typeface="Calibri"/>
                <a:sym typeface="Calibri"/>
                <a:hlinkClick r:id="rId6"/>
              </a:rPr>
              <a:t>http://www.unesco.org/new/en/natural-sciences/environment/ecological-sciences/biosphere-reserves/europe-north-america/france/camargue/</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spcBef>
                <a:spcPts val="0"/>
              </a:spcBef>
              <a:spcAft>
                <a:spcPts val="0"/>
              </a:spcAft>
              <a:buClr>
                <a:schemeClr val="dk1"/>
              </a:buClr>
              <a:buSzPts val="1400"/>
              <a:buFont typeface="Arial"/>
              <a:buNone/>
            </a:pPr>
            <a:endParaRPr>
              <a:latin typeface="Calibri"/>
              <a:ea typeface="Calibri"/>
              <a:cs typeface="Calibri"/>
              <a:sym typeface="Calibri"/>
            </a:endParaRPr>
          </a:p>
          <a:p>
            <a:pPr marL="0" lvl="0" indent="0" rtl="0">
              <a:spcBef>
                <a:spcPts val="0"/>
              </a:spcBef>
              <a:spcAft>
                <a:spcPts val="0"/>
              </a:spcAft>
              <a:buClr>
                <a:schemeClr val="dk1"/>
              </a:buClr>
              <a:buSzPts val="1400"/>
              <a:buFont typeface="Arial"/>
              <a:buNone/>
            </a:pPr>
            <a:r>
              <a:rPr lang="fi-FI">
                <a:latin typeface="Calibri"/>
                <a:ea typeface="Calibri"/>
                <a:cs typeface="Calibri"/>
                <a:sym typeface="Calibri"/>
              </a:rPr>
              <a:t>Causses and Cévennes UNESCO designation: The area “manifests an outstanding example of a Mediterranean agro-pastoralism type”. This is a magnificent recognition of the many values of HNV farming. The upland landscapes have been shaped by agro-pastoralism over three millennia and people from around the world flock to experience its rich nature and culture.</a:t>
            </a:r>
            <a:endParaRPr>
              <a:latin typeface="Calibri"/>
              <a:ea typeface="Calibri"/>
              <a:cs typeface="Calibri"/>
              <a:sym typeface="Calibri"/>
            </a:endParaRPr>
          </a:p>
          <a:p>
            <a:pPr marL="0" lvl="0" indent="0" rtl="0">
              <a:spcBef>
                <a:spcPts val="0"/>
              </a:spcBef>
              <a:spcAft>
                <a:spcPts val="0"/>
              </a:spcAft>
              <a:buClr>
                <a:schemeClr val="dk1"/>
              </a:buClr>
              <a:buSzPts val="1400"/>
              <a:buFont typeface="Arial"/>
              <a:buNone/>
            </a:pPr>
            <a:endParaRPr>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a:latin typeface="Calibri"/>
                <a:ea typeface="Calibri"/>
                <a:cs typeface="Calibri"/>
                <a:sym typeface="Calibri"/>
              </a:rPr>
              <a:t>The territories within the Causses and Cevennes UNESCO perimeter are the most significant examples of agropastoralist landscapes (geological and morphological criteria, landscape unity, cultural elements, rangelands and summer pastures). The area has a strong historical identity and benefits from a complete set of protective and management measures. The reasons for enrolling in UNESCO: The permanence of the cultural landscapes (transhumance trails, rangelands, sheepfolds) even though some (terraces, the hydraulic system) are already relics. Agropastoralism, the combination of extensive livestock breeding and cultivation of forage crops has always succeeded in keeping the land open. The cultural traditions are based on social structures and breeding that are adapted to the environmental constraints. </a:t>
            </a:r>
            <a:r>
              <a:rPr lang="fi-FI" u="sng">
                <a:solidFill>
                  <a:srgbClr val="0000FF"/>
                </a:solidFill>
                <a:latin typeface="Calibri"/>
                <a:ea typeface="Calibri"/>
                <a:cs typeface="Calibri"/>
                <a:sym typeface="Calibri"/>
                <a:hlinkClick r:id="rId7"/>
              </a:rPr>
              <a:t>www.hnvlink.eu/download/France_BaselineAssessment.pdf</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a:latin typeface="Calibri"/>
              <a:ea typeface="Calibri"/>
              <a:cs typeface="Calibri"/>
              <a:sym typeface="Calibri"/>
            </a:endParaRPr>
          </a:p>
        </p:txBody>
      </p:sp>
      <p:sp>
        <p:nvSpPr>
          <p:cNvPr id="387" name="Google Shape;387;g3bac1383bf_0_358:notes"/>
          <p:cNvSpPr txBox="1">
            <a:spLocks noGrp="1"/>
          </p:cNvSpPr>
          <p:nvPr>
            <p:ph type="sldNum" idx="12"/>
          </p:nvPr>
        </p:nvSpPr>
        <p:spPr>
          <a:xfrm>
            <a:off x="3752433" y="7761134"/>
            <a:ext cx="2869500" cy="408600"/>
          </a:xfrm>
          <a:prstGeom prst="rect">
            <a:avLst/>
          </a:prstGeom>
          <a:noFill/>
          <a:ln>
            <a:noFill/>
          </a:ln>
        </p:spPr>
        <p:txBody>
          <a:bodyPr spcFirstLastPara="1" wrap="square" lIns="86075" tIns="43025" rIns="86075" bIns="43025"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fi-FI" sz="1100" b="0" i="0" u="none" strike="noStrike" cap="none">
                <a:solidFill>
                  <a:schemeClr val="dk1"/>
                </a:solidFill>
                <a:latin typeface="Times New Roman"/>
                <a:ea typeface="Times New Roman"/>
                <a:cs typeface="Times New Roman"/>
                <a:sym typeface="Times New Roman"/>
              </a:rPr>
              <a:t>10</a:t>
            </a:fld>
            <a:endParaRPr sz="11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80686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bac1383bf_0_464:notes"/>
          <p:cNvSpPr txBox="1">
            <a:spLocks noGrp="1"/>
          </p:cNvSpPr>
          <p:nvPr>
            <p:ph type="body" idx="1"/>
          </p:nvPr>
        </p:nvSpPr>
        <p:spPr>
          <a:xfrm>
            <a:off x="882925" y="3880567"/>
            <a:ext cx="4856100" cy="3676200"/>
          </a:xfrm>
          <a:prstGeom prst="rect">
            <a:avLst/>
          </a:prstGeom>
          <a:noFill/>
          <a:ln>
            <a:noFill/>
          </a:ln>
        </p:spPr>
        <p:txBody>
          <a:bodyPr spcFirstLastPara="1" wrap="square" lIns="86075" tIns="86075" rIns="86075" bIns="86075" anchor="t" anchorCtr="0">
            <a:noAutofit/>
          </a:bodyPr>
          <a:lstStyle/>
          <a:p>
            <a:pPr marL="0" lvl="0" indent="0" rtl="0">
              <a:spcBef>
                <a:spcPts val="0"/>
              </a:spcBef>
              <a:spcAft>
                <a:spcPts val="0"/>
              </a:spcAft>
              <a:buClr>
                <a:schemeClr val="dk1"/>
              </a:buClr>
              <a:buSzPts val="1400"/>
              <a:buFont typeface="Arial"/>
              <a:buNone/>
            </a:pPr>
            <a:r>
              <a:rPr lang="fi-FI">
                <a:latin typeface="Calibri"/>
                <a:ea typeface="Calibri"/>
                <a:cs typeface="Calibri"/>
                <a:sym typeface="Calibri"/>
              </a:rPr>
              <a:t>Within the HNV farmland: 65% of the endangered breeds of sheep and 42% of cattle. Many unique breeds: Raïole mutton sheep, Caussenarde Garrigues mutton sheep, Rouge of Roussillon mutton sheep and Aubrac cattle, to name but a few. </a:t>
            </a:r>
            <a:endParaRPr>
              <a:latin typeface="Calibri"/>
              <a:ea typeface="Calibri"/>
              <a:cs typeface="Calibri"/>
              <a:sym typeface="Calibri"/>
            </a:endParaRPr>
          </a:p>
          <a:p>
            <a:pPr marL="0" lvl="0" indent="0" rtl="0">
              <a:spcBef>
                <a:spcPts val="0"/>
              </a:spcBef>
              <a:spcAft>
                <a:spcPts val="0"/>
              </a:spcAft>
              <a:buClr>
                <a:schemeClr val="dk1"/>
              </a:buClr>
              <a:buSzPts val="1400"/>
              <a:buFont typeface="Arial"/>
              <a:buNone/>
            </a:pPr>
            <a:endParaRPr>
              <a:latin typeface="Calibri"/>
              <a:ea typeface="Calibri"/>
              <a:cs typeface="Calibri"/>
              <a:sym typeface="Calibri"/>
            </a:endParaRPr>
          </a:p>
          <a:p>
            <a:pPr marL="0" lvl="0" indent="0" rtl="0">
              <a:spcBef>
                <a:spcPts val="0"/>
              </a:spcBef>
              <a:spcAft>
                <a:spcPts val="0"/>
              </a:spcAft>
              <a:buClr>
                <a:schemeClr val="dk1"/>
              </a:buClr>
              <a:buSzPts val="1400"/>
              <a:buFont typeface="Arial"/>
              <a:buNone/>
            </a:pPr>
            <a:r>
              <a:rPr lang="fi-FI">
                <a:latin typeface="Calibri"/>
                <a:ea typeface="Calibri"/>
                <a:cs typeface="Calibri"/>
                <a:sym typeface="Calibri"/>
              </a:rPr>
              <a:t>Pictured: upper: preserved chestnut items from Cevennes, salt and rice from Camargue</a:t>
            </a:r>
            <a:endParaRPr>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rtl="0">
              <a:spcBef>
                <a:spcPts val="0"/>
              </a:spcBef>
              <a:spcAft>
                <a:spcPts val="0"/>
              </a:spcAft>
              <a:buClr>
                <a:srgbClr val="000000"/>
              </a:buClr>
              <a:buSzPts val="1400"/>
              <a:buFont typeface="Arial"/>
              <a:buNone/>
            </a:pPr>
            <a:r>
              <a:rPr lang="fi-FI" b="1">
                <a:solidFill>
                  <a:srgbClr val="000000"/>
                </a:solidFill>
                <a:latin typeface="Calibri"/>
                <a:ea typeface="Calibri"/>
                <a:cs typeface="Calibri"/>
                <a:sym typeface="Calibri"/>
              </a:rPr>
              <a:t>Lacaune sheep &amp; Roquefort cheese:</a:t>
            </a:r>
            <a:r>
              <a:rPr lang="fi-FI">
                <a:solidFill>
                  <a:srgbClr val="000000"/>
                </a:solidFill>
                <a:latin typeface="Calibri"/>
                <a:ea typeface="Calibri"/>
                <a:cs typeface="Calibri"/>
                <a:sym typeface="Calibri"/>
              </a:rPr>
              <a:t> HNV, Heritage, and Breeding: Due to government-driven breeding programme, Lacaune sheep are the most prevalent sheep breed in France. The breeding programme of the 20th century resulted in development of separate meat and dairy Lacaune. However, the sheep are still adapted to pasture management (</a:t>
            </a:r>
            <a:r>
              <a:rPr lang="fi-FI">
                <a:solidFill>
                  <a:srgbClr val="0000FF"/>
                </a:solidFill>
                <a:uFill>
                  <a:noFill/>
                </a:uFill>
                <a:latin typeface="Calibri"/>
                <a:ea typeface="Calibri"/>
                <a:cs typeface="Calibri"/>
                <a:sym typeface="Calibri"/>
                <a:hlinkClick r:id="rId3"/>
              </a:rPr>
              <a:t>http://en.france-genetique-elevage.org/Lacaune-dairy-line.html</a:t>
            </a:r>
            <a:r>
              <a:rPr lang="fi-FI">
                <a:solidFill>
                  <a:srgbClr val="000000"/>
                </a:solidFill>
                <a:latin typeface="Calibri"/>
                <a:ea typeface="Calibri"/>
                <a:cs typeface="Calibri"/>
                <a:sym typeface="Calibri"/>
              </a:rPr>
              <a:t>). Roquefort is made entirely from the milk of the</a:t>
            </a:r>
            <a:r>
              <a:rPr lang="fi-FI">
                <a:solidFill>
                  <a:srgbClr val="000000"/>
                </a:solidFill>
                <a:uFill>
                  <a:noFill/>
                </a:uFill>
                <a:latin typeface="Calibri"/>
                <a:ea typeface="Calibri"/>
                <a:cs typeface="Calibri"/>
                <a:sym typeface="Calibri"/>
                <a:hlinkClick r:id="rId4"/>
              </a:rPr>
              <a:t> Lacaune</a:t>
            </a:r>
            <a:r>
              <a:rPr lang="fi-FI">
                <a:solidFill>
                  <a:srgbClr val="000000"/>
                </a:solidFill>
                <a:latin typeface="Calibri"/>
                <a:ea typeface="Calibri"/>
                <a:cs typeface="Calibri"/>
                <a:sym typeface="Calibri"/>
              </a:rPr>
              <a:t> breed of sheep.  Roquefort cheese was the first cheese to receive the label of origin quality of guarantee in 1951, at the International Convention of Stresa. Roquefort is confirmed as an </a:t>
            </a:r>
            <a:r>
              <a:rPr lang="fi-FI" i="1">
                <a:solidFill>
                  <a:srgbClr val="000000"/>
                </a:solidFill>
                <a:latin typeface="Calibri"/>
                <a:ea typeface="Calibri"/>
                <a:cs typeface="Calibri"/>
                <a:sym typeface="Calibri"/>
              </a:rPr>
              <a:t>Appellation d’Origine </a:t>
            </a:r>
            <a:r>
              <a:rPr lang="fi-FI">
                <a:solidFill>
                  <a:srgbClr val="000000"/>
                </a:solidFill>
                <a:latin typeface="Calibri"/>
                <a:ea typeface="Calibri"/>
                <a:cs typeface="Calibri"/>
                <a:sym typeface="Calibri"/>
              </a:rPr>
              <a:t>on an international level (</a:t>
            </a:r>
            <a:r>
              <a:rPr lang="fi-FI">
                <a:solidFill>
                  <a:srgbClr val="0000FF"/>
                </a:solidFill>
                <a:uFill>
                  <a:noFill/>
                </a:uFill>
                <a:latin typeface="Calibri"/>
                <a:ea typeface="Calibri"/>
                <a:cs typeface="Calibri"/>
                <a:sym typeface="Calibri"/>
                <a:hlinkClick r:id="rId5"/>
              </a:rPr>
              <a:t>http://www.roquefort.fr/en/news/discovering/the-cheese/origins/</a:t>
            </a:r>
            <a:r>
              <a:rPr lang="fi-FI">
                <a:solidFill>
                  <a:srgbClr val="000000"/>
                </a:solidFill>
                <a:latin typeface="Calibri"/>
                <a:ea typeface="Calibri"/>
                <a:cs typeface="Calibri"/>
                <a:sym typeface="Calibri"/>
              </a:rPr>
              <a:t>). </a:t>
            </a:r>
            <a:endParaRPr>
              <a:solidFill>
                <a:srgbClr val="000000"/>
              </a:solidFill>
              <a:latin typeface="Calibri"/>
              <a:ea typeface="Calibri"/>
              <a:cs typeface="Calibri"/>
              <a:sym typeface="Calibri"/>
            </a:endParaRPr>
          </a:p>
          <a:p>
            <a:pPr marL="0" lvl="0" indent="0" rtl="0">
              <a:spcBef>
                <a:spcPts val="0"/>
              </a:spcBef>
              <a:spcAft>
                <a:spcPts val="0"/>
              </a:spcAft>
              <a:buClr>
                <a:srgbClr val="000000"/>
              </a:buClr>
              <a:buSzPts val="1400"/>
              <a:buFont typeface="Arial"/>
              <a:buNone/>
            </a:pPr>
            <a:r>
              <a:rPr lang="fi-FI">
                <a:solidFill>
                  <a:srgbClr val="000000"/>
                </a:solidFill>
                <a:latin typeface="Calibri"/>
                <a:ea typeface="Calibri"/>
                <a:cs typeface="Calibri"/>
                <a:sym typeface="Calibri"/>
              </a:rPr>
              <a:t>More: </a:t>
            </a:r>
            <a:r>
              <a:rPr lang="fi-FI">
                <a:solidFill>
                  <a:srgbClr val="0000FF"/>
                </a:solidFill>
                <a:uFill>
                  <a:noFill/>
                </a:uFill>
                <a:latin typeface="Calibri"/>
                <a:ea typeface="Calibri"/>
                <a:cs typeface="Calibri"/>
                <a:sym typeface="Calibri"/>
                <a:hlinkClick r:id="rId6"/>
              </a:rPr>
              <a:t>http://www.roquefort.fr/en/news/discovering/the-lacaune-ewe/</a:t>
            </a:r>
            <a:r>
              <a:rPr lang="fi-FI">
                <a:solidFill>
                  <a:srgbClr val="000000"/>
                </a:solidFill>
                <a:latin typeface="Calibri"/>
                <a:ea typeface="Calibri"/>
                <a:cs typeface="Calibri"/>
                <a:sym typeface="Calibri"/>
              </a:rPr>
              <a:t> and </a:t>
            </a:r>
            <a:r>
              <a:rPr lang="fi-FI">
                <a:solidFill>
                  <a:srgbClr val="0000FF"/>
                </a:solidFill>
                <a:uFill>
                  <a:noFill/>
                </a:uFill>
                <a:latin typeface="Calibri"/>
                <a:ea typeface="Calibri"/>
                <a:cs typeface="Calibri"/>
                <a:sym typeface="Calibri"/>
                <a:hlinkClick r:id="rId7"/>
              </a:rPr>
              <a:t>http://www.roquefort-vernieres.fr/sheep-milk/?lang=en</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endParaRPr>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000"/>
              <a:buFont typeface="Arial"/>
              <a:buNone/>
            </a:pPr>
            <a:endParaRPr sz="1100">
              <a:latin typeface="Calibri"/>
              <a:ea typeface="Calibri"/>
              <a:cs typeface="Calibri"/>
              <a:sym typeface="Calibri"/>
            </a:endParaRPr>
          </a:p>
        </p:txBody>
      </p:sp>
      <p:sp>
        <p:nvSpPr>
          <p:cNvPr id="398" name="Google Shape;398;g3bac1383bf_0_464:notes"/>
          <p:cNvSpPr>
            <a:spLocks noGrp="1" noRot="1" noChangeAspect="1"/>
          </p:cNvSpPr>
          <p:nvPr>
            <p:ph type="sldImg" idx="2"/>
          </p:nvPr>
        </p:nvSpPr>
        <p:spPr>
          <a:xfrm>
            <a:off x="1268413" y="612775"/>
            <a:ext cx="4084637" cy="3063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715118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fi-FI">
                <a:latin typeface="Calibri"/>
                <a:ea typeface="Calibri"/>
                <a:cs typeface="Calibri"/>
                <a:sym typeface="Calibri"/>
              </a:rPr>
              <a:t>Many materials </a:t>
            </a:r>
            <a:r>
              <a:rPr lang="fi-FI" sz="1200" i="0" u="none" strike="noStrike" cap="none">
                <a:solidFill>
                  <a:schemeClr val="dk1"/>
                </a:solidFill>
                <a:latin typeface="Calibri"/>
                <a:ea typeface="Calibri"/>
                <a:cs typeface="Calibri"/>
                <a:sym typeface="Calibri"/>
              </a:rPr>
              <a:t>for HNV farmland in France </a:t>
            </a:r>
            <a:r>
              <a:rPr lang="fi-FI">
                <a:latin typeface="Calibri"/>
                <a:ea typeface="Calibri"/>
                <a:cs typeface="Calibri"/>
                <a:sym typeface="Calibri"/>
              </a:rPr>
              <a:t>are on the website of </a:t>
            </a:r>
            <a:r>
              <a:rPr lang="fi-FI" sz="1200" i="0" u="none" strike="noStrike" cap="none">
                <a:solidFill>
                  <a:schemeClr val="dk1"/>
                </a:solidFill>
                <a:latin typeface="Calibri"/>
                <a:ea typeface="Calibri"/>
                <a:cs typeface="Calibri"/>
                <a:sym typeface="Calibri"/>
              </a:rPr>
              <a:t>European Forum on Nature Conservation and Pastoralism.</a:t>
            </a:r>
            <a:endParaRPr sz="120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r>
              <a:rPr lang="fi-FI">
                <a:latin typeface="Calibri"/>
                <a:ea typeface="Calibri"/>
                <a:cs typeface="Calibri"/>
                <a:sym typeface="Calibri"/>
              </a:rPr>
              <a:t>Other sources: the HNV-Link Baseline Assessment for Causses and Cévennes, the </a:t>
            </a:r>
            <a:r>
              <a:rPr lang="fi-FI" sz="1200" i="0" u="none" strike="noStrike" cap="none">
                <a:solidFill>
                  <a:schemeClr val="dk1"/>
                </a:solidFill>
                <a:latin typeface="Calibri"/>
                <a:ea typeface="Calibri"/>
                <a:cs typeface="Calibri"/>
                <a:sym typeface="Calibri"/>
              </a:rPr>
              <a:t>EU reports by Pointereau </a:t>
            </a:r>
            <a:r>
              <a:rPr lang="fi-FI" sz="1200" i="1" u="none" strike="noStrike" cap="none">
                <a:solidFill>
                  <a:schemeClr val="dk1"/>
                </a:solidFill>
                <a:latin typeface="Calibri"/>
                <a:ea typeface="Calibri"/>
                <a:cs typeface="Calibri"/>
                <a:sym typeface="Calibri"/>
              </a:rPr>
              <a:t>et al.</a:t>
            </a:r>
            <a:r>
              <a:rPr lang="fi-FI" sz="1200" i="0" u="none" strike="noStrike" cap="none">
                <a:solidFill>
                  <a:schemeClr val="dk1"/>
                </a:solidFill>
                <a:latin typeface="Calibri"/>
                <a:ea typeface="Calibri"/>
                <a:cs typeface="Calibri"/>
                <a:sym typeface="Calibri"/>
              </a:rPr>
              <a:t> 2007 </a:t>
            </a:r>
            <a:r>
              <a:rPr lang="fi-FI" sz="1200" i="1" u="none" strike="noStrike" cap="none">
                <a:solidFill>
                  <a:schemeClr val="dk1"/>
                </a:solidFill>
                <a:latin typeface="Calibri"/>
                <a:ea typeface="Calibri"/>
                <a:cs typeface="Calibri"/>
                <a:sym typeface="Calibri"/>
              </a:rPr>
              <a:t>Identification of High Nature Value farmland in France through statistical information and farm practice surveys</a:t>
            </a:r>
            <a:r>
              <a:rPr lang="fi-FI">
                <a:latin typeface="Calibri"/>
                <a:ea typeface="Calibri"/>
                <a:cs typeface="Calibri"/>
                <a:sym typeface="Calibri"/>
              </a:rPr>
              <a:t> and </a:t>
            </a:r>
            <a:r>
              <a:rPr lang="fi-FI" sz="1200" i="0" u="none" strike="noStrike" cap="none">
                <a:solidFill>
                  <a:schemeClr val="dk1"/>
                </a:solidFill>
                <a:latin typeface="Calibri"/>
                <a:ea typeface="Calibri"/>
                <a:cs typeface="Calibri"/>
                <a:sym typeface="Calibri"/>
              </a:rPr>
              <a:t> Pointereau </a:t>
            </a:r>
            <a:r>
              <a:rPr lang="fi-FI" sz="1200" i="1" u="none" strike="noStrike" cap="none">
                <a:solidFill>
                  <a:schemeClr val="dk1"/>
                </a:solidFill>
                <a:latin typeface="Calibri"/>
                <a:ea typeface="Calibri"/>
                <a:cs typeface="Calibri"/>
                <a:sym typeface="Calibri"/>
              </a:rPr>
              <a:t>et al. </a:t>
            </a:r>
            <a:r>
              <a:rPr lang="fi-FI" sz="1200" i="0" u="none" strike="noStrike" cap="none">
                <a:solidFill>
                  <a:schemeClr val="dk1"/>
                </a:solidFill>
                <a:latin typeface="Calibri"/>
                <a:ea typeface="Calibri"/>
                <a:cs typeface="Calibri"/>
                <a:sym typeface="Calibri"/>
              </a:rPr>
              <a:t>2010 </a:t>
            </a:r>
            <a:r>
              <a:rPr lang="fi-FI" sz="1200" i="1" u="none" strike="noStrike" cap="none">
                <a:solidFill>
                  <a:schemeClr val="dk1"/>
                </a:solidFill>
                <a:latin typeface="Calibri"/>
                <a:ea typeface="Calibri"/>
                <a:cs typeface="Calibri"/>
                <a:sym typeface="Calibri"/>
              </a:rPr>
              <a:t>Analysis of spatial and temporal variations of High Nature Value farmland and links with changes in bird populations: a study on France.</a:t>
            </a:r>
            <a:endParaRPr i="1">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sz="1200" i="0" u="none" strike="noStrike" cap="none">
              <a:solidFill>
                <a:schemeClr val="dk1"/>
              </a:solidFill>
              <a:latin typeface="Calibri"/>
              <a:ea typeface="Calibri"/>
              <a:cs typeface="Calibri"/>
              <a:sym typeface="Calibri"/>
            </a:endParaRPr>
          </a:p>
        </p:txBody>
      </p:sp>
      <p:sp>
        <p:nvSpPr>
          <p:cNvPr id="413" name="Google Shape;41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473675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fadd8fcd7_0_2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endParaRPr sz="1200" i="1"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sz="1200" i="0" u="none" strike="noStrike" cap="none">
              <a:solidFill>
                <a:schemeClr val="dk1"/>
              </a:solidFill>
              <a:latin typeface="Calibri"/>
              <a:ea typeface="Calibri"/>
              <a:cs typeface="Calibri"/>
              <a:sym typeface="Calibri"/>
            </a:endParaRPr>
          </a:p>
        </p:txBody>
      </p:sp>
      <p:sp>
        <p:nvSpPr>
          <p:cNvPr id="421" name="Google Shape;421;g3fadd8fcd7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056697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fi-FI"/>
              <a:t>Photograph By KaiBorgeest [CC BY-SA 3.0  (https://creativecommons.org/licenses/by-sa/3.0)], from Wikimedia Commons </a:t>
            </a:r>
            <a:endParaRPr/>
          </a:p>
          <a:p>
            <a:pPr marL="0" marR="0" lvl="0" indent="0" algn="l" rtl="0">
              <a:lnSpc>
                <a:spcPct val="100000"/>
              </a:lnSpc>
              <a:spcBef>
                <a:spcPts val="360"/>
              </a:spcBef>
              <a:spcAft>
                <a:spcPts val="0"/>
              </a:spcAft>
              <a:buClr>
                <a:srgbClr val="000000"/>
              </a:buClr>
              <a:buSzPts val="1400"/>
              <a:buFont typeface="Arial"/>
              <a:buNone/>
            </a:pPr>
            <a:r>
              <a:rPr lang="fi-FI" u="sng">
                <a:solidFill>
                  <a:srgbClr val="0000FF"/>
                </a:solidFill>
                <a:hlinkClick r:id="rId3"/>
              </a:rPr>
              <a:t>https://upload.wikimedia.org/wikipedia/commons/4/44/LSG-00561-01_NSG-00339-01_Wuestenei.JPG</a:t>
            </a:r>
            <a:r>
              <a:rPr lang="fi-FI">
                <a:solidFill>
                  <a:srgbClr val="0000FF"/>
                </a:solidFill>
              </a:rPr>
              <a:t> </a:t>
            </a:r>
            <a:endParaRPr>
              <a:solidFill>
                <a:srgbClr val="0000FF"/>
              </a:solidFill>
            </a:endParaRPr>
          </a:p>
          <a:p>
            <a:pPr marL="0" marR="0" lvl="0" indent="0" algn="l" rtl="0">
              <a:lnSpc>
                <a:spcPct val="100000"/>
              </a:lnSpc>
              <a:spcBef>
                <a:spcPts val="360"/>
              </a:spcBef>
              <a:spcAft>
                <a:spcPts val="0"/>
              </a:spcAft>
              <a:buClr>
                <a:srgbClr val="000000"/>
              </a:buClr>
              <a:buSzPts val="1400"/>
              <a:buFont typeface="Arial"/>
              <a:buNone/>
            </a:pPr>
            <a:r>
              <a:rPr lang="fi-FI">
                <a:solidFill>
                  <a:srgbClr val="000000"/>
                </a:solidFill>
              </a:rPr>
              <a:t>Pasture at the north side of the Elterberg hill, land parcel "Wüstenei" (still belonging to Aschaffenburg) in the protected landscape area Spessart (LSG-00561-01), the natural reserve Dörngraben (NSG-00339-01) begins at the trees on the right side</a:t>
            </a:r>
            <a:endParaRPr>
              <a:solidFill>
                <a:srgbClr val="000000"/>
              </a:solidFill>
            </a:endParaRPr>
          </a:p>
        </p:txBody>
      </p:sp>
      <p:sp>
        <p:nvSpPr>
          <p:cNvPr id="524" name="Google Shape;52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2861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40071a606c_0_2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rgbClr val="000000"/>
              </a:buClr>
              <a:buSzPts val="1400"/>
              <a:buFont typeface="Arial"/>
              <a:buNone/>
            </a:pPr>
            <a:r>
              <a:rPr lang="fi-FI" b="1">
                <a:latin typeface="Calibri"/>
                <a:ea typeface="Calibri"/>
                <a:cs typeface="Calibri"/>
                <a:sym typeface="Calibri"/>
              </a:rPr>
              <a:t>Agricultural statistics</a:t>
            </a:r>
            <a:r>
              <a:rPr lang="fi-FI">
                <a:latin typeface="Calibri"/>
                <a:ea typeface="Calibri"/>
                <a:cs typeface="Calibri"/>
                <a:sym typeface="Calibri"/>
              </a:rPr>
              <a:t>: 52.4% land area is agricultural, 30.1% forest, 13.3% settlements and infrastructure, 4.2 other uses. Total agricultural area is 18.4 million ha and 28% of that is permanent grassland. Permanent crops cover 1% of the agricultural area. (Oppermann in Oppermann </a:t>
            </a:r>
            <a:r>
              <a:rPr lang="fi-FI" i="1">
                <a:latin typeface="Calibri"/>
                <a:ea typeface="Calibri"/>
                <a:cs typeface="Calibri"/>
                <a:sym typeface="Calibri"/>
              </a:rPr>
              <a:t>et al.</a:t>
            </a:r>
            <a:r>
              <a:rPr lang="fi-FI">
                <a:latin typeface="Calibri"/>
                <a:ea typeface="Calibri"/>
                <a:cs typeface="Calibri"/>
                <a:sym typeface="Calibri"/>
              </a:rPr>
              <a:t> 2012). </a:t>
            </a:r>
            <a:endParaRPr>
              <a:latin typeface="Calibri"/>
              <a:ea typeface="Calibri"/>
              <a:cs typeface="Calibri"/>
              <a:sym typeface="Calibri"/>
            </a:endParaRPr>
          </a:p>
          <a:p>
            <a:pPr marL="0" lvl="0" indent="0" rtl="0">
              <a:spcBef>
                <a:spcPts val="1000"/>
              </a:spcBef>
              <a:spcAft>
                <a:spcPts val="0"/>
              </a:spcAft>
              <a:buClr>
                <a:srgbClr val="000000"/>
              </a:buClr>
              <a:buSzPts val="1400"/>
              <a:buFont typeface="Arial"/>
              <a:buNone/>
            </a:pPr>
            <a:r>
              <a:rPr lang="fi-FI">
                <a:solidFill>
                  <a:srgbClr val="000000"/>
                </a:solidFill>
                <a:latin typeface="Calibri"/>
                <a:ea typeface="Calibri"/>
                <a:cs typeface="Calibri"/>
                <a:sym typeface="Calibri"/>
              </a:rPr>
              <a:t>Just over half of Germany’s land area is used for agriculture. Crop production accounts for 70% of farmland, and the remaining 30% are grassland and permanent crops including vineyards and orchards. The average farm size for farms with main income from farming is 57 ha, while the holdings with mainly non-farm income average 14 ha. Farming is mainly intensive. There are almost no regions in Germany used predominantly for extensive agriculture. </a:t>
            </a:r>
            <a:r>
              <a:rPr lang="fi-FI">
                <a:latin typeface="Calibri"/>
                <a:ea typeface="Calibri"/>
                <a:cs typeface="Calibri"/>
                <a:sym typeface="Calibri"/>
              </a:rPr>
              <a:t>(Oppermann in Oppermann </a:t>
            </a:r>
            <a:r>
              <a:rPr lang="fi-FI" i="1">
                <a:latin typeface="Calibri"/>
                <a:ea typeface="Calibri"/>
                <a:cs typeface="Calibri"/>
                <a:sym typeface="Calibri"/>
              </a:rPr>
              <a:t>et al.</a:t>
            </a:r>
            <a:r>
              <a:rPr lang="fi-FI">
                <a:latin typeface="Calibri"/>
                <a:ea typeface="Calibri"/>
                <a:cs typeface="Calibri"/>
                <a:sym typeface="Calibri"/>
              </a:rPr>
              <a:t> 2012)</a:t>
            </a:r>
            <a:endParaRPr>
              <a:solidFill>
                <a:srgbClr val="000000"/>
              </a:solidFill>
              <a:latin typeface="Calibri"/>
              <a:ea typeface="Calibri"/>
              <a:cs typeface="Calibri"/>
              <a:sym typeface="Calibri"/>
            </a:endParaRPr>
          </a:p>
          <a:p>
            <a:pPr marL="0" lvl="0" indent="0" rtl="0">
              <a:spcBef>
                <a:spcPts val="1000"/>
              </a:spcBef>
              <a:spcAft>
                <a:spcPts val="0"/>
              </a:spcAft>
              <a:buClr>
                <a:srgbClr val="000000"/>
              </a:buClr>
              <a:buSzPts val="1400"/>
              <a:buFont typeface="Arial"/>
              <a:buNone/>
            </a:pPr>
            <a:r>
              <a:rPr lang="fi-FI">
                <a:solidFill>
                  <a:srgbClr val="000000"/>
                </a:solidFill>
                <a:latin typeface="Calibri"/>
                <a:ea typeface="Calibri"/>
                <a:cs typeface="Calibri"/>
                <a:sym typeface="Calibri"/>
              </a:rPr>
              <a:t>HNV farmland in Germany is predominantly are grasslands. The most important types in terms of area are lowland and mountain hay meadows, which account for about 37% of all semi-natural habitats </a:t>
            </a:r>
            <a:r>
              <a:rPr lang="fi-FI">
                <a:latin typeface="Calibri"/>
                <a:ea typeface="Calibri"/>
                <a:cs typeface="Calibri"/>
                <a:sym typeface="Calibri"/>
              </a:rPr>
              <a:t>(Oppermann in Oppermann </a:t>
            </a:r>
            <a:r>
              <a:rPr lang="fi-FI" i="1">
                <a:latin typeface="Calibri"/>
                <a:ea typeface="Calibri"/>
                <a:cs typeface="Calibri"/>
                <a:sym typeface="Calibri"/>
              </a:rPr>
              <a:t>et al.</a:t>
            </a:r>
            <a:r>
              <a:rPr lang="fi-FI">
                <a:latin typeface="Calibri"/>
                <a:ea typeface="Calibri"/>
                <a:cs typeface="Calibri"/>
                <a:sym typeface="Calibri"/>
              </a:rPr>
              <a:t> 2012). </a:t>
            </a:r>
            <a:endParaRPr>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The map</a:t>
            </a:r>
            <a:r>
              <a:rPr lang="fi-FI">
                <a:solidFill>
                  <a:srgbClr val="000000"/>
                </a:solidFill>
                <a:latin typeface="Calibri"/>
                <a:ea typeface="Calibri"/>
                <a:cs typeface="Calibri"/>
                <a:sym typeface="Calibri"/>
              </a:rPr>
              <a:t> presents a graded representation of the proportion of land that is HNV farmland in Germany, where red indicates areas with the least amount of HNV farmland, and bright green indicates the areas with the most HNV farmland. The values of the shades are determined from data in Table 9 of the report (BfN, 2011)</a:t>
            </a: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SOURCE:</a:t>
            </a:r>
            <a:r>
              <a:rPr lang="fi-FI">
                <a:solidFill>
                  <a:srgbClr val="000000"/>
                </a:solidFill>
                <a:latin typeface="Calibri"/>
                <a:ea typeface="Calibri"/>
                <a:cs typeface="Calibri"/>
                <a:sym typeface="Calibri"/>
              </a:rPr>
              <a:t> Oppermann, R. 2012. Germany. In Oppermann, R., Beaufoy, G., Jones, G. (Eds) 2012. High Nature Value Farming in Europe: 35 European countries – experiences and perspectives. c. Verlag gegionalkultur, Germany. 544pp. ISBN: 978-89735-657-3</a:t>
            </a: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MAP: </a:t>
            </a:r>
            <a:r>
              <a:rPr lang="fi-FI">
                <a:solidFill>
                  <a:srgbClr val="000000"/>
                </a:solidFill>
                <a:latin typeface="Calibri"/>
                <a:ea typeface="Calibri"/>
                <a:cs typeface="Calibri"/>
                <a:sym typeface="Calibri"/>
              </a:rPr>
              <a:t>Keenleyside, C, Beaufoy, G, Tucker, G and Jones, G (2014) High Nature Value farming throughout EU-27 and its financial support under the CAP. Report prepared for DG Environment, contract ENV B.1/ETU/2012/0035. Institute for European Environmental Policy: London. </a:t>
            </a:r>
            <a:r>
              <a:rPr lang="fi-FI" b="1" u="sng">
                <a:solidFill>
                  <a:srgbClr val="0000FF"/>
                </a:solidFill>
                <a:latin typeface="Calibri"/>
                <a:ea typeface="Calibri"/>
                <a:cs typeface="Calibri"/>
                <a:sym typeface="Calibri"/>
                <a:hlinkClick r:id="rId3"/>
              </a:rPr>
              <a:t>http://www.efncp.org/download/HNV_and_CAP_Annex_1_maps_.pdf</a:t>
            </a:r>
            <a:r>
              <a:rPr lang="fi-FI" b="1">
                <a:solidFill>
                  <a:srgbClr val="0000FF"/>
                </a:solidFill>
                <a:latin typeface="Calibri"/>
                <a:ea typeface="Calibri"/>
                <a:cs typeface="Calibri"/>
                <a:sym typeface="Calibri"/>
              </a:rPr>
              <a:t> </a:t>
            </a: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a:p>
        </p:txBody>
      </p:sp>
      <p:sp>
        <p:nvSpPr>
          <p:cNvPr id="531" name="Google Shape;531;g40071a606c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70324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rgbClr val="000000"/>
              </a:buClr>
              <a:buSzPts val="2400"/>
              <a:buFont typeface="Arial"/>
              <a:buNone/>
            </a:pPr>
            <a:r>
              <a:rPr lang="fi-FI">
                <a:solidFill>
                  <a:srgbClr val="434343"/>
                </a:solidFill>
                <a:latin typeface="Calibri"/>
                <a:ea typeface="Calibri"/>
                <a:cs typeface="Calibri"/>
                <a:sym typeface="Calibri"/>
              </a:rPr>
              <a:t>Although intensive farming dominates, almost all regions of Germany have some areas that are used extensively and can be regarded as HNV farmland.</a:t>
            </a:r>
            <a:endParaRPr>
              <a:solidFill>
                <a:srgbClr val="434343"/>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r>
              <a:rPr lang="fi-FI">
                <a:solidFill>
                  <a:srgbClr val="434343"/>
                </a:solidFill>
                <a:latin typeface="Calibri"/>
                <a:ea typeface="Calibri"/>
                <a:cs typeface="Calibri"/>
                <a:sym typeface="Calibri"/>
              </a:rPr>
              <a:t>HNV farmland consists mostly of patches within predominantly non-HNV farmland. </a:t>
            </a:r>
            <a:endParaRPr>
              <a:solidFill>
                <a:srgbClr val="434343"/>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endParaRPr>
              <a:solidFill>
                <a:srgbClr val="434343"/>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r>
              <a:rPr lang="fi-FI">
                <a:solidFill>
                  <a:srgbClr val="434343"/>
                </a:solidFill>
                <a:latin typeface="Calibri"/>
                <a:ea typeface="Calibri"/>
                <a:cs typeface="Calibri"/>
                <a:sym typeface="Calibri"/>
              </a:rPr>
              <a:t>However, there are some farms where the farmland is predominantly HNV farmland these are:</a:t>
            </a:r>
            <a:endParaRPr>
              <a:solidFill>
                <a:srgbClr val="434343"/>
              </a:solidFill>
              <a:latin typeface="Calibri"/>
              <a:ea typeface="Calibri"/>
              <a:cs typeface="Calibri"/>
              <a:sym typeface="Calibri"/>
            </a:endParaRPr>
          </a:p>
          <a:p>
            <a:pPr marL="457200" lvl="0" indent="-304800" rtl="0">
              <a:lnSpc>
                <a:spcPct val="115000"/>
              </a:lnSpc>
              <a:spcBef>
                <a:spcPts val="0"/>
              </a:spcBef>
              <a:spcAft>
                <a:spcPts val="0"/>
              </a:spcAft>
              <a:buClr>
                <a:srgbClr val="000000"/>
              </a:buClr>
              <a:buSzPts val="1200"/>
              <a:buFont typeface="Calibri"/>
              <a:buChar char="●"/>
            </a:pPr>
            <a:r>
              <a:rPr lang="fi-FI">
                <a:solidFill>
                  <a:srgbClr val="000000"/>
                </a:solidFill>
                <a:latin typeface="Calibri"/>
                <a:ea typeface="Calibri"/>
                <a:cs typeface="Calibri"/>
                <a:sym typeface="Calibri"/>
              </a:rPr>
              <a:t>Transhuman shepherds (Schwäbische Alb, the Rhön, north German coast)</a:t>
            </a:r>
            <a:endParaRPr>
              <a:solidFill>
                <a:srgbClr val="000000"/>
              </a:solidFill>
              <a:latin typeface="Calibri"/>
              <a:ea typeface="Calibri"/>
              <a:cs typeface="Calibri"/>
              <a:sym typeface="Calibri"/>
            </a:endParaRPr>
          </a:p>
          <a:p>
            <a:pPr marL="457200" lvl="0" indent="-304800" rtl="0">
              <a:lnSpc>
                <a:spcPct val="115000"/>
              </a:lnSpc>
              <a:spcBef>
                <a:spcPts val="0"/>
              </a:spcBef>
              <a:spcAft>
                <a:spcPts val="0"/>
              </a:spcAft>
              <a:buClr>
                <a:srgbClr val="000000"/>
              </a:buClr>
              <a:buSzPts val="1200"/>
              <a:buFont typeface="Calibri"/>
              <a:buChar char="●"/>
            </a:pPr>
            <a:r>
              <a:rPr lang="fi-FI">
                <a:solidFill>
                  <a:srgbClr val="000000"/>
                </a:solidFill>
                <a:latin typeface="Calibri"/>
                <a:ea typeface="Calibri"/>
                <a:cs typeface="Calibri"/>
                <a:sym typeface="Calibri"/>
              </a:rPr>
              <a:t>Sedentary extensive-grazing sheep systems</a:t>
            </a:r>
            <a:endParaRPr>
              <a:solidFill>
                <a:srgbClr val="000000"/>
              </a:solidFill>
              <a:latin typeface="Calibri"/>
              <a:ea typeface="Calibri"/>
              <a:cs typeface="Calibri"/>
              <a:sym typeface="Calibri"/>
            </a:endParaRPr>
          </a:p>
          <a:p>
            <a:pPr marL="457200" lvl="0" indent="-304800" rtl="0">
              <a:lnSpc>
                <a:spcPct val="115000"/>
              </a:lnSpc>
              <a:spcBef>
                <a:spcPts val="0"/>
              </a:spcBef>
              <a:spcAft>
                <a:spcPts val="0"/>
              </a:spcAft>
              <a:buClr>
                <a:srgbClr val="000000"/>
              </a:buClr>
              <a:buSzPts val="1200"/>
              <a:buFont typeface="Calibri"/>
              <a:buChar char="●"/>
            </a:pPr>
            <a:r>
              <a:rPr lang="fi-FI">
                <a:solidFill>
                  <a:srgbClr val="000000"/>
                </a:solidFill>
                <a:latin typeface="Calibri"/>
                <a:ea typeface="Calibri"/>
                <a:cs typeface="Calibri"/>
                <a:sym typeface="Calibri"/>
              </a:rPr>
              <a:t>Dairy &amp; sheep in higher Alp regions</a:t>
            </a:r>
            <a:endParaRPr>
              <a:solidFill>
                <a:srgbClr val="000000"/>
              </a:solidFill>
              <a:latin typeface="Calibri"/>
              <a:ea typeface="Calibri"/>
              <a:cs typeface="Calibri"/>
              <a:sym typeface="Calibri"/>
            </a:endParaRPr>
          </a:p>
          <a:p>
            <a:pPr marL="457200" lvl="0" indent="-304800" rtl="0">
              <a:lnSpc>
                <a:spcPct val="115000"/>
              </a:lnSpc>
              <a:spcBef>
                <a:spcPts val="0"/>
              </a:spcBef>
              <a:spcAft>
                <a:spcPts val="0"/>
              </a:spcAft>
              <a:buClr>
                <a:srgbClr val="000000"/>
              </a:buClr>
              <a:buSzPts val="1200"/>
              <a:buFont typeface="Calibri"/>
              <a:buChar char="●"/>
            </a:pPr>
            <a:r>
              <a:rPr lang="fi-FI">
                <a:solidFill>
                  <a:srgbClr val="000000"/>
                </a:solidFill>
                <a:latin typeface="Calibri"/>
                <a:ea typeface="Calibri"/>
                <a:cs typeface="Calibri"/>
                <a:sym typeface="Calibri"/>
              </a:rPr>
              <a:t>Extensive suckler farms</a:t>
            </a:r>
            <a:endParaRPr>
              <a:solidFill>
                <a:srgbClr val="000000"/>
              </a:solidFill>
              <a:latin typeface="Calibri"/>
              <a:ea typeface="Calibri"/>
              <a:cs typeface="Calibri"/>
              <a:sym typeface="Calibri"/>
            </a:endParaRPr>
          </a:p>
          <a:p>
            <a:pPr marL="457200" lvl="0" indent="-304800" rtl="0">
              <a:lnSpc>
                <a:spcPct val="115000"/>
              </a:lnSpc>
              <a:spcBef>
                <a:spcPts val="0"/>
              </a:spcBef>
              <a:spcAft>
                <a:spcPts val="0"/>
              </a:spcAft>
              <a:buClr>
                <a:srgbClr val="000000"/>
              </a:buClr>
              <a:buSzPts val="1200"/>
              <a:buFont typeface="Calibri"/>
              <a:buChar char="●"/>
            </a:pPr>
            <a:r>
              <a:rPr lang="fi-FI">
                <a:solidFill>
                  <a:srgbClr val="000000"/>
                </a:solidFill>
                <a:latin typeface="Calibri"/>
                <a:ea typeface="Calibri"/>
                <a:cs typeface="Calibri"/>
                <a:sym typeface="Calibri"/>
              </a:rPr>
              <a:t>Hay producers</a:t>
            </a:r>
            <a:endParaRPr>
              <a:solidFill>
                <a:srgbClr val="000000"/>
              </a:solidFill>
              <a:latin typeface="Calibri"/>
              <a:ea typeface="Calibri"/>
              <a:cs typeface="Calibri"/>
              <a:sym typeface="Calibri"/>
            </a:endParaRPr>
          </a:p>
          <a:p>
            <a:pPr marL="457200" lvl="0" indent="-304800" rtl="0">
              <a:lnSpc>
                <a:spcPct val="115000"/>
              </a:lnSpc>
              <a:spcBef>
                <a:spcPts val="0"/>
              </a:spcBef>
              <a:spcAft>
                <a:spcPts val="0"/>
              </a:spcAft>
              <a:buClr>
                <a:srgbClr val="000000"/>
              </a:buClr>
              <a:buSzPts val="1200"/>
              <a:buFont typeface="Calibri"/>
              <a:buChar char="●"/>
            </a:pPr>
            <a:r>
              <a:rPr lang="fi-FI">
                <a:solidFill>
                  <a:srgbClr val="000000"/>
                </a:solidFill>
                <a:latin typeface="Calibri"/>
                <a:ea typeface="Calibri"/>
                <a:cs typeface="Calibri"/>
                <a:sym typeface="Calibri"/>
              </a:rPr>
              <a:t>Permanent crop farms (orchards, mainly part-time farming)</a:t>
            </a:r>
            <a:endParaRPr>
              <a:solidFill>
                <a:srgbClr val="000000"/>
              </a:solidFill>
              <a:latin typeface="Calibri"/>
              <a:ea typeface="Calibri"/>
              <a:cs typeface="Calibri"/>
              <a:sym typeface="Calibri"/>
            </a:endParaRPr>
          </a:p>
          <a:p>
            <a:pPr marL="457200" lvl="0" indent="-304800" rtl="0">
              <a:lnSpc>
                <a:spcPct val="115000"/>
              </a:lnSpc>
              <a:spcBef>
                <a:spcPts val="0"/>
              </a:spcBef>
              <a:spcAft>
                <a:spcPts val="0"/>
              </a:spcAft>
              <a:buClr>
                <a:srgbClr val="000000"/>
              </a:buClr>
              <a:buSzPts val="1200"/>
              <a:buFont typeface="Calibri"/>
              <a:buChar char="●"/>
            </a:pPr>
            <a:r>
              <a:rPr lang="fi-FI">
                <a:solidFill>
                  <a:srgbClr val="000000"/>
                </a:solidFill>
                <a:latin typeface="Calibri"/>
                <a:ea typeface="Calibri"/>
                <a:cs typeface="Calibri"/>
                <a:sym typeface="Calibri"/>
              </a:rPr>
              <a:t>Some organic farms</a:t>
            </a:r>
            <a:endParaRPr>
              <a:solidFill>
                <a:srgbClr val="000000"/>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endParaRPr>
              <a:solidFill>
                <a:srgbClr val="434343"/>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r>
              <a:rPr lang="fi-FI">
                <a:solidFill>
                  <a:srgbClr val="434343"/>
                </a:solidFill>
                <a:latin typeface="Calibri"/>
                <a:ea typeface="Calibri"/>
                <a:cs typeface="Calibri"/>
                <a:sym typeface="Calibri"/>
              </a:rPr>
              <a:t>These HNV farming systems are farmed by an estimated 1-5% of the farmers in Germany but account for roughly ⅕ of all the HNV farmland in Germany.</a:t>
            </a:r>
            <a:endParaRPr>
              <a:solidFill>
                <a:srgbClr val="434343"/>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endParaRPr>
              <a:solidFill>
                <a:srgbClr val="434343"/>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SOURCE:</a:t>
            </a:r>
            <a:r>
              <a:rPr lang="fi-FI">
                <a:solidFill>
                  <a:srgbClr val="000000"/>
                </a:solidFill>
                <a:latin typeface="Calibri"/>
                <a:ea typeface="Calibri"/>
                <a:cs typeface="Calibri"/>
                <a:sym typeface="Calibri"/>
              </a:rPr>
              <a:t> Oppermann, R. 2012. Germany. In Oppermann, R., Beaufoy, G., Jones, G. (Eds) 2012. High Nature Value Farming in Europe: 35 European countries – experiences and perspectives. c. Verlag gegionalkultur, Germany. 544pp. ISBN: 978-89735-657-3 p. 223</a:t>
            </a: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a:solidFill>
                <a:srgbClr val="000000"/>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r>
              <a:rPr lang="fi-FI" b="1">
                <a:solidFill>
                  <a:srgbClr val="000000"/>
                </a:solidFill>
                <a:latin typeface="Calibri"/>
                <a:ea typeface="Calibri"/>
                <a:cs typeface="Calibri"/>
                <a:sym typeface="Calibri"/>
              </a:rPr>
              <a:t>Photo:</a:t>
            </a:r>
            <a:r>
              <a:rPr lang="fi-FI">
                <a:solidFill>
                  <a:srgbClr val="000000"/>
                </a:solidFill>
                <a:latin typeface="Calibri"/>
                <a:ea typeface="Calibri"/>
                <a:cs typeface="Calibri"/>
                <a:sym typeface="Calibri"/>
              </a:rPr>
              <a:t> By Cookies4ever [CC BY-SA 4.0  (</a:t>
            </a:r>
            <a:r>
              <a:rPr lang="fi-FI" u="sng">
                <a:solidFill>
                  <a:srgbClr val="0000FF"/>
                </a:solidFill>
                <a:latin typeface="Calibri"/>
                <a:ea typeface="Calibri"/>
                <a:cs typeface="Calibri"/>
                <a:sym typeface="Calibri"/>
                <a:hlinkClick r:id="rId3"/>
              </a:rPr>
              <a:t>https://creativecommons.org/licenses/by-sa/4.0</a:t>
            </a:r>
            <a:r>
              <a:rPr lang="fi-FI">
                <a:solidFill>
                  <a:srgbClr val="000000"/>
                </a:solidFill>
                <a:latin typeface="Calibri"/>
                <a:ea typeface="Calibri"/>
                <a:cs typeface="Calibri"/>
                <a:sym typeface="Calibri"/>
              </a:rPr>
              <a:t> )], from Wikimedia Commons </a:t>
            </a:r>
            <a:r>
              <a:rPr lang="fi-FI" u="sng">
                <a:solidFill>
                  <a:srgbClr val="0000FF"/>
                </a:solidFill>
                <a:latin typeface="Calibri"/>
                <a:ea typeface="Calibri"/>
                <a:cs typeface="Calibri"/>
                <a:sym typeface="Calibri"/>
                <a:hlinkClick r:id="rId4"/>
              </a:rPr>
              <a:t>https://upload.wikimedia.org/wikipedia/commons/7/7a/Farrenpoint3.jpg</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r>
              <a:rPr lang="fi-FI" b="1">
                <a:solidFill>
                  <a:srgbClr val="434343"/>
                </a:solidFill>
                <a:latin typeface="Calibri"/>
                <a:ea typeface="Calibri"/>
                <a:cs typeface="Calibri"/>
                <a:sym typeface="Calibri"/>
              </a:rPr>
              <a:t>Photo description:</a:t>
            </a:r>
            <a:r>
              <a:rPr lang="fi-FI">
                <a:solidFill>
                  <a:srgbClr val="434343"/>
                </a:solidFill>
                <a:latin typeface="Calibri"/>
                <a:ea typeface="Calibri"/>
                <a:cs typeface="Calibri"/>
                <a:sym typeface="Calibri"/>
              </a:rPr>
              <a:t> Bavarian Mountain Pastures: Horses and cows next to the Huberalm on top of the Farrenpoint.</a:t>
            </a:r>
            <a:endParaRPr>
              <a:solidFill>
                <a:srgbClr val="434343"/>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endParaRPr>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a:p>
        </p:txBody>
      </p:sp>
      <p:sp>
        <p:nvSpPr>
          <p:cNvPr id="544" name="Google Shape;54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83052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40071a606c_0_5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rgbClr val="000000"/>
              </a:buClr>
              <a:buSzPts val="2400"/>
              <a:buFont typeface="Arial"/>
              <a:buNone/>
            </a:pPr>
            <a:r>
              <a:rPr lang="fi-FI">
                <a:solidFill>
                  <a:srgbClr val="434343"/>
                </a:solidFill>
                <a:latin typeface="Calibri"/>
                <a:ea typeface="Calibri"/>
                <a:cs typeface="Calibri"/>
                <a:sym typeface="Calibri"/>
              </a:rPr>
              <a:t>So-called “normal” or regular farmers maintain patches of extensively used grassland and Natura 2000 sites, landscape elements and traditional orchards with a less biodiverse farmland matrix than those with traditional HNV farming systems. Collectively, these full and part-time farmers, both conventional and organic, maintain about 80% of the HNV farmland in Germany.</a:t>
            </a:r>
            <a:endParaRPr>
              <a:solidFill>
                <a:srgbClr val="434343"/>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r>
              <a:rPr lang="fi-FI">
                <a:solidFill>
                  <a:srgbClr val="434343"/>
                </a:solidFill>
                <a:latin typeface="Calibri"/>
                <a:ea typeface="Calibri"/>
                <a:cs typeface="Calibri"/>
                <a:sym typeface="Calibri"/>
              </a:rPr>
              <a:t>Thus, maintaining Germany’s HNV farmland is in the hands of many farmers in Germany through their everyday farm work.</a:t>
            </a:r>
            <a:endParaRPr>
              <a:solidFill>
                <a:srgbClr val="434343"/>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endParaRPr>
              <a:solidFill>
                <a:srgbClr val="434343"/>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r>
              <a:rPr lang="fi-FI">
                <a:solidFill>
                  <a:srgbClr val="434343"/>
                </a:solidFill>
                <a:latin typeface="Calibri"/>
                <a:ea typeface="Calibri"/>
                <a:cs typeface="Calibri"/>
                <a:sym typeface="Calibri"/>
              </a:rPr>
              <a:t>Of note in wine-growing areas is the presence of species rich vineyards through the practice of contour viticulture carried out on narrow terraces along rivers. The dry stone walls and dry grassland banks used in this production are important HNV habitats.</a:t>
            </a:r>
            <a:endParaRPr>
              <a:solidFill>
                <a:srgbClr val="434343"/>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endParaRPr>
              <a:solidFill>
                <a:srgbClr val="434343"/>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r>
              <a:rPr lang="fi-FI">
                <a:solidFill>
                  <a:srgbClr val="434343"/>
                </a:solidFill>
                <a:latin typeface="Calibri"/>
                <a:ea typeface="Calibri"/>
                <a:cs typeface="Calibri"/>
                <a:sym typeface="Calibri"/>
              </a:rPr>
              <a:t>The understory of traditional apple and pear orchards is mostly used for grazing and hay-making. Regionally, they are a significant part of the HNV farmland. </a:t>
            </a:r>
            <a:endParaRPr>
              <a:solidFill>
                <a:srgbClr val="434343"/>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endParaRPr>
              <a:solidFill>
                <a:srgbClr val="434343"/>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SOURCE:</a:t>
            </a:r>
            <a:r>
              <a:rPr lang="fi-FI">
                <a:solidFill>
                  <a:srgbClr val="000000"/>
                </a:solidFill>
                <a:latin typeface="Calibri"/>
                <a:ea typeface="Calibri"/>
                <a:cs typeface="Calibri"/>
                <a:sym typeface="Calibri"/>
              </a:rPr>
              <a:t> Oppermann, R. 2012. Germany. In Oppermann, R., Beaufoy, G., Jones, G. (Eds) 2012. High Nature Value Farming in Europe: 35 European countries – experiences and perspectives. c. Verlag gegionalkultur, Germany. 544pp. ISBN: 978-89735-657-3 p. 223-224.</a:t>
            </a:r>
            <a:endParaRPr>
              <a:solidFill>
                <a:srgbClr val="000000"/>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endParaRPr>
              <a:solidFill>
                <a:srgbClr val="434343"/>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r>
              <a:rPr lang="fi-FI" b="1" u="sng">
                <a:solidFill>
                  <a:srgbClr val="000000"/>
                </a:solidFill>
                <a:latin typeface="Calibri"/>
                <a:ea typeface="Calibri"/>
                <a:cs typeface="Calibri"/>
                <a:sym typeface="Calibri"/>
              </a:rPr>
              <a:t>Photos</a:t>
            </a:r>
            <a:endParaRPr b="1" u="sng">
              <a:solidFill>
                <a:srgbClr val="000000"/>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r>
              <a:rPr lang="fi-FI" b="1">
                <a:solidFill>
                  <a:srgbClr val="000000"/>
                </a:solidFill>
                <a:latin typeface="Calibri"/>
                <a:ea typeface="Calibri"/>
                <a:cs typeface="Calibri"/>
                <a:sym typeface="Calibri"/>
              </a:rPr>
              <a:t>COWS </a:t>
            </a:r>
            <a:endParaRPr>
              <a:solidFill>
                <a:srgbClr val="000000"/>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r>
              <a:rPr lang="fi-FI">
                <a:solidFill>
                  <a:srgbClr val="000000"/>
                </a:solidFill>
                <a:latin typeface="Calibri"/>
                <a:ea typeface="Calibri"/>
                <a:cs typeface="Calibri"/>
                <a:sym typeface="Calibri"/>
              </a:rPr>
              <a:t>By Katrin Hubner [CC BY-SA 4.0  (</a:t>
            </a:r>
            <a:r>
              <a:rPr lang="fi-FI" u="sng">
                <a:solidFill>
                  <a:srgbClr val="0000FF"/>
                </a:solidFill>
                <a:latin typeface="Calibri"/>
                <a:ea typeface="Calibri"/>
                <a:cs typeface="Calibri"/>
                <a:sym typeface="Calibri"/>
                <a:hlinkClick r:id="rId3"/>
              </a:rPr>
              <a:t>https://creativecommons.org/licenses/by-sa/4.0</a:t>
            </a:r>
            <a:r>
              <a:rPr lang="fi-FI">
                <a:solidFill>
                  <a:srgbClr val="000000"/>
                </a:solidFill>
                <a:latin typeface="Calibri"/>
                <a:ea typeface="Calibri"/>
                <a:cs typeface="Calibri"/>
                <a:sym typeface="Calibri"/>
              </a:rPr>
              <a:t> ], from Wikimedia Commons</a:t>
            </a:r>
            <a:endParaRPr>
              <a:solidFill>
                <a:srgbClr val="000000"/>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r>
              <a:rPr lang="fi-FI" u="sng">
                <a:solidFill>
                  <a:srgbClr val="0000FF"/>
                </a:solidFill>
                <a:latin typeface="Calibri"/>
                <a:ea typeface="Calibri"/>
                <a:cs typeface="Calibri"/>
                <a:sym typeface="Calibri"/>
                <a:hlinkClick r:id="rId4"/>
              </a:rPr>
              <a:t>https://upload.wikimedia.org/wikipedia/commons/5/5f/Altensittenbacher_Anger07.jpg</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r>
              <a:rPr lang="fi-FI" sz="1100" b="1">
                <a:solidFill>
                  <a:srgbClr val="000000"/>
                </a:solidFill>
                <a:latin typeface="Arial"/>
                <a:ea typeface="Arial"/>
                <a:cs typeface="Arial"/>
                <a:sym typeface="Arial"/>
              </a:rPr>
              <a:t>Photo description: </a:t>
            </a:r>
            <a:r>
              <a:rPr lang="fi-FI">
                <a:solidFill>
                  <a:srgbClr val="333333"/>
                </a:solidFill>
                <a:latin typeface="Calibri"/>
                <a:ea typeface="Calibri"/>
                <a:cs typeface="Calibri"/>
                <a:sym typeface="Calibri"/>
              </a:rPr>
              <a:t>The Altensittenbacher Anger near Hersbruck is still used as pasture for cattle </a:t>
            </a:r>
            <a:endParaRPr>
              <a:solidFill>
                <a:srgbClr val="333333"/>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endParaRPr>
              <a:solidFill>
                <a:srgbClr val="000000"/>
              </a:solidFill>
              <a:latin typeface="Calibri"/>
              <a:ea typeface="Calibri"/>
              <a:cs typeface="Calibri"/>
              <a:sym typeface="Calibri"/>
            </a:endParaRPr>
          </a:p>
          <a:p>
            <a:pPr marL="0" lvl="0" indent="0" rtl="0">
              <a:spcBef>
                <a:spcPts val="0"/>
              </a:spcBef>
              <a:spcAft>
                <a:spcPts val="0"/>
              </a:spcAft>
              <a:buClr>
                <a:srgbClr val="000000"/>
              </a:buClr>
              <a:buSzPts val="2400"/>
              <a:buFont typeface="Arial"/>
              <a:buNone/>
            </a:pPr>
            <a:r>
              <a:rPr lang="fi-FI" sz="1100" b="1">
                <a:solidFill>
                  <a:srgbClr val="000000"/>
                </a:solidFill>
                <a:latin typeface="Arial"/>
                <a:ea typeface="Arial"/>
                <a:cs typeface="Arial"/>
                <a:sym typeface="Arial"/>
              </a:rPr>
              <a:t>SHEEP under the APPLE</a:t>
            </a:r>
            <a:r>
              <a:rPr lang="fi-FI" sz="1100">
                <a:solidFill>
                  <a:srgbClr val="000000"/>
                </a:solidFill>
                <a:latin typeface="Arial"/>
                <a:ea typeface="Arial"/>
                <a:cs typeface="Arial"/>
                <a:sym typeface="Arial"/>
              </a:rPr>
              <a:t> </a:t>
            </a:r>
            <a:r>
              <a:rPr lang="fi-FI" sz="1100" b="1">
                <a:solidFill>
                  <a:srgbClr val="000000"/>
                </a:solidFill>
                <a:latin typeface="Arial"/>
                <a:ea typeface="Arial"/>
                <a:cs typeface="Arial"/>
                <a:sym typeface="Arial"/>
              </a:rPr>
              <a:t>TREE</a:t>
            </a:r>
            <a:r>
              <a:rPr lang="fi-FI" sz="1100">
                <a:solidFill>
                  <a:srgbClr val="000000"/>
                </a:solidFill>
                <a:latin typeface="Arial"/>
                <a:ea typeface="Arial"/>
                <a:cs typeface="Arial"/>
                <a:sym typeface="Arial"/>
              </a:rPr>
              <a:t> By I, Wildfeuer [GFDL </a:t>
            </a:r>
            <a:r>
              <a:rPr lang="fi-FI" sz="1100">
                <a:solidFill>
                  <a:srgbClr val="0000FF"/>
                </a:solidFill>
                <a:latin typeface="Arial"/>
                <a:ea typeface="Arial"/>
                <a:cs typeface="Arial"/>
                <a:sym typeface="Arial"/>
              </a:rPr>
              <a:t>(</a:t>
            </a:r>
            <a:r>
              <a:rPr lang="fi-FI" sz="1100" u="sng">
                <a:solidFill>
                  <a:srgbClr val="0000FF"/>
                </a:solidFill>
                <a:latin typeface="Arial"/>
                <a:ea typeface="Arial"/>
                <a:cs typeface="Arial"/>
                <a:sym typeface="Arial"/>
                <a:hlinkClick r:id="rId5"/>
              </a:rPr>
              <a:t>http://www.gnu.org/copyleft/fdl.html</a:t>
            </a:r>
            <a:r>
              <a:rPr lang="fi-FI" sz="1100">
                <a:solidFill>
                  <a:srgbClr val="000000"/>
                </a:solidFill>
                <a:latin typeface="Arial"/>
                <a:ea typeface="Arial"/>
                <a:cs typeface="Arial"/>
                <a:sym typeface="Arial"/>
              </a:rPr>
              <a:t> ) or CC BY 3.0  (</a:t>
            </a:r>
            <a:r>
              <a:rPr lang="fi-FI" sz="1100" u="sng">
                <a:solidFill>
                  <a:srgbClr val="0000FF"/>
                </a:solidFill>
                <a:latin typeface="Arial"/>
                <a:ea typeface="Arial"/>
                <a:cs typeface="Arial"/>
                <a:sym typeface="Arial"/>
                <a:hlinkClick r:id="rId6"/>
              </a:rPr>
              <a:t>https://creativecommons.org/licenses/by/3.0</a:t>
            </a:r>
            <a:r>
              <a:rPr lang="fi-FI" sz="1100">
                <a:solidFill>
                  <a:srgbClr val="0000FF"/>
                </a:solidFill>
                <a:latin typeface="Arial"/>
                <a:ea typeface="Arial"/>
                <a:cs typeface="Arial"/>
                <a:sym typeface="Arial"/>
              </a:rPr>
              <a:t> </a:t>
            </a:r>
            <a:r>
              <a:rPr lang="fi-FI" sz="1100" u="sng">
                <a:solidFill>
                  <a:srgbClr val="0000FF"/>
                </a:solidFill>
                <a:latin typeface="Arial"/>
                <a:ea typeface="Arial"/>
                <a:cs typeface="Arial"/>
                <a:sym typeface="Arial"/>
                <a:hlinkClick r:id="rId7"/>
              </a:rPr>
              <a:t>Creative Commons</a:t>
            </a:r>
            <a:r>
              <a:rPr lang="fi-FI" sz="1100">
                <a:solidFill>
                  <a:srgbClr val="0000FF"/>
                </a:solidFill>
                <a:uFill>
                  <a:noFill/>
                </a:uFill>
                <a:latin typeface="Arial"/>
                <a:ea typeface="Arial"/>
                <a:cs typeface="Arial"/>
                <a:sym typeface="Arial"/>
                <a:hlinkClick r:id="rId8"/>
              </a:rPr>
              <a:t> </a:t>
            </a:r>
            <a:r>
              <a:rPr lang="fi-FI" sz="1100" u="sng">
                <a:solidFill>
                  <a:srgbClr val="0000FF"/>
                </a:solidFill>
                <a:latin typeface="Arial"/>
                <a:ea typeface="Arial"/>
                <a:cs typeface="Arial"/>
                <a:sym typeface="Arial"/>
                <a:hlinkClick r:id="rId8"/>
              </a:rPr>
              <a:t>Attribution 3.0 Unported</a:t>
            </a:r>
            <a:r>
              <a:rPr lang="fi-FI" sz="1100">
                <a:solidFill>
                  <a:srgbClr val="0000FF"/>
                </a:solidFill>
                <a:latin typeface="Arial"/>
                <a:ea typeface="Arial"/>
                <a:cs typeface="Arial"/>
                <a:sym typeface="Arial"/>
              </a:rPr>
              <a:t>)</a:t>
            </a:r>
            <a:r>
              <a:rPr lang="fi-FI" sz="1100">
                <a:solidFill>
                  <a:srgbClr val="000000"/>
                </a:solidFill>
                <a:latin typeface="Arial"/>
                <a:ea typeface="Arial"/>
                <a:cs typeface="Arial"/>
                <a:sym typeface="Arial"/>
              </a:rPr>
              <a:t>], from Wikimedia Commons. </a:t>
            </a:r>
            <a:r>
              <a:rPr lang="fi-FI" sz="1100" u="sng">
                <a:solidFill>
                  <a:srgbClr val="0000FF"/>
                </a:solidFill>
                <a:latin typeface="Arial"/>
                <a:ea typeface="Arial"/>
                <a:cs typeface="Arial"/>
                <a:sym typeface="Arial"/>
                <a:hlinkClick r:id="rId9"/>
              </a:rPr>
              <a:t>https://upload.wikimedia.org/wikipedia/commons/f/fc/2006-09-12Braunes_Bergschaf01.jpg</a:t>
            </a:r>
            <a:r>
              <a:rPr lang="fi-FI" sz="1100">
                <a:solidFill>
                  <a:srgbClr val="0000FF"/>
                </a:solidFill>
                <a:latin typeface="Arial"/>
                <a:ea typeface="Arial"/>
                <a:cs typeface="Arial"/>
                <a:sym typeface="Arial"/>
              </a:rPr>
              <a:t> </a:t>
            </a:r>
            <a:endParaRPr sz="1100">
              <a:solidFill>
                <a:srgbClr val="0000FF"/>
              </a:solidFill>
              <a:latin typeface="Arial"/>
              <a:ea typeface="Arial"/>
              <a:cs typeface="Arial"/>
              <a:sym typeface="Arial"/>
            </a:endParaRPr>
          </a:p>
          <a:p>
            <a:pPr marL="0" lvl="0" indent="0" rtl="0">
              <a:spcBef>
                <a:spcPts val="0"/>
              </a:spcBef>
              <a:spcAft>
                <a:spcPts val="0"/>
              </a:spcAft>
              <a:buClr>
                <a:srgbClr val="000000"/>
              </a:buClr>
              <a:buSzPts val="2400"/>
              <a:buFont typeface="Arial"/>
              <a:buNone/>
            </a:pPr>
            <a:r>
              <a:rPr lang="fi-FI" sz="1100" b="1">
                <a:solidFill>
                  <a:srgbClr val="000000"/>
                </a:solidFill>
                <a:latin typeface="Arial"/>
                <a:ea typeface="Arial"/>
                <a:cs typeface="Arial"/>
                <a:sym typeface="Arial"/>
              </a:rPr>
              <a:t>Photo description:</a:t>
            </a:r>
            <a:r>
              <a:rPr lang="fi-FI" sz="1100">
                <a:solidFill>
                  <a:srgbClr val="000000"/>
                </a:solidFill>
                <a:latin typeface="Arial"/>
                <a:ea typeface="Arial"/>
                <a:cs typeface="Arial"/>
                <a:sym typeface="Arial"/>
              </a:rPr>
              <a:t> “Braunes Bergschaf” breed of sheep beneath an apple tree in the Rems valley in</a:t>
            </a:r>
            <a:r>
              <a:rPr lang="fi-FI" sz="1100">
                <a:solidFill>
                  <a:srgbClr val="000000"/>
                </a:solidFill>
                <a:uFill>
                  <a:noFill/>
                </a:uFill>
                <a:latin typeface="Arial"/>
                <a:ea typeface="Arial"/>
                <a:cs typeface="Arial"/>
                <a:sym typeface="Arial"/>
                <a:hlinkClick r:id="rId10"/>
              </a:rPr>
              <a:t>  Baden- Württemberg</a:t>
            </a:r>
            <a:r>
              <a:rPr lang="fi-FI" sz="1100">
                <a:solidFill>
                  <a:srgbClr val="000000"/>
                </a:solidFill>
                <a:latin typeface="Arial"/>
                <a:ea typeface="Arial"/>
                <a:cs typeface="Arial"/>
                <a:sym typeface="Arial"/>
              </a:rPr>
              <a:t>, Germany.</a:t>
            </a:r>
            <a:endParaRPr>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a:p>
        </p:txBody>
      </p:sp>
      <p:sp>
        <p:nvSpPr>
          <p:cNvPr id="555" name="Google Shape;555;g40071a606c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814078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40071a606c_0_9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rgbClr val="000000"/>
              </a:buClr>
              <a:buSzPts val="2400"/>
              <a:buFont typeface="Arial"/>
              <a:buNone/>
            </a:pPr>
            <a:endParaRPr dirty="0">
              <a:solidFill>
                <a:srgbClr val="434343"/>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dirty="0">
                <a:solidFill>
                  <a:srgbClr val="000000"/>
                </a:solidFill>
                <a:latin typeface="Calibri"/>
                <a:ea typeface="Calibri"/>
                <a:cs typeface="Calibri"/>
                <a:sym typeface="Calibri"/>
              </a:rPr>
              <a:t>SOURCE:</a:t>
            </a:r>
            <a:r>
              <a:rPr lang="fi-FI" dirty="0">
                <a:solidFill>
                  <a:srgbClr val="000000"/>
                </a:solidFill>
                <a:latin typeface="Calibri"/>
                <a:ea typeface="Calibri"/>
                <a:cs typeface="Calibri"/>
                <a:sym typeface="Calibri"/>
              </a:rPr>
              <a:t> Oppermann, R. 2012. Germany. In Oppermann, R., Beaufoy, G., Jones, G. (</a:t>
            </a:r>
            <a:r>
              <a:rPr lang="fi-FI" dirty="0" err="1">
                <a:solidFill>
                  <a:srgbClr val="000000"/>
                </a:solidFill>
                <a:latin typeface="Calibri"/>
                <a:ea typeface="Calibri"/>
                <a:cs typeface="Calibri"/>
                <a:sym typeface="Calibri"/>
              </a:rPr>
              <a:t>Eds</a:t>
            </a:r>
            <a:r>
              <a:rPr lang="fi-FI" dirty="0">
                <a:solidFill>
                  <a:srgbClr val="000000"/>
                </a:solidFill>
                <a:latin typeface="Calibri"/>
                <a:ea typeface="Calibri"/>
                <a:cs typeface="Calibri"/>
                <a:sym typeface="Calibri"/>
              </a:rPr>
              <a:t>) 2012. </a:t>
            </a:r>
            <a:r>
              <a:rPr lang="fi-FI" dirty="0" err="1">
                <a:solidFill>
                  <a:srgbClr val="000000"/>
                </a:solidFill>
                <a:latin typeface="Calibri"/>
                <a:ea typeface="Calibri"/>
                <a:cs typeface="Calibri"/>
                <a:sym typeface="Calibri"/>
              </a:rPr>
              <a:t>High</a:t>
            </a:r>
            <a:r>
              <a:rPr lang="fi-FI" dirty="0">
                <a:solidFill>
                  <a:srgbClr val="000000"/>
                </a:solidFill>
                <a:latin typeface="Calibri"/>
                <a:ea typeface="Calibri"/>
                <a:cs typeface="Calibri"/>
                <a:sym typeface="Calibri"/>
              </a:rPr>
              <a:t> </a:t>
            </a:r>
            <a:r>
              <a:rPr lang="fi-FI" dirty="0" err="1">
                <a:solidFill>
                  <a:srgbClr val="000000"/>
                </a:solidFill>
                <a:latin typeface="Calibri"/>
                <a:ea typeface="Calibri"/>
                <a:cs typeface="Calibri"/>
                <a:sym typeface="Calibri"/>
              </a:rPr>
              <a:t>Nature</a:t>
            </a:r>
            <a:r>
              <a:rPr lang="fi-FI" dirty="0">
                <a:solidFill>
                  <a:srgbClr val="000000"/>
                </a:solidFill>
                <a:latin typeface="Calibri"/>
                <a:ea typeface="Calibri"/>
                <a:cs typeface="Calibri"/>
                <a:sym typeface="Calibri"/>
              </a:rPr>
              <a:t> Value Farming in Europe: 35 European </a:t>
            </a:r>
            <a:r>
              <a:rPr lang="fi-FI" dirty="0" err="1">
                <a:solidFill>
                  <a:srgbClr val="000000"/>
                </a:solidFill>
                <a:latin typeface="Calibri"/>
                <a:ea typeface="Calibri"/>
                <a:cs typeface="Calibri"/>
                <a:sym typeface="Calibri"/>
              </a:rPr>
              <a:t>countries</a:t>
            </a:r>
            <a:r>
              <a:rPr lang="fi-FI" dirty="0">
                <a:solidFill>
                  <a:srgbClr val="000000"/>
                </a:solidFill>
                <a:latin typeface="Calibri"/>
                <a:ea typeface="Calibri"/>
                <a:cs typeface="Calibri"/>
                <a:sym typeface="Calibri"/>
              </a:rPr>
              <a:t> – </a:t>
            </a:r>
            <a:r>
              <a:rPr lang="fi-FI" dirty="0" err="1">
                <a:solidFill>
                  <a:srgbClr val="000000"/>
                </a:solidFill>
                <a:latin typeface="Calibri"/>
                <a:ea typeface="Calibri"/>
                <a:cs typeface="Calibri"/>
                <a:sym typeface="Calibri"/>
              </a:rPr>
              <a:t>experiences</a:t>
            </a:r>
            <a:r>
              <a:rPr lang="fi-FI" dirty="0">
                <a:solidFill>
                  <a:srgbClr val="000000"/>
                </a:solidFill>
                <a:latin typeface="Calibri"/>
                <a:ea typeface="Calibri"/>
                <a:cs typeface="Calibri"/>
                <a:sym typeface="Calibri"/>
              </a:rPr>
              <a:t> and </a:t>
            </a:r>
            <a:r>
              <a:rPr lang="fi-FI" dirty="0" err="1">
                <a:solidFill>
                  <a:srgbClr val="000000"/>
                </a:solidFill>
                <a:latin typeface="Calibri"/>
                <a:ea typeface="Calibri"/>
                <a:cs typeface="Calibri"/>
                <a:sym typeface="Calibri"/>
              </a:rPr>
              <a:t>perspectives</a:t>
            </a:r>
            <a:r>
              <a:rPr lang="fi-FI" dirty="0">
                <a:solidFill>
                  <a:srgbClr val="000000"/>
                </a:solidFill>
                <a:latin typeface="Calibri"/>
                <a:ea typeface="Calibri"/>
                <a:cs typeface="Calibri"/>
                <a:sym typeface="Calibri"/>
              </a:rPr>
              <a:t>. c. </a:t>
            </a:r>
            <a:r>
              <a:rPr lang="fi-FI" dirty="0" err="1">
                <a:solidFill>
                  <a:srgbClr val="000000"/>
                </a:solidFill>
                <a:latin typeface="Calibri"/>
                <a:ea typeface="Calibri"/>
                <a:cs typeface="Calibri"/>
                <a:sym typeface="Calibri"/>
              </a:rPr>
              <a:t>Verlag</a:t>
            </a:r>
            <a:r>
              <a:rPr lang="fi-FI" dirty="0">
                <a:solidFill>
                  <a:srgbClr val="000000"/>
                </a:solidFill>
                <a:latin typeface="Calibri"/>
                <a:ea typeface="Calibri"/>
                <a:cs typeface="Calibri"/>
                <a:sym typeface="Calibri"/>
              </a:rPr>
              <a:t> </a:t>
            </a:r>
            <a:r>
              <a:rPr lang="fi-FI" dirty="0" err="1">
                <a:solidFill>
                  <a:srgbClr val="000000"/>
                </a:solidFill>
                <a:latin typeface="Calibri"/>
                <a:ea typeface="Calibri"/>
                <a:cs typeface="Calibri"/>
                <a:sym typeface="Calibri"/>
              </a:rPr>
              <a:t>gegionalkultur</a:t>
            </a:r>
            <a:r>
              <a:rPr lang="fi-FI" dirty="0">
                <a:solidFill>
                  <a:srgbClr val="000000"/>
                </a:solidFill>
                <a:latin typeface="Calibri"/>
                <a:ea typeface="Calibri"/>
                <a:cs typeface="Calibri"/>
                <a:sym typeface="Calibri"/>
              </a:rPr>
              <a:t>, Germany. 544pp. ISBN: 978-89735-657-3 p. 224</a:t>
            </a:r>
            <a:endParaRPr dirty="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dirty="0"/>
          </a:p>
          <a:p>
            <a:pPr marL="0" marR="0" lvl="0" indent="0" algn="l" rtl="0">
              <a:lnSpc>
                <a:spcPct val="100000"/>
              </a:lnSpc>
              <a:spcBef>
                <a:spcPts val="360"/>
              </a:spcBef>
              <a:spcAft>
                <a:spcPts val="0"/>
              </a:spcAft>
              <a:buClr>
                <a:srgbClr val="000000"/>
              </a:buClr>
              <a:buSzPts val="1400"/>
              <a:buFont typeface="Arial"/>
              <a:buNone/>
            </a:pPr>
            <a:endParaRPr dirty="0"/>
          </a:p>
          <a:p>
            <a:pPr marL="0" marR="0" lvl="0" indent="0" algn="l" rtl="0">
              <a:lnSpc>
                <a:spcPct val="100000"/>
              </a:lnSpc>
              <a:spcBef>
                <a:spcPts val="360"/>
              </a:spcBef>
              <a:spcAft>
                <a:spcPts val="0"/>
              </a:spcAft>
              <a:buClr>
                <a:srgbClr val="000000"/>
              </a:buClr>
              <a:buSzPts val="1400"/>
              <a:buFont typeface="Arial"/>
              <a:buNone/>
            </a:pPr>
            <a:r>
              <a:rPr lang="fi-FI" b="1" dirty="0"/>
              <a:t>Photo</a:t>
            </a:r>
            <a:endParaRPr b="1" dirty="0"/>
          </a:p>
          <a:p>
            <a:pPr marL="0" marR="0" lvl="0" indent="0" algn="l" rtl="0">
              <a:lnSpc>
                <a:spcPct val="100000"/>
              </a:lnSpc>
              <a:spcBef>
                <a:spcPts val="360"/>
              </a:spcBef>
              <a:spcAft>
                <a:spcPts val="0"/>
              </a:spcAft>
              <a:buClr>
                <a:srgbClr val="000000"/>
              </a:buClr>
              <a:buSzPts val="1400"/>
              <a:buFont typeface="Arial"/>
              <a:buNone/>
            </a:pPr>
            <a:r>
              <a:rPr lang="fi-FI" dirty="0" smtClean="0"/>
              <a:t>By</a:t>
            </a:r>
            <a:r>
              <a:rPr lang="fi-FI" baseline="0" dirty="0" smtClean="0"/>
              <a:t> </a:t>
            </a:r>
            <a:r>
              <a:rPr lang="fi-FI" dirty="0" err="1" smtClean="0"/>
              <a:t>Niteshift</a:t>
            </a:r>
            <a:r>
              <a:rPr lang="fi-FI" dirty="0" smtClean="0"/>
              <a:t> </a:t>
            </a:r>
            <a:r>
              <a:rPr lang="fi-FI" dirty="0"/>
              <a:t>(</a:t>
            </a:r>
            <a:r>
              <a:rPr lang="fi-FI" dirty="0" err="1"/>
              <a:t>talk</a:t>
            </a:r>
            <a:r>
              <a:rPr lang="fi-FI" dirty="0"/>
              <a:t>), </a:t>
            </a:r>
            <a:r>
              <a:rPr lang="fi-FI" dirty="0" err="1"/>
              <a:t>driver</a:t>
            </a:r>
            <a:r>
              <a:rPr lang="fi-FI" dirty="0"/>
              <a:t> and </a:t>
            </a:r>
            <a:r>
              <a:rPr lang="fi-FI" dirty="0" err="1"/>
              <a:t>motive</a:t>
            </a:r>
            <a:r>
              <a:rPr lang="fi-FI" dirty="0"/>
              <a:t> </a:t>
            </a:r>
            <a:r>
              <a:rPr lang="fi-FI" dirty="0" err="1"/>
              <a:t>selection</a:t>
            </a:r>
            <a:r>
              <a:rPr lang="fi-FI" dirty="0"/>
              <a:t>: </a:t>
            </a:r>
            <a:r>
              <a:rPr lang="fi-FI" dirty="0" err="1"/>
              <a:t>Klostermönch</a:t>
            </a:r>
            <a:r>
              <a:rPr lang="fi-FI" dirty="0"/>
              <a:t> [CC BY-SA 3.0  (</a:t>
            </a:r>
            <a:r>
              <a:rPr lang="fi-FI" u="sng" dirty="0">
                <a:solidFill>
                  <a:srgbClr val="0000FF"/>
                </a:solidFill>
                <a:hlinkClick r:id="rId3"/>
              </a:rPr>
              <a:t>https://creativecommons.org/licenses/by-sa/3.0</a:t>
            </a:r>
            <a:r>
              <a:rPr lang="fi-FI" dirty="0">
                <a:solidFill>
                  <a:srgbClr val="0000FF"/>
                </a:solidFill>
              </a:rPr>
              <a:t> </a:t>
            </a:r>
            <a:r>
              <a:rPr lang="fi-FI" dirty="0"/>
              <a:t>)], </a:t>
            </a:r>
            <a:r>
              <a:rPr lang="fi-FI" dirty="0" err="1"/>
              <a:t>from</a:t>
            </a:r>
            <a:r>
              <a:rPr lang="fi-FI" dirty="0"/>
              <a:t> Wikimedia </a:t>
            </a:r>
            <a:r>
              <a:rPr lang="fi-FI" dirty="0" err="1"/>
              <a:t>Commons</a:t>
            </a:r>
            <a:endParaRPr dirty="0"/>
          </a:p>
          <a:p>
            <a:pPr marL="0" marR="0" lvl="0" indent="0" algn="l" rtl="0">
              <a:lnSpc>
                <a:spcPct val="100000"/>
              </a:lnSpc>
              <a:spcBef>
                <a:spcPts val="360"/>
              </a:spcBef>
              <a:spcAft>
                <a:spcPts val="0"/>
              </a:spcAft>
              <a:buClr>
                <a:srgbClr val="000000"/>
              </a:buClr>
              <a:buSzPts val="1400"/>
              <a:buFont typeface="Arial"/>
              <a:buNone/>
            </a:pPr>
            <a:r>
              <a:rPr lang="fi-FI" u="sng" dirty="0">
                <a:solidFill>
                  <a:srgbClr val="0000FF"/>
                </a:solidFill>
                <a:hlinkClick r:id="rId4"/>
              </a:rPr>
              <a:t>https://upload.wikimedia.org/wikipedia/commons/0/09/Lenzen_%28Mustin%29_Naturschutzgebiet_Upahler_und_Lenzener_See_2011-05-24_201.JPG</a:t>
            </a:r>
            <a:endParaRPr dirty="0">
              <a:solidFill>
                <a:srgbClr val="0000FF"/>
              </a:solidFill>
            </a:endParaRPr>
          </a:p>
          <a:p>
            <a:pPr marL="0" marR="0" lvl="0" indent="0" algn="l" rtl="0">
              <a:lnSpc>
                <a:spcPct val="100000"/>
              </a:lnSpc>
              <a:spcBef>
                <a:spcPts val="360"/>
              </a:spcBef>
              <a:spcAft>
                <a:spcPts val="0"/>
              </a:spcAft>
              <a:buClr>
                <a:srgbClr val="000000"/>
              </a:buClr>
              <a:buSzPts val="1400"/>
              <a:buFont typeface="Arial"/>
              <a:buNone/>
            </a:pPr>
            <a:r>
              <a:rPr lang="fi-FI" dirty="0"/>
              <a:t>Photo </a:t>
            </a:r>
            <a:r>
              <a:rPr lang="fi-FI" dirty="0" err="1"/>
              <a:t>description</a:t>
            </a:r>
            <a:r>
              <a:rPr lang="fi-FI" dirty="0"/>
              <a:t>: </a:t>
            </a:r>
            <a:r>
              <a:rPr lang="fi-FI" dirty="0" err="1"/>
              <a:t>Nature</a:t>
            </a:r>
            <a:r>
              <a:rPr lang="fi-FI" dirty="0"/>
              <a:t> </a:t>
            </a:r>
            <a:r>
              <a:rPr lang="fi-FI" dirty="0" err="1"/>
              <a:t>reserve</a:t>
            </a:r>
            <a:r>
              <a:rPr lang="fi-FI" dirty="0"/>
              <a:t> </a:t>
            </a:r>
            <a:r>
              <a:rPr lang="fi-FI" dirty="0" err="1"/>
              <a:t>Upahler</a:t>
            </a:r>
            <a:r>
              <a:rPr lang="fi-FI" dirty="0"/>
              <a:t> </a:t>
            </a:r>
            <a:r>
              <a:rPr lang="fi-FI" dirty="0" err="1"/>
              <a:t>und</a:t>
            </a:r>
            <a:r>
              <a:rPr lang="fi-FI" dirty="0"/>
              <a:t> </a:t>
            </a:r>
            <a:r>
              <a:rPr lang="fi-FI" dirty="0" err="1"/>
              <a:t>Lenzener</a:t>
            </a:r>
            <a:r>
              <a:rPr lang="fi-FI" dirty="0"/>
              <a:t> </a:t>
            </a:r>
            <a:r>
              <a:rPr lang="fi-FI" dirty="0" err="1"/>
              <a:t>See</a:t>
            </a:r>
            <a:r>
              <a:rPr lang="fi-FI" dirty="0"/>
              <a:t> in </a:t>
            </a:r>
            <a:r>
              <a:rPr lang="fi-FI" dirty="0" err="1"/>
              <a:t>Lenzen</a:t>
            </a:r>
            <a:r>
              <a:rPr lang="fi-FI" dirty="0"/>
              <a:t>, </a:t>
            </a:r>
            <a:r>
              <a:rPr lang="fi-FI" dirty="0" err="1"/>
              <a:t>district</a:t>
            </a:r>
            <a:r>
              <a:rPr lang="fi-FI" dirty="0"/>
              <a:t> </a:t>
            </a:r>
            <a:r>
              <a:rPr lang="fi-FI" dirty="0" err="1"/>
              <a:t>Parchim</a:t>
            </a:r>
            <a:r>
              <a:rPr lang="fi-FI" dirty="0"/>
              <a:t>, Mecklenburg-Vorpommern, Germany</a:t>
            </a:r>
            <a:endParaRPr dirty="0"/>
          </a:p>
        </p:txBody>
      </p:sp>
      <p:sp>
        <p:nvSpPr>
          <p:cNvPr id="565" name="Google Shape;565;g40071a606c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645692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4" name="Google Shape;574;p2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fi-FI"/>
              <a:t>“HNVF in Germany Germany is the first (and so far the only) Member State to have devised a new data system to gather qualitative and quantitative on HNV farmland, which provides quite a robust CMEF monitoring tool. Type 1 HNV farmland is mainly extensive semi-natural grasslands in upland areas, mountains and on poorer lowland soils. In these areas farm diversification, direct marketing and part-time farming are common, although there are some large sheep farms in some regions. Type 2 HNV land is mainly on more intensively managed conventional farms. It is estimated that HNV farmland in Germany benefited from about 16 % of the public expenditure under Pillar 2 and less than 3 % of the combined Pillar 1 and 2 (2007-9 period). Regional agri-environment programmes have measures designed for HNV semi-natural grasslands, and these include some results-based payments, with simple self-assessment by farmers of the floristic diversity of their meadows.” </a:t>
            </a:r>
            <a:r>
              <a:rPr lang="fi-FI" b="1"/>
              <a:t>(SOURCE:</a:t>
            </a:r>
            <a:r>
              <a:rPr lang="fi-FI"/>
              <a:t> IEEP 2014, p. 122) </a:t>
            </a:r>
            <a:endParaRPr/>
          </a:p>
          <a:p>
            <a:pPr marL="0" marR="0" lvl="0" indent="0" algn="l" rtl="0">
              <a:lnSpc>
                <a:spcPct val="100000"/>
              </a:lnSpc>
              <a:spcBef>
                <a:spcPts val="360"/>
              </a:spcBef>
              <a:spcAft>
                <a:spcPts val="0"/>
              </a:spcAft>
              <a:buClr>
                <a:srgbClr val="000000"/>
              </a:buClr>
              <a:buSzPts val="1400"/>
              <a:buFont typeface="Arial"/>
              <a:buNone/>
            </a:pPr>
            <a:endParaRPr/>
          </a:p>
          <a:p>
            <a:pPr marL="0" lvl="0" indent="0" rtl="0">
              <a:spcBef>
                <a:spcPts val="360"/>
              </a:spcBef>
              <a:spcAft>
                <a:spcPts val="0"/>
              </a:spcAft>
              <a:buClr>
                <a:srgbClr val="000000"/>
              </a:buClr>
              <a:buSzPts val="1100"/>
              <a:buFont typeface="Arial"/>
              <a:buNone/>
            </a:pPr>
            <a:r>
              <a:rPr lang="fi-FI" sz="1100">
                <a:solidFill>
                  <a:srgbClr val="000000"/>
                </a:solidFill>
                <a:latin typeface="Arial"/>
                <a:ea typeface="Arial"/>
                <a:cs typeface="Arial"/>
                <a:sym typeface="Arial"/>
              </a:rPr>
              <a:t>(</a:t>
            </a:r>
            <a:r>
              <a:rPr lang="fi-FI" sz="1100" b="1">
                <a:solidFill>
                  <a:srgbClr val="000000"/>
                </a:solidFill>
                <a:latin typeface="Arial"/>
                <a:ea typeface="Arial"/>
                <a:cs typeface="Arial"/>
                <a:sym typeface="Arial"/>
              </a:rPr>
              <a:t>BELOW &amp; map is from: </a:t>
            </a:r>
            <a:r>
              <a:rPr lang="fi-FI" sz="1100">
                <a:solidFill>
                  <a:srgbClr val="000000"/>
                </a:solidFill>
                <a:latin typeface="Arial"/>
                <a:ea typeface="Arial"/>
                <a:cs typeface="Arial"/>
                <a:sym typeface="Arial"/>
              </a:rPr>
              <a:t>Benzler </a:t>
            </a:r>
            <a:r>
              <a:rPr lang="fi-FI" u="sng">
                <a:solidFill>
                  <a:srgbClr val="0000FF"/>
                </a:solidFill>
                <a:hlinkClick r:id="rId3"/>
              </a:rPr>
              <a:t>https://www.bfn.de/en/activities/monitoring/hnv-farmland-indicator.html</a:t>
            </a:r>
            <a:r>
              <a:rPr lang="fi-FI">
                <a:solidFill>
                  <a:srgbClr val="0000FF"/>
                </a:solidFill>
              </a:rPr>
              <a:t>) </a:t>
            </a:r>
            <a:endParaRPr sz="1100">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100"/>
              <a:buFont typeface="Arial"/>
              <a:buNone/>
            </a:pPr>
            <a:r>
              <a:rPr lang="fi-FI" sz="1100">
                <a:solidFill>
                  <a:srgbClr val="000000"/>
                </a:solidFill>
                <a:latin typeface="Arial"/>
                <a:ea typeface="Arial"/>
                <a:cs typeface="Arial"/>
                <a:sym typeface="Arial"/>
              </a:rPr>
              <a:t>“Data for the HNV farmland indicator are gathered in field surveys, using some 900 sample plots throughout Germany each covering one kilometre square.”</a:t>
            </a:r>
            <a:endParaRPr sz="1100">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100"/>
              <a:buFont typeface="Arial"/>
              <a:buNone/>
            </a:pPr>
            <a:r>
              <a:rPr lang="fi-FI" sz="1100">
                <a:solidFill>
                  <a:srgbClr val="000000"/>
                </a:solidFill>
                <a:latin typeface="Arial"/>
                <a:ea typeface="Arial"/>
                <a:cs typeface="Arial"/>
                <a:sym typeface="Arial"/>
              </a:rPr>
              <a:t>“The identified HNV farmland structures were assigned nature values on a scale:</a:t>
            </a:r>
            <a:endParaRPr sz="1100">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100"/>
              <a:buFont typeface="Arial"/>
              <a:buNone/>
            </a:pPr>
            <a:r>
              <a:rPr lang="fi-FI" sz="1100" b="1">
                <a:solidFill>
                  <a:srgbClr val="000000"/>
                </a:solidFill>
                <a:latin typeface="Arial"/>
                <a:ea typeface="Arial"/>
                <a:cs typeface="Arial"/>
                <a:sym typeface="Arial"/>
              </a:rPr>
              <a:t>HNV I: Exceptionally high nature value</a:t>
            </a:r>
            <a:endParaRPr sz="1100" b="1">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100"/>
              <a:buFont typeface="Arial"/>
              <a:buNone/>
            </a:pPr>
            <a:r>
              <a:rPr lang="fi-FI" sz="1100" b="1">
                <a:solidFill>
                  <a:srgbClr val="000000"/>
                </a:solidFill>
                <a:latin typeface="Arial"/>
                <a:ea typeface="Arial"/>
                <a:cs typeface="Arial"/>
                <a:sym typeface="Arial"/>
              </a:rPr>
              <a:t>HNV II: Very high nature value</a:t>
            </a:r>
            <a:endParaRPr sz="1100" b="1">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100"/>
              <a:buFont typeface="Arial"/>
              <a:buNone/>
            </a:pPr>
            <a:r>
              <a:rPr lang="fi-FI" sz="1100" b="1">
                <a:solidFill>
                  <a:srgbClr val="000000"/>
                </a:solidFill>
                <a:latin typeface="Arial"/>
                <a:ea typeface="Arial"/>
                <a:cs typeface="Arial"/>
                <a:sym typeface="Arial"/>
              </a:rPr>
              <a:t>HNV III: Moderately high nature value”</a:t>
            </a:r>
            <a:endParaRPr sz="1100" b="1">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100"/>
              <a:buFont typeface="Arial"/>
              <a:buNone/>
            </a:pPr>
            <a:r>
              <a:rPr lang="fi-FI" sz="1100">
                <a:solidFill>
                  <a:srgbClr val="000000"/>
                </a:solidFill>
                <a:latin typeface="Arial"/>
                <a:ea typeface="Arial"/>
                <a:cs typeface="Arial"/>
                <a:sym typeface="Arial"/>
              </a:rPr>
              <a:t>“To ensure homogenous conditions for the nationwide field mapping, various measures for a quality management are undertaken. BfN arranges training courses on a regular basis to educate the field ecologists.” </a:t>
            </a:r>
            <a:endParaRPr sz="1100">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100"/>
              <a:buFont typeface="Arial"/>
              <a:buNone/>
            </a:pPr>
            <a:r>
              <a:rPr lang="fi-FI" sz="1100">
                <a:solidFill>
                  <a:srgbClr val="000000"/>
                </a:solidFill>
                <a:latin typeface="Arial"/>
                <a:ea typeface="Arial"/>
                <a:cs typeface="Arial"/>
                <a:sym typeface="Arial"/>
              </a:rPr>
              <a:t>“the conceptual design offers an additional potential for analysis, as the data allows a more differentiated view. Qualitative changes in the HNV farmland setting can be assessed in time by addressing the different quality levels separately in their temporal dynamics as well as trends for qualitative development of HNV types as e.g. grassland, fallow land or arable land. Merely in cases of rare HNV types that cannot be assessed in sufficient numbers to guarantee statistical soundness this potential reaches its limit.” </a:t>
            </a:r>
            <a:endParaRPr/>
          </a:p>
          <a:p>
            <a:pPr marL="0" marR="0" lvl="0" indent="0" algn="l" rtl="0">
              <a:lnSpc>
                <a:spcPct val="100000"/>
              </a:lnSpc>
              <a:spcBef>
                <a:spcPts val="360"/>
              </a:spcBef>
              <a:spcAft>
                <a:spcPts val="0"/>
              </a:spcAft>
              <a:buClr>
                <a:srgbClr val="000000"/>
              </a:buClr>
              <a:buSzPts val="1400"/>
              <a:buFont typeface="Arial"/>
              <a:buNone/>
            </a:pPr>
            <a:r>
              <a:rPr lang="fi-FI" b="1"/>
              <a:t>MAP:</a:t>
            </a:r>
            <a:r>
              <a:rPr lang="fi-FI"/>
              <a:t> Distribution of sample plots for compilation of the HNV farmland indicator in Germany (Source: BfN 2013, © GeoBasis-DE/BKG) </a:t>
            </a:r>
            <a:r>
              <a:rPr lang="fi-FI" sz="1100">
                <a:solidFill>
                  <a:srgbClr val="000000"/>
                </a:solidFill>
                <a:latin typeface="Arial"/>
                <a:ea typeface="Arial"/>
                <a:cs typeface="Arial"/>
                <a:sym typeface="Arial"/>
              </a:rPr>
              <a:t>(</a:t>
            </a:r>
            <a:r>
              <a:rPr lang="fi-FI" sz="1100" b="1">
                <a:solidFill>
                  <a:srgbClr val="000000"/>
                </a:solidFill>
                <a:latin typeface="Arial"/>
                <a:ea typeface="Arial"/>
                <a:cs typeface="Arial"/>
                <a:sym typeface="Arial"/>
              </a:rPr>
              <a:t>SOURCE: </a:t>
            </a:r>
            <a:r>
              <a:rPr lang="fi-FI" sz="1100">
                <a:solidFill>
                  <a:srgbClr val="000000"/>
                </a:solidFill>
                <a:latin typeface="Arial"/>
                <a:ea typeface="Arial"/>
                <a:cs typeface="Arial"/>
                <a:sym typeface="Arial"/>
              </a:rPr>
              <a:t>Benzler </a:t>
            </a:r>
            <a:r>
              <a:rPr lang="fi-FI" u="sng">
                <a:solidFill>
                  <a:srgbClr val="0000FF"/>
                </a:solidFill>
                <a:hlinkClick r:id="rId3"/>
              </a:rPr>
              <a:t>https://www.bfn.de/en/activities/monitoring/hnv-farmland-indicator.html</a:t>
            </a:r>
            <a:r>
              <a:rPr lang="fi-FI">
                <a:solidFill>
                  <a:srgbClr val="0000FF"/>
                </a:solidFill>
              </a:rPr>
              <a:t>) </a:t>
            </a:r>
            <a:endParaRPr sz="1100">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endParaRPr/>
          </a:p>
          <a:p>
            <a:pPr marL="0" marR="0" lvl="0" indent="0" algn="l" rtl="0">
              <a:lnSpc>
                <a:spcPct val="100000"/>
              </a:lnSpc>
              <a:spcBef>
                <a:spcPts val="360"/>
              </a:spcBef>
              <a:spcAft>
                <a:spcPts val="0"/>
              </a:spcAft>
              <a:buClr>
                <a:srgbClr val="000000"/>
              </a:buClr>
              <a:buSzPts val="1400"/>
              <a:buFont typeface="Arial"/>
              <a:buNone/>
            </a:pPr>
            <a:r>
              <a:rPr lang="fi-FI" b="1"/>
              <a:t>Sources:</a:t>
            </a:r>
            <a:endParaRPr b="1"/>
          </a:p>
          <a:p>
            <a:pPr marL="0" lvl="0" indent="0" rtl="0">
              <a:lnSpc>
                <a:spcPct val="90000"/>
              </a:lnSpc>
              <a:spcBef>
                <a:spcPts val="1200"/>
              </a:spcBef>
              <a:spcAft>
                <a:spcPts val="0"/>
              </a:spcAft>
              <a:buClr>
                <a:schemeClr val="accent1"/>
              </a:buClr>
              <a:buSzPts val="2000"/>
              <a:buFont typeface="Calibri"/>
              <a:buNone/>
            </a:pPr>
            <a:r>
              <a:rPr lang="fi-FI">
                <a:solidFill>
                  <a:srgbClr val="000000"/>
                </a:solidFill>
                <a:latin typeface="Calibri"/>
                <a:ea typeface="Calibri"/>
                <a:cs typeface="Calibri"/>
                <a:sym typeface="Calibri"/>
              </a:rPr>
              <a:t>BFN Federal Agency for Nature Conservation. The High Nature Value farmland indicator in Germany </a:t>
            </a:r>
            <a:r>
              <a:rPr lang="fi-FI" u="sng">
                <a:solidFill>
                  <a:srgbClr val="0000FF"/>
                </a:solidFill>
                <a:latin typeface="Calibri"/>
                <a:ea typeface="Calibri"/>
                <a:cs typeface="Calibri"/>
                <a:sym typeface="Calibri"/>
                <a:hlinkClick r:id="rId3"/>
              </a:rPr>
              <a:t>https://www.bfn.de/en/activities/monitoring/hnv-farmland-indicator.html</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b="1"/>
          </a:p>
          <a:p>
            <a:pPr marL="0" marR="0" lvl="0" indent="0" algn="l" rtl="0">
              <a:lnSpc>
                <a:spcPct val="100000"/>
              </a:lnSpc>
              <a:spcBef>
                <a:spcPts val="360"/>
              </a:spcBef>
              <a:spcAft>
                <a:spcPts val="0"/>
              </a:spcAft>
              <a:buClr>
                <a:srgbClr val="000000"/>
              </a:buClr>
              <a:buSzPts val="1400"/>
              <a:buFont typeface="Arial"/>
              <a:buNone/>
            </a:pPr>
            <a:r>
              <a:rPr lang="fi-FI"/>
              <a:t>IEEP &amp; EFNCP. 2014. High Nature Value farming throughout EU-27 and its financial support under the CAP – Final Report, March 2014. EU. </a:t>
            </a:r>
            <a:r>
              <a:rPr lang="fi-FI" u="sng">
                <a:solidFill>
                  <a:srgbClr val="0000FF"/>
                </a:solidFill>
                <a:latin typeface="Consolas"/>
                <a:ea typeface="Consolas"/>
                <a:cs typeface="Consolas"/>
                <a:sym typeface="Consolas"/>
                <a:hlinkClick r:id="rId4"/>
              </a:rPr>
              <a:t>https://lbst.dk/fileadmin/user_upload/NaturErhverv/Filer/Landbrug/Natur_og_miljoe/Natura2000_og_HNV-kort/HNV_rapport_2014_-_27_EU_lande.pdf</a:t>
            </a:r>
            <a:r>
              <a:rPr lang="fi-FI"/>
              <a:t> </a:t>
            </a:r>
            <a:endParaRPr/>
          </a:p>
          <a:p>
            <a:pPr marL="0" marR="0" lvl="0" indent="0" algn="l" rtl="0">
              <a:lnSpc>
                <a:spcPct val="100000"/>
              </a:lnSpc>
              <a:spcBef>
                <a:spcPts val="360"/>
              </a:spcBef>
              <a:spcAft>
                <a:spcPts val="0"/>
              </a:spcAft>
              <a:buClr>
                <a:srgbClr val="000000"/>
              </a:buClr>
              <a:buSzPts val="1400"/>
              <a:buFont typeface="Arial"/>
              <a:buNone/>
            </a:pPr>
            <a:endParaRPr/>
          </a:p>
          <a:p>
            <a:pPr marL="0" marR="0" lvl="0" indent="0" algn="l" rtl="0">
              <a:lnSpc>
                <a:spcPct val="100000"/>
              </a:lnSpc>
              <a:spcBef>
                <a:spcPts val="360"/>
              </a:spcBef>
              <a:spcAft>
                <a:spcPts val="0"/>
              </a:spcAft>
              <a:buClr>
                <a:srgbClr val="000000"/>
              </a:buClr>
              <a:buSzPts val="1400"/>
              <a:buFont typeface="Arial"/>
              <a:buNone/>
            </a:pPr>
            <a:r>
              <a:rPr lang="fi-FI"/>
              <a:t>Klimek et al 2015 High Nature Value farming: From Indication to Conservation http://www.efncp.org/download/S24.3_Klimek.pdf</a:t>
            </a:r>
            <a:br>
              <a:rPr lang="fi-FI"/>
            </a:br>
            <a:r>
              <a:rPr lang="fi-FI"/>
              <a:t>https://lbst.dk/fileadmin/user_upload/NaturErhverv/Filer/Landbrug/Natur_og_miljoe/Natura2000_og_HNV-kort/HNV_rapport_2014_-_27_EU_lande.pdf page 122 </a:t>
            </a:r>
            <a:endParaRPr/>
          </a:p>
        </p:txBody>
      </p:sp>
      <p:sp>
        <p:nvSpPr>
          <p:cNvPr id="575" name="Google Shape;575;p2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i-FI"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1804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400"/>
              </a:spcBef>
              <a:spcAft>
                <a:spcPts val="0"/>
              </a:spcAft>
              <a:buClr>
                <a:srgbClr val="000000"/>
              </a:buClr>
              <a:buSzPts val="1100"/>
              <a:buFont typeface="Arial"/>
              <a:buNone/>
            </a:pPr>
            <a:r>
              <a:rPr lang="fi-FI" sz="1100">
                <a:solidFill>
                  <a:srgbClr val="000000"/>
                </a:solidFill>
                <a:latin typeface="Calibri"/>
                <a:ea typeface="Calibri"/>
                <a:cs typeface="Calibri"/>
                <a:sym typeface="Calibri"/>
              </a:rPr>
              <a:t>Attribution-NonCommercial-ShareAlike CC BY-NC-SA</a:t>
            </a:r>
            <a:r>
              <a:rPr lang="fi-FI" sz="1100">
                <a:solidFill>
                  <a:srgbClr val="000000"/>
                </a:solidFill>
                <a:uFill>
                  <a:noFill/>
                </a:uFill>
                <a:latin typeface="Calibri"/>
                <a:ea typeface="Calibri"/>
                <a:cs typeface="Calibri"/>
                <a:sym typeface="Calibri"/>
                <a:hlinkClick r:id="rId3"/>
              </a:rPr>
              <a:t> </a:t>
            </a:r>
            <a:r>
              <a:rPr lang="fi-FI" sz="1100" u="sng">
                <a:solidFill>
                  <a:schemeClr val="hlink"/>
                </a:solidFill>
                <a:latin typeface="Calibri"/>
                <a:ea typeface="Calibri"/>
                <a:cs typeface="Calibri"/>
                <a:sym typeface="Calibri"/>
                <a:hlinkClick r:id="rId3"/>
              </a:rPr>
              <a:t>https://creativecommons.org/licenses/</a:t>
            </a:r>
            <a:endParaRPr sz="1100" u="sng">
              <a:solidFill>
                <a:schemeClr val="hlink"/>
              </a:solidFill>
              <a:latin typeface="Calibri"/>
              <a:ea typeface="Calibri"/>
              <a:cs typeface="Calibri"/>
              <a:sym typeface="Calibri"/>
              <a:hlinkClick r:id="rId3"/>
            </a:endParaRPr>
          </a:p>
          <a:p>
            <a:pPr marL="0" lvl="0" indent="0" rtl="0">
              <a:lnSpc>
                <a:spcPct val="115000"/>
              </a:lnSpc>
              <a:spcBef>
                <a:spcPts val="400"/>
              </a:spcBef>
              <a:spcAft>
                <a:spcPts val="0"/>
              </a:spcAft>
              <a:buClr>
                <a:srgbClr val="000000"/>
              </a:buClr>
              <a:buSzPts val="1100"/>
              <a:buFont typeface="Arial"/>
              <a:buNone/>
            </a:pPr>
            <a:r>
              <a:rPr lang="fi-FI" sz="1100">
                <a:solidFill>
                  <a:srgbClr val="000000"/>
                </a:solidFill>
                <a:latin typeface="Calibri"/>
                <a:ea typeface="Calibri"/>
                <a:cs typeface="Calibri"/>
                <a:sym typeface="Calibri"/>
              </a:rPr>
              <a:t>"This license lets others remix, tweak, and build upon your work non-commercially, and although their new works must also acknowledge you and be non-commercial, they don’t have to license their derivative works on the same terms."</a:t>
            </a:r>
            <a:endParaRPr sz="1100">
              <a:solidFill>
                <a:srgbClr val="000000"/>
              </a:solidFill>
              <a:latin typeface="Calibri"/>
              <a:ea typeface="Calibri"/>
              <a:cs typeface="Calibri"/>
              <a:sym typeface="Calibri"/>
            </a:endParaRPr>
          </a:p>
          <a:p>
            <a:pPr marL="0" lvl="0" indent="0" algn="just" rtl="0">
              <a:lnSpc>
                <a:spcPct val="90000"/>
              </a:lnSpc>
              <a:spcBef>
                <a:spcPts val="800"/>
              </a:spcBef>
              <a:spcAft>
                <a:spcPts val="0"/>
              </a:spcAft>
              <a:buNone/>
            </a:pPr>
            <a:r>
              <a:rPr lang="fi-FI">
                <a:solidFill>
                  <a:srgbClr val="000000"/>
                </a:solidFill>
                <a:latin typeface="Calibri"/>
                <a:ea typeface="Calibri"/>
                <a:cs typeface="Calibri"/>
                <a:sym typeface="Calibri"/>
              </a:rPr>
              <a:t>This presentation contains minimum or no animation/special effects. Instructors may wish to add such effects according to their audience and teaching style.</a:t>
            </a:r>
            <a:endParaRPr b="1">
              <a:solidFill>
                <a:srgbClr val="98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sz="110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a:p>
        </p:txBody>
      </p:sp>
      <p:sp>
        <p:nvSpPr>
          <p:cNvPr id="211" name="Google Shape;21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485398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fi-FI">
                <a:latin typeface="Calibri"/>
                <a:ea typeface="Calibri"/>
                <a:cs typeface="Calibri"/>
                <a:sym typeface="Calibri"/>
              </a:rPr>
              <a:t>Bird data show decline in farmland birds, including of formally common species like skylark (</a:t>
            </a:r>
            <a:r>
              <a:rPr lang="fi-FI" i="1">
                <a:latin typeface="Calibri"/>
                <a:ea typeface="Calibri"/>
                <a:cs typeface="Calibri"/>
                <a:sym typeface="Calibri"/>
              </a:rPr>
              <a:t>Alauda arvensis</a:t>
            </a:r>
            <a:r>
              <a:rPr lang="fi-FI">
                <a:latin typeface="Calibri"/>
                <a:ea typeface="Calibri"/>
                <a:cs typeface="Calibri"/>
                <a:sym typeface="Calibri"/>
              </a:rPr>
              <a:t>) and whinchat (</a:t>
            </a:r>
            <a:r>
              <a:rPr lang="fi-FI" i="1">
                <a:latin typeface="Calibri"/>
                <a:ea typeface="Calibri"/>
                <a:cs typeface="Calibri"/>
                <a:sym typeface="Calibri"/>
              </a:rPr>
              <a:t>Saxicola rubetra</a:t>
            </a:r>
            <a:r>
              <a:rPr lang="fi-FI">
                <a:latin typeface="Calibri"/>
                <a:ea typeface="Calibri"/>
                <a:cs typeface="Calibri"/>
                <a:sym typeface="Calibri"/>
              </a:rPr>
              <a:t>). The European hamster (</a:t>
            </a:r>
            <a:r>
              <a:rPr lang="fi-FI" i="1">
                <a:latin typeface="Calibri"/>
                <a:ea typeface="Calibri"/>
                <a:cs typeface="Calibri"/>
                <a:sym typeface="Calibri"/>
              </a:rPr>
              <a:t>Cricetus cricetus</a:t>
            </a:r>
            <a:r>
              <a:rPr lang="fi-FI">
                <a:latin typeface="Calibri"/>
                <a:ea typeface="Calibri"/>
                <a:cs typeface="Calibri"/>
                <a:sym typeface="Calibri"/>
              </a:rPr>
              <a:t>) is considered characteristic of extensive farming in Germany but has become very rare. Butterflies (e.g. </a:t>
            </a:r>
            <a:r>
              <a:rPr lang="fi-FI" i="1">
                <a:latin typeface="Calibri"/>
                <a:ea typeface="Calibri"/>
                <a:cs typeface="Calibri"/>
                <a:sym typeface="Calibri"/>
              </a:rPr>
              <a:t>Phengaris</a:t>
            </a:r>
            <a:r>
              <a:rPr lang="fi-FI">
                <a:latin typeface="Calibri"/>
                <a:ea typeface="Calibri"/>
                <a:cs typeface="Calibri"/>
                <a:sym typeface="Calibri"/>
              </a:rPr>
              <a:t>) and crickets (e.g. </a:t>
            </a:r>
            <a:r>
              <a:rPr lang="fi-FI" i="1">
                <a:latin typeface="Calibri"/>
                <a:ea typeface="Calibri"/>
                <a:cs typeface="Calibri"/>
                <a:sym typeface="Calibri"/>
              </a:rPr>
              <a:t>Stethophyma grossum</a:t>
            </a:r>
            <a:r>
              <a:rPr lang="fi-FI">
                <a:latin typeface="Calibri"/>
                <a:ea typeface="Calibri"/>
                <a:cs typeface="Calibri"/>
                <a:sym typeface="Calibri"/>
              </a:rPr>
              <a:t> and </a:t>
            </a:r>
            <a:r>
              <a:rPr lang="fi-FI" i="1">
                <a:latin typeface="Calibri"/>
                <a:ea typeface="Calibri"/>
                <a:cs typeface="Calibri"/>
                <a:sym typeface="Calibri"/>
              </a:rPr>
              <a:t>Polysarcus denticauda</a:t>
            </a:r>
            <a:r>
              <a:rPr lang="fi-FI">
                <a:latin typeface="Calibri"/>
                <a:ea typeface="Calibri"/>
                <a:cs typeface="Calibri"/>
                <a:sym typeface="Calibri"/>
              </a:rPr>
              <a:t>) are typical of extensively managed damp meadows. (Oppermann in Oppermann et al. 2012).</a:t>
            </a:r>
            <a:endParaRPr>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SOURCE:</a:t>
            </a:r>
            <a:r>
              <a:rPr lang="fi-FI">
                <a:solidFill>
                  <a:srgbClr val="000000"/>
                </a:solidFill>
                <a:latin typeface="Calibri"/>
                <a:ea typeface="Calibri"/>
                <a:cs typeface="Calibri"/>
                <a:sym typeface="Calibri"/>
              </a:rPr>
              <a:t> Oppermann, R., Beaufoy, G., Jones, G. (Eds) 2012. High Nature Value Farming in Europe: 35 European countries – experiences and perspectives. c. Verlag gegionalkultur, Germany. 544pp. ISBN: 978-89735-657-3</a:t>
            </a: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a:solidFill>
                  <a:srgbClr val="000000"/>
                </a:solidFill>
                <a:latin typeface="Calibri"/>
                <a:ea typeface="Calibri"/>
                <a:cs typeface="Calibri"/>
                <a:sym typeface="Calibri"/>
              </a:rPr>
              <a:t>Briemle, G. (2003): Artenreiches Grüland in Artenreiches Grüland (Hrsg.: Oppermann, R. &amp; Gujer, H-U.) Ulmer, Stuttgart, 15-16</a:t>
            </a: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Photos:</a:t>
            </a:r>
            <a:r>
              <a:rPr lang="fi-FI">
                <a:solidFill>
                  <a:srgbClr val="000000"/>
                </a:solidFill>
                <a:latin typeface="Calibri"/>
                <a:ea typeface="Calibri"/>
                <a:cs typeface="Calibri"/>
                <a:sym typeface="Calibri"/>
              </a:rPr>
              <a:t> </a:t>
            </a: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European hamster: </a:t>
            </a:r>
            <a:r>
              <a:rPr lang="fi-FI">
                <a:solidFill>
                  <a:srgbClr val="000000"/>
                </a:solidFill>
                <a:latin typeface="Calibri"/>
                <a:ea typeface="Calibri"/>
                <a:cs typeface="Calibri"/>
                <a:sym typeface="Calibri"/>
              </a:rPr>
              <a:t>By katanski [GFDL (</a:t>
            </a:r>
            <a:r>
              <a:rPr lang="fi-FI">
                <a:solidFill>
                  <a:srgbClr val="0000FF"/>
                </a:solidFill>
                <a:uFill>
                  <a:noFill/>
                </a:uFill>
                <a:latin typeface="Calibri"/>
                <a:ea typeface="Calibri"/>
                <a:cs typeface="Calibri"/>
                <a:sym typeface="Calibri"/>
                <a:hlinkClick r:id="rId3"/>
              </a:rPr>
              <a:t>http://www.gnu.org/copyleft/fdl.html</a:t>
            </a:r>
            <a:r>
              <a:rPr lang="fi-FI">
                <a:solidFill>
                  <a:srgbClr val="000000"/>
                </a:solidFill>
                <a:latin typeface="Calibri"/>
                <a:ea typeface="Calibri"/>
                <a:cs typeface="Calibri"/>
                <a:sym typeface="Calibri"/>
              </a:rPr>
              <a:t> ) or CC BY 3.0  (</a:t>
            </a:r>
            <a:r>
              <a:rPr lang="fi-FI">
                <a:solidFill>
                  <a:srgbClr val="0000FF"/>
                </a:solidFill>
                <a:uFill>
                  <a:noFill/>
                </a:uFill>
                <a:latin typeface="Calibri"/>
                <a:ea typeface="Calibri"/>
                <a:cs typeface="Calibri"/>
                <a:sym typeface="Calibri"/>
                <a:hlinkClick r:id="rId4"/>
              </a:rPr>
              <a:t>https://creativecommons.org/licenses/by/3.0</a:t>
            </a:r>
            <a:r>
              <a:rPr lang="fi-FI">
                <a:solidFill>
                  <a:srgbClr val="0000FF"/>
                </a:solidFill>
                <a:latin typeface="Calibri"/>
                <a:ea typeface="Calibri"/>
                <a:cs typeface="Calibri"/>
                <a:sym typeface="Calibri"/>
              </a:rPr>
              <a:t> </a:t>
            </a:r>
            <a:r>
              <a:rPr lang="fi-FI">
                <a:solidFill>
                  <a:srgbClr val="000000"/>
                </a:solidFill>
                <a:latin typeface="Calibri"/>
                <a:ea typeface="Calibri"/>
                <a:cs typeface="Calibri"/>
                <a:sym typeface="Calibri"/>
              </a:rPr>
              <a:t>)], from Wikimedia Commons </a:t>
            </a: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Whinchat</a:t>
            </a:r>
            <a:r>
              <a:rPr lang="fi-FI">
                <a:solidFill>
                  <a:srgbClr val="000000"/>
                </a:solidFill>
                <a:latin typeface="Calibri"/>
                <a:ea typeface="Calibri"/>
                <a:cs typeface="Calibri"/>
                <a:sym typeface="Calibri"/>
              </a:rPr>
              <a:t>: Frank Vassen [CC BY-SA 2.0 de (</a:t>
            </a:r>
            <a:r>
              <a:rPr lang="fi-FI" u="sng">
                <a:solidFill>
                  <a:srgbClr val="0000FF"/>
                </a:solidFill>
                <a:latin typeface="Calibri"/>
                <a:ea typeface="Calibri"/>
                <a:cs typeface="Calibri"/>
                <a:sym typeface="Calibri"/>
                <a:hlinkClick r:id="rId5"/>
              </a:rPr>
              <a:t>https://creativecommons.org/licenses/by-sa/2.0/de/deed.en</a:t>
            </a:r>
            <a:r>
              <a:rPr lang="fi-FI">
                <a:solidFill>
                  <a:srgbClr val="000000"/>
                </a:solidFill>
                <a:latin typeface="Calibri"/>
                <a:ea typeface="Calibri"/>
                <a:cs typeface="Calibri"/>
                <a:sym typeface="Calibri"/>
              </a:rPr>
              <a:t> )], from Wikimedia Commons </a:t>
            </a:r>
            <a:r>
              <a:rPr lang="fi-FI" u="sng">
                <a:solidFill>
                  <a:srgbClr val="0000FF"/>
                </a:solidFill>
                <a:latin typeface="Calibri"/>
                <a:ea typeface="Calibri"/>
                <a:cs typeface="Calibri"/>
                <a:sym typeface="Calibri"/>
                <a:hlinkClick r:id="rId6"/>
              </a:rPr>
              <a:t>https://commons.wikimedia.org/wiki/File:Saxicola_rubetra_-Belgium_-male-8.jpg</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p:txBody>
      </p:sp>
      <p:sp>
        <p:nvSpPr>
          <p:cNvPr id="585" name="Google Shape;58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4018252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360"/>
              </a:spcBef>
              <a:spcAft>
                <a:spcPts val="0"/>
              </a:spcAft>
              <a:buClr>
                <a:srgbClr val="000000"/>
              </a:buClr>
              <a:buSzPts val="1400"/>
              <a:buFont typeface="Arial"/>
              <a:buNone/>
            </a:pPr>
            <a:r>
              <a:rPr lang="fi-FI" b="1">
                <a:latin typeface="Calibri"/>
                <a:ea typeface="Calibri"/>
                <a:cs typeface="Calibri"/>
                <a:sym typeface="Calibri"/>
              </a:rPr>
              <a:t>Alpine culture: the cattle drive</a:t>
            </a:r>
            <a:endParaRPr b="1">
              <a:latin typeface="Calibri"/>
              <a:ea typeface="Calibri"/>
              <a:cs typeface="Calibri"/>
              <a:sym typeface="Calibri"/>
            </a:endParaRPr>
          </a:p>
          <a:p>
            <a:pPr marL="0" lvl="0" indent="0" rtl="0">
              <a:spcBef>
                <a:spcPts val="360"/>
              </a:spcBef>
              <a:spcAft>
                <a:spcPts val="0"/>
              </a:spcAft>
              <a:buClr>
                <a:srgbClr val="000000"/>
              </a:buClr>
              <a:buSzPts val="1400"/>
              <a:buFont typeface="Arial"/>
              <a:buNone/>
            </a:pPr>
            <a:r>
              <a:rPr lang="fi-FI">
                <a:latin typeface="Calibri"/>
                <a:ea typeface="Calibri"/>
                <a:cs typeface="Calibri"/>
                <a:sym typeface="Calibri"/>
              </a:rPr>
              <a:t>Taking cattle up to the summer mountain pasture and bringing them down again is an integral part of the culture around the Alps. In Bavaria, the cattle are brought down from the mountain pastures in September during the </a:t>
            </a:r>
            <a:r>
              <a:rPr lang="fi-FI" i="1">
                <a:latin typeface="Calibri"/>
                <a:ea typeface="Calibri"/>
                <a:cs typeface="Calibri"/>
                <a:sym typeface="Calibri"/>
              </a:rPr>
              <a:t>Almabtrieb</a:t>
            </a:r>
            <a:r>
              <a:rPr lang="fi-FI">
                <a:latin typeface="Calibri"/>
                <a:ea typeface="Calibri"/>
                <a:cs typeface="Calibri"/>
                <a:sym typeface="Calibri"/>
              </a:rPr>
              <a:t>. The cattle drive is an annual event with a long tradition. The cattle themselves are colorfully decorated and have elaborate bells. The leader is sometimes crowned. The festival includes </a:t>
            </a:r>
            <a:r>
              <a:rPr lang="fi-FI" i="1">
                <a:latin typeface="Calibri"/>
                <a:ea typeface="Calibri"/>
                <a:cs typeface="Calibri"/>
                <a:sym typeface="Calibri"/>
              </a:rPr>
              <a:t>e.g.</a:t>
            </a:r>
            <a:r>
              <a:rPr lang="fi-FI">
                <a:latin typeface="Calibri"/>
                <a:ea typeface="Calibri"/>
                <a:cs typeface="Calibri"/>
                <a:sym typeface="Calibri"/>
              </a:rPr>
              <a:t> a brass band, beer tents, display of regional traditional outfits, dancing, music, and food.  In some areas, the cattle are transported over the water. </a:t>
            </a:r>
            <a:r>
              <a:rPr lang="fi-FI" b="1">
                <a:latin typeface="Calibri"/>
                <a:ea typeface="Calibri"/>
                <a:cs typeface="Calibri"/>
                <a:sym typeface="Calibri"/>
              </a:rPr>
              <a:t>(SOURCES: Bavaria.by</a:t>
            </a:r>
            <a:r>
              <a:rPr lang="fi-FI">
                <a:latin typeface="Calibri"/>
                <a:ea typeface="Calibri"/>
                <a:cs typeface="Calibri"/>
                <a:sym typeface="Calibri"/>
              </a:rPr>
              <a:t> </a:t>
            </a:r>
            <a:r>
              <a:rPr lang="fi-FI" u="sng">
                <a:solidFill>
                  <a:srgbClr val="0000FF"/>
                </a:solidFill>
                <a:latin typeface="Calibri"/>
                <a:ea typeface="Calibri"/>
                <a:cs typeface="Calibri"/>
                <a:sym typeface="Calibri"/>
                <a:hlinkClick r:id="rId3"/>
              </a:rPr>
              <a:t>https://www.bavaria.by/experiences/city-country-culture/traditions-customs/almabtrieb-viehscheid-in-bavaria/</a:t>
            </a:r>
            <a:r>
              <a:rPr lang="fi-FI">
                <a:solidFill>
                  <a:srgbClr val="0000FF"/>
                </a:solidFill>
                <a:latin typeface="Calibri"/>
                <a:ea typeface="Calibri"/>
                <a:cs typeface="Calibri"/>
                <a:sym typeface="Calibri"/>
              </a:rPr>
              <a:t> </a:t>
            </a:r>
            <a:r>
              <a:rPr lang="fi-FI">
                <a:solidFill>
                  <a:srgbClr val="000000"/>
                </a:solidFill>
                <a:latin typeface="Calibri"/>
                <a:ea typeface="Calibri"/>
                <a:cs typeface="Calibri"/>
                <a:sym typeface="Calibri"/>
              </a:rPr>
              <a:t>;</a:t>
            </a:r>
            <a:endParaRPr>
              <a:solidFill>
                <a:srgbClr val="000000"/>
              </a:solidFill>
              <a:latin typeface="Calibri"/>
              <a:ea typeface="Calibri"/>
              <a:cs typeface="Calibri"/>
              <a:sym typeface="Calibri"/>
            </a:endParaRPr>
          </a:p>
          <a:p>
            <a:pPr marL="0" lvl="0" indent="0" rtl="0">
              <a:spcBef>
                <a:spcPts val="360"/>
              </a:spcBef>
              <a:spcAft>
                <a:spcPts val="0"/>
              </a:spcAft>
              <a:buClr>
                <a:srgbClr val="000000"/>
              </a:buClr>
              <a:buSzPts val="1400"/>
              <a:buFont typeface="Arial"/>
              <a:buNone/>
            </a:pPr>
            <a:r>
              <a:rPr lang="fi-FI" b="1">
                <a:solidFill>
                  <a:srgbClr val="222222"/>
                </a:solidFill>
                <a:highlight>
                  <a:srgbClr val="FFFFFF"/>
                </a:highlight>
                <a:latin typeface="Calibri"/>
                <a:ea typeface="Calibri"/>
                <a:cs typeface="Calibri"/>
                <a:sym typeface="Calibri"/>
              </a:rPr>
              <a:t>Fischunkelalm, Bavaria </a:t>
            </a:r>
            <a:r>
              <a:rPr lang="fi-FI" u="sng">
                <a:solidFill>
                  <a:srgbClr val="0000FF"/>
                </a:solidFill>
                <a:latin typeface="Calibri"/>
                <a:ea typeface="Calibri"/>
                <a:cs typeface="Calibri"/>
                <a:sym typeface="Calibri"/>
                <a:hlinkClick r:id="rId4"/>
              </a:rPr>
              <a:t>https://commons.wikimedia.org/wiki/Category:Fischunkelalm</a:t>
            </a:r>
            <a:r>
              <a:rPr lang="fi-FI">
                <a:solidFill>
                  <a:srgbClr val="0000FF"/>
                </a:solidFill>
                <a:latin typeface="Calibri"/>
                <a:ea typeface="Calibri"/>
                <a:cs typeface="Calibri"/>
                <a:sym typeface="Calibri"/>
              </a:rPr>
              <a:t> </a:t>
            </a:r>
            <a:r>
              <a:rPr lang="fi-FI" u="sng">
                <a:solidFill>
                  <a:srgbClr val="0000FF"/>
                </a:solidFill>
                <a:latin typeface="Calibri"/>
                <a:ea typeface="Calibri"/>
                <a:cs typeface="Calibri"/>
                <a:sym typeface="Calibri"/>
                <a:hlinkClick r:id="rId5"/>
              </a:rPr>
              <a:t>https://de.wikipedia.org/wiki/Fischunkelalm</a:t>
            </a:r>
            <a:r>
              <a:rPr lang="fi-FI">
                <a:solidFill>
                  <a:srgbClr val="0000FF"/>
                </a:solidFill>
                <a:latin typeface="Calibri"/>
                <a:ea typeface="Calibri"/>
                <a:cs typeface="Calibri"/>
                <a:sym typeface="Calibri"/>
              </a:rPr>
              <a:t> </a:t>
            </a:r>
            <a:r>
              <a:rPr lang="fi-FI">
                <a:solidFill>
                  <a:srgbClr val="000000"/>
                </a:solidFill>
                <a:latin typeface="Calibri"/>
                <a:ea typeface="Calibri"/>
                <a:cs typeface="Calibri"/>
                <a:sym typeface="Calibri"/>
              </a:rPr>
              <a:t>;</a:t>
            </a:r>
            <a:endParaRPr>
              <a:solidFill>
                <a:srgbClr val="0000FF"/>
              </a:solidFill>
              <a:latin typeface="Calibri"/>
              <a:ea typeface="Calibri"/>
              <a:cs typeface="Calibri"/>
              <a:sym typeface="Calibri"/>
            </a:endParaRPr>
          </a:p>
          <a:p>
            <a:pPr marL="0" lvl="0" indent="0" rtl="0">
              <a:spcBef>
                <a:spcPts val="360"/>
              </a:spcBef>
              <a:spcAft>
                <a:spcPts val="0"/>
              </a:spcAft>
              <a:buClr>
                <a:srgbClr val="000000"/>
              </a:buClr>
              <a:buSzPts val="1400"/>
              <a:buFont typeface="Arial"/>
              <a:buNone/>
            </a:pPr>
            <a:r>
              <a:rPr lang="fi-FI" b="1">
                <a:solidFill>
                  <a:srgbClr val="000000"/>
                </a:solidFill>
                <a:latin typeface="Calibri"/>
                <a:ea typeface="Calibri"/>
                <a:cs typeface="Calibri"/>
                <a:sym typeface="Calibri"/>
              </a:rPr>
              <a:t>Cattle drive on Königssee Lake</a:t>
            </a:r>
            <a:r>
              <a:rPr lang="fi-FI">
                <a:solidFill>
                  <a:srgbClr val="0000FF"/>
                </a:solidFill>
                <a:latin typeface="Calibri"/>
                <a:ea typeface="Calibri"/>
                <a:cs typeface="Calibri"/>
                <a:sym typeface="Calibri"/>
              </a:rPr>
              <a:t> </a:t>
            </a:r>
            <a:r>
              <a:rPr lang="fi-FI" u="sng">
                <a:solidFill>
                  <a:srgbClr val="0000FF"/>
                </a:solidFill>
                <a:latin typeface="Calibri"/>
                <a:ea typeface="Calibri"/>
                <a:cs typeface="Calibri"/>
                <a:sym typeface="Calibri"/>
                <a:hlinkClick r:id="rId6"/>
              </a:rPr>
              <a:t>http://www.joergnitzsche.de/mobile/en/cattle-drive-koenigssee.html</a:t>
            </a:r>
            <a:r>
              <a:rPr lang="fi-FI">
                <a:solidFill>
                  <a:srgbClr val="000000"/>
                </a:solidFill>
                <a:latin typeface="Calibri"/>
                <a:ea typeface="Calibri"/>
                <a:cs typeface="Calibri"/>
                <a:sym typeface="Calibri"/>
              </a:rPr>
              <a:t>) </a:t>
            </a:r>
            <a:endParaRPr>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r>
              <a:rPr lang="fi-FI" b="1">
                <a:solidFill>
                  <a:srgbClr val="000000"/>
                </a:solidFill>
                <a:latin typeface="Calibri"/>
                <a:ea typeface="Calibri"/>
                <a:cs typeface="Calibri"/>
                <a:sym typeface="Calibri"/>
              </a:rPr>
              <a:t>Photo: </a:t>
            </a:r>
            <a:r>
              <a:rPr lang="fi-FI">
                <a:solidFill>
                  <a:srgbClr val="000000"/>
                </a:solidFill>
                <a:latin typeface="Calibri"/>
                <a:ea typeface="Calibri"/>
                <a:cs typeface="Calibri"/>
                <a:sym typeface="Calibri"/>
              </a:rPr>
              <a:t>By holding graz (Wanderung zum Hochschwab) [CC BY 2.0  (</a:t>
            </a:r>
            <a:r>
              <a:rPr lang="fi-FI" u="sng">
                <a:solidFill>
                  <a:srgbClr val="0000FF"/>
                </a:solidFill>
                <a:latin typeface="Calibri"/>
                <a:ea typeface="Calibri"/>
                <a:cs typeface="Calibri"/>
                <a:sym typeface="Calibri"/>
                <a:hlinkClick r:id="rId7"/>
              </a:rPr>
              <a:t>https://creativecommons.org/licenses/by/2.</a:t>
            </a:r>
            <a:r>
              <a:rPr lang="fi-FI" u="sng">
                <a:solidFill>
                  <a:schemeClr val="hlink"/>
                </a:solidFill>
                <a:latin typeface="Calibri"/>
                <a:ea typeface="Calibri"/>
                <a:cs typeface="Calibri"/>
                <a:sym typeface="Calibri"/>
                <a:hlinkClick r:id="rId7"/>
              </a:rPr>
              <a:t>0</a:t>
            </a:r>
            <a:r>
              <a:rPr lang="fi-FI">
                <a:solidFill>
                  <a:srgbClr val="000000"/>
                </a:solidFill>
                <a:latin typeface="Calibri"/>
                <a:ea typeface="Calibri"/>
                <a:cs typeface="Calibri"/>
                <a:sym typeface="Calibri"/>
              </a:rPr>
              <a:t> )], via Wikimedia Commons</a:t>
            </a:r>
            <a:r>
              <a:rPr lang="fi-FI" u="sng">
                <a:solidFill>
                  <a:srgbClr val="0000FF"/>
                </a:solidFill>
                <a:latin typeface="Calibri"/>
                <a:ea typeface="Calibri"/>
                <a:cs typeface="Calibri"/>
                <a:sym typeface="Calibri"/>
                <a:hlinkClick r:id="rId8"/>
              </a:rPr>
              <a:t>https://upload.wikimedia.org/wikipedia/commons/d/d7/Wanderung_zum_Hochschwab_%2810926289523%29.jpg</a:t>
            </a:r>
            <a:r>
              <a:rPr lang="fi-FI">
                <a:solidFill>
                  <a:srgbClr val="000000"/>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b="1">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r>
              <a:rPr lang="fi-FI" b="1">
                <a:latin typeface="Calibri"/>
                <a:ea typeface="Calibri"/>
                <a:cs typeface="Calibri"/>
                <a:sym typeface="Calibri"/>
              </a:rPr>
              <a:t>Orchards: </a:t>
            </a:r>
            <a:r>
              <a:rPr lang="fi-FI">
                <a:latin typeface="Calibri"/>
                <a:ea typeface="Calibri"/>
                <a:cs typeface="Calibri"/>
                <a:sym typeface="Calibri"/>
              </a:rPr>
              <a:t>The traditional orchards are important sources of genetic material for fruit trees: there are approximately 2000 traditional varieties of pear and apple in Baden-Württemburg alone (Oppermann in Oppermann </a:t>
            </a:r>
            <a:r>
              <a:rPr lang="fi-FI" i="1">
                <a:latin typeface="Calibri"/>
                <a:ea typeface="Calibri"/>
                <a:cs typeface="Calibri"/>
                <a:sym typeface="Calibri"/>
              </a:rPr>
              <a:t>et al.</a:t>
            </a:r>
            <a:r>
              <a:rPr lang="fi-FI">
                <a:latin typeface="Calibri"/>
                <a:ea typeface="Calibri"/>
                <a:cs typeface="Calibri"/>
                <a:sym typeface="Calibri"/>
              </a:rPr>
              <a:t> 2012). Horizon2020  PEGASUS Project has defined environmental and social benefits which interrelate with traditional orchards. These include social trends such as “hobbies with a purpose”, contribution to public recreation, and environmental services such as improved water quality and climate adaptation. (</a:t>
            </a:r>
            <a:r>
              <a:rPr lang="fi-FI" b="1">
                <a:latin typeface="Calibri"/>
                <a:ea typeface="Calibri"/>
                <a:cs typeface="Calibri"/>
                <a:sym typeface="Calibri"/>
              </a:rPr>
              <a:t>SOURCE:</a:t>
            </a:r>
            <a:r>
              <a:rPr lang="fi-FI">
                <a:latin typeface="Calibri"/>
                <a:ea typeface="Calibri"/>
                <a:cs typeface="Calibri"/>
                <a:sym typeface="Calibri"/>
              </a:rPr>
              <a:t> Horizon2020  PEGASUS Project. Case study on Traditional orchard meadows in Hessen/Baden-Württemberg </a:t>
            </a:r>
            <a:r>
              <a:rPr lang="fi-FI">
                <a:solidFill>
                  <a:srgbClr val="0000FF"/>
                </a:solidFill>
                <a:uFill>
                  <a:noFill/>
                </a:uFill>
                <a:latin typeface="Calibri"/>
                <a:ea typeface="Calibri"/>
                <a:cs typeface="Calibri"/>
                <a:sym typeface="Calibri"/>
                <a:hlinkClick r:id="rId9"/>
              </a:rPr>
              <a:t>https://oppla.eu/casestudy/18390</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Photo: </a:t>
            </a:r>
            <a:r>
              <a:rPr lang="fi-FI">
                <a:solidFill>
                  <a:srgbClr val="000000"/>
                </a:solidFill>
                <a:latin typeface="Calibri"/>
                <a:ea typeface="Calibri"/>
                <a:cs typeface="Calibri"/>
                <a:sym typeface="Calibri"/>
              </a:rPr>
              <a:t>By Hans Joachin Gorny (see author) [CC BY-SA 3.0 de (</a:t>
            </a:r>
            <a:r>
              <a:rPr lang="fi-FI" u="sng">
                <a:solidFill>
                  <a:srgbClr val="0000FF"/>
                </a:solidFill>
                <a:latin typeface="Calibri"/>
                <a:ea typeface="Calibri"/>
                <a:cs typeface="Calibri"/>
                <a:sym typeface="Calibri"/>
                <a:hlinkClick r:id="rId10"/>
              </a:rPr>
              <a:t>https://creativecommons.org/licenses/by-sa/3.0/de/deed.en</a:t>
            </a:r>
            <a:r>
              <a:rPr lang="fi-FI">
                <a:solidFill>
                  <a:srgbClr val="000000"/>
                </a:solidFill>
                <a:latin typeface="Calibri"/>
                <a:ea typeface="Calibri"/>
                <a:cs typeface="Calibri"/>
                <a:sym typeface="Calibri"/>
              </a:rPr>
              <a:t> )], via Wikimedia Commons </a:t>
            </a:r>
            <a:r>
              <a:rPr lang="fi-FI" u="sng">
                <a:solidFill>
                  <a:srgbClr val="0000FF"/>
                </a:solidFill>
                <a:latin typeface="Calibri"/>
                <a:ea typeface="Calibri"/>
                <a:cs typeface="Calibri"/>
                <a:sym typeface="Calibri"/>
                <a:hlinkClick r:id="rId11"/>
              </a:rPr>
              <a:t>https://upload.wikimedia.org/wikipedia/commons/c/c0/Biotop_Streuobst_NSG-Saure-Matten_Oberrhein_Ettenheim.JPG</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Caption</a:t>
            </a:r>
            <a:r>
              <a:rPr lang="fi-FI">
                <a:solidFill>
                  <a:srgbClr val="000000"/>
                </a:solidFill>
                <a:latin typeface="Calibri"/>
                <a:ea typeface="Calibri"/>
                <a:cs typeface="Calibri"/>
                <a:sym typeface="Calibri"/>
              </a:rPr>
              <a:t>: “Saure Matten” ,</a:t>
            </a:r>
            <a:r>
              <a:rPr lang="fi-FI">
                <a:solidFill>
                  <a:srgbClr val="000000"/>
                </a:solidFill>
                <a:uFill>
                  <a:noFill/>
                </a:uFill>
                <a:latin typeface="Calibri"/>
                <a:ea typeface="Calibri"/>
                <a:cs typeface="Calibri"/>
                <a:sym typeface="Calibri"/>
                <a:hlinkClick r:id="rId12"/>
              </a:rPr>
              <a:t> nature reserve</a:t>
            </a:r>
            <a:r>
              <a:rPr lang="fi-FI">
                <a:solidFill>
                  <a:srgbClr val="000000"/>
                </a:solidFill>
                <a:latin typeface="Calibri"/>
                <a:ea typeface="Calibri"/>
                <a:cs typeface="Calibri"/>
                <a:sym typeface="Calibri"/>
              </a:rPr>
              <a:t> at the eastern scarp of the Rhine graben (Upper Rhine Plain), Southwest</a:t>
            </a:r>
            <a:r>
              <a:rPr lang="fi-FI">
                <a:solidFill>
                  <a:srgbClr val="000000"/>
                </a:solidFill>
                <a:uFill>
                  <a:noFill/>
                </a:uFill>
                <a:latin typeface="Calibri"/>
                <a:ea typeface="Calibri"/>
                <a:cs typeface="Calibri"/>
                <a:sym typeface="Calibri"/>
                <a:hlinkClick r:id="rId13"/>
              </a:rPr>
              <a:t> Germany</a:t>
            </a:r>
            <a:r>
              <a:rPr lang="fi-FI">
                <a:solidFill>
                  <a:srgbClr val="000000"/>
                </a:solidFill>
                <a:latin typeface="Calibri"/>
                <a:ea typeface="Calibri"/>
                <a:cs typeface="Calibri"/>
                <a:sym typeface="Calibri"/>
              </a:rPr>
              <a:t>.</a:t>
            </a:r>
            <a:r>
              <a:rPr lang="fi-FI">
                <a:solidFill>
                  <a:srgbClr val="000000"/>
                </a:solidFill>
                <a:uFill>
                  <a:noFill/>
                </a:uFill>
                <a:latin typeface="Calibri"/>
                <a:ea typeface="Calibri"/>
                <a:cs typeface="Calibri"/>
                <a:sym typeface="Calibri"/>
                <a:hlinkClick r:id="rId14"/>
              </a:rPr>
              <a:t> Ecologically</a:t>
            </a:r>
            <a:r>
              <a:rPr lang="fi-FI">
                <a:solidFill>
                  <a:srgbClr val="000000"/>
                </a:solidFill>
                <a:latin typeface="Calibri"/>
                <a:ea typeface="Calibri"/>
                <a:cs typeface="Calibri"/>
                <a:sym typeface="Calibri"/>
              </a:rPr>
              <a:t> very valuable</a:t>
            </a:r>
            <a:r>
              <a:rPr lang="fi-FI">
                <a:solidFill>
                  <a:srgbClr val="000000"/>
                </a:solidFill>
                <a:uFill>
                  <a:noFill/>
                </a:uFill>
                <a:latin typeface="Calibri"/>
                <a:ea typeface="Calibri"/>
                <a:cs typeface="Calibri"/>
                <a:sym typeface="Calibri"/>
                <a:hlinkClick r:id="rId15"/>
              </a:rPr>
              <a:t> orchards</a:t>
            </a:r>
            <a:r>
              <a:rPr lang="fi-FI">
                <a:solidFill>
                  <a:srgbClr val="000000"/>
                </a:solidFill>
                <a:latin typeface="Calibri"/>
                <a:ea typeface="Calibri"/>
                <a:cs typeface="Calibri"/>
                <a:sym typeface="Calibri"/>
              </a:rPr>
              <a:t>, meadows, seasonally wetlands, dry slopes.</a:t>
            </a:r>
            <a:r>
              <a:rPr lang="fi-FI">
                <a:solidFill>
                  <a:srgbClr val="000000"/>
                </a:solidFill>
                <a:uFill>
                  <a:noFill/>
                </a:uFill>
                <a:latin typeface="Calibri"/>
                <a:ea typeface="Calibri"/>
                <a:cs typeface="Calibri"/>
                <a:sym typeface="Calibri"/>
                <a:hlinkClick r:id="rId16"/>
              </a:rPr>
              <a:t> habitat</a:t>
            </a:r>
            <a:r>
              <a:rPr lang="fi-FI">
                <a:solidFill>
                  <a:srgbClr val="000000"/>
                </a:solidFill>
                <a:latin typeface="Calibri"/>
                <a:ea typeface="Calibri"/>
                <a:cs typeface="Calibri"/>
                <a:sym typeface="Calibri"/>
              </a:rPr>
              <a:t> for rare and even highly endangered flora and fauna.</a:t>
            </a:r>
            <a:endParaRPr>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r>
              <a:rPr lang="fi-FI" b="1">
                <a:latin typeface="Calibri"/>
                <a:ea typeface="Calibri"/>
                <a:cs typeface="Calibri"/>
                <a:sym typeface="Calibri"/>
              </a:rPr>
              <a:t>Indigenous livestock</a:t>
            </a:r>
            <a:endParaRPr b="1">
              <a:latin typeface="Calibri"/>
              <a:ea typeface="Calibri"/>
              <a:cs typeface="Calibri"/>
              <a:sym typeface="Calibri"/>
            </a:endParaRPr>
          </a:p>
          <a:p>
            <a:pPr marL="0" lvl="0" indent="0" rtl="0">
              <a:spcBef>
                <a:spcPts val="360"/>
              </a:spcBef>
              <a:spcAft>
                <a:spcPts val="0"/>
              </a:spcAft>
              <a:buClr>
                <a:srgbClr val="000000"/>
              </a:buClr>
              <a:buSzPts val="1400"/>
              <a:buFont typeface="Arial"/>
              <a:buNone/>
            </a:pPr>
            <a:r>
              <a:rPr lang="fi-FI">
                <a:latin typeface="Calibri"/>
                <a:ea typeface="Calibri"/>
                <a:cs typeface="Calibri"/>
                <a:sym typeface="Calibri"/>
              </a:rPr>
              <a:t>HNV farming, particularly in the mountains, includes the use of traditional landraces not found in intensive farming. This is particularly important because 54 of the 65 indigenous livestock breeds of horse, cattle, pig, sheep, and goat are endangered. (Oppermann in Oppermann </a:t>
            </a:r>
            <a:r>
              <a:rPr lang="fi-FI" i="1">
                <a:latin typeface="Calibri"/>
                <a:ea typeface="Calibri"/>
                <a:cs typeface="Calibri"/>
                <a:sym typeface="Calibri"/>
              </a:rPr>
              <a:t>et al.</a:t>
            </a:r>
            <a:r>
              <a:rPr lang="fi-FI">
                <a:latin typeface="Calibri"/>
                <a:ea typeface="Calibri"/>
                <a:cs typeface="Calibri"/>
                <a:sym typeface="Calibri"/>
              </a:rPr>
              <a:t> 2012).</a:t>
            </a:r>
            <a:r>
              <a:rPr lang="fi-FI" b="1">
                <a:latin typeface="Calibri"/>
                <a:ea typeface="Calibri"/>
                <a:cs typeface="Calibri"/>
                <a:sym typeface="Calibri"/>
              </a:rPr>
              <a:t> </a:t>
            </a:r>
            <a:endParaRPr b="1">
              <a:latin typeface="Calibri"/>
              <a:ea typeface="Calibri"/>
              <a:cs typeface="Calibri"/>
              <a:sym typeface="Calibri"/>
            </a:endParaRPr>
          </a:p>
          <a:p>
            <a:pPr marL="0" lvl="0" indent="0" rtl="0">
              <a:spcBef>
                <a:spcPts val="360"/>
              </a:spcBef>
              <a:spcAft>
                <a:spcPts val="0"/>
              </a:spcAft>
              <a:buClr>
                <a:srgbClr val="000000"/>
              </a:buClr>
              <a:buSzPts val="1400"/>
              <a:buFont typeface="Arial"/>
              <a:buNone/>
            </a:pPr>
            <a:r>
              <a:rPr lang="fi-FI" b="1">
                <a:solidFill>
                  <a:srgbClr val="000000"/>
                </a:solidFill>
                <a:latin typeface="Calibri"/>
                <a:ea typeface="Calibri"/>
                <a:cs typeface="Calibri"/>
                <a:sym typeface="Calibri"/>
              </a:rPr>
              <a:t>Examples</a:t>
            </a:r>
            <a:endParaRPr b="1">
              <a:solidFill>
                <a:srgbClr val="000000"/>
              </a:solidFill>
              <a:latin typeface="Calibri"/>
              <a:ea typeface="Calibri"/>
              <a:cs typeface="Calibri"/>
              <a:sym typeface="Calibri"/>
            </a:endParaRPr>
          </a:p>
          <a:p>
            <a:pPr marL="0" lvl="0" indent="0">
              <a:spcBef>
                <a:spcPts val="360"/>
              </a:spcBef>
              <a:spcAft>
                <a:spcPts val="0"/>
              </a:spcAft>
              <a:buClr>
                <a:srgbClr val="000000"/>
              </a:buClr>
              <a:buSzPts val="1400"/>
              <a:buFont typeface="Arial"/>
              <a:buNone/>
            </a:pPr>
            <a:r>
              <a:rPr lang="fi-FI" b="1">
                <a:solidFill>
                  <a:srgbClr val="000000"/>
                </a:solidFill>
                <a:latin typeface="Calibri"/>
                <a:ea typeface="Calibri"/>
                <a:cs typeface="Calibri"/>
                <a:sym typeface="Calibri"/>
              </a:rPr>
              <a:t>Rotes Höhenvieh,</a:t>
            </a:r>
            <a:r>
              <a:rPr lang="fi-FI">
                <a:solidFill>
                  <a:srgbClr val="000000"/>
                </a:solidFill>
                <a:latin typeface="Calibri"/>
                <a:ea typeface="Calibri"/>
                <a:cs typeface="Calibri"/>
                <a:sym typeface="Calibri"/>
              </a:rPr>
              <a:t> or red upland cattle in English, is a mixed stock breed of red cattle from the Central Uplands</a:t>
            </a:r>
            <a:r>
              <a:rPr lang="fi-FI">
                <a:solidFill>
                  <a:srgbClr val="000000"/>
                </a:solidFill>
                <a:uFill>
                  <a:noFill/>
                </a:uFill>
                <a:latin typeface="Calibri"/>
                <a:ea typeface="Calibri"/>
                <a:cs typeface="Calibri"/>
                <a:sym typeface="Calibri"/>
                <a:hlinkClick r:id="rId17"/>
              </a:rPr>
              <a:t> </a:t>
            </a:r>
            <a:r>
              <a:rPr lang="fi-FI">
                <a:solidFill>
                  <a:srgbClr val="000000"/>
                </a:solidFill>
                <a:latin typeface="Calibri"/>
                <a:ea typeface="Calibri"/>
                <a:cs typeface="Calibri"/>
                <a:sym typeface="Calibri"/>
              </a:rPr>
              <a:t>of Germany. The breed was created in 1985 by merging the few remaining closely similar regional breeds of upland red cattle and pure-bred  semen found in a sperm bank. The Rotes Höhenvieh was the first variety of German Red cattle for whom a recovery plan was made to save it from extinction.  (</a:t>
            </a:r>
            <a:r>
              <a:rPr lang="fi-FI" b="1">
                <a:solidFill>
                  <a:srgbClr val="000000"/>
                </a:solidFill>
                <a:latin typeface="Calibri"/>
                <a:ea typeface="Calibri"/>
                <a:cs typeface="Calibri"/>
                <a:sym typeface="Calibri"/>
              </a:rPr>
              <a:t>SOURCE:</a:t>
            </a:r>
            <a:r>
              <a:rPr lang="fi-FI">
                <a:solidFill>
                  <a:srgbClr val="0000FF"/>
                </a:solidFill>
                <a:latin typeface="Calibri"/>
                <a:ea typeface="Calibri"/>
                <a:cs typeface="Calibri"/>
                <a:sym typeface="Calibri"/>
              </a:rPr>
              <a:t> </a:t>
            </a:r>
            <a:r>
              <a:rPr lang="fi-FI" u="sng">
                <a:solidFill>
                  <a:srgbClr val="0000FF"/>
                </a:solidFill>
                <a:latin typeface="Calibri"/>
                <a:ea typeface="Calibri"/>
                <a:cs typeface="Calibri"/>
                <a:sym typeface="Calibri"/>
                <a:hlinkClick r:id="rId18"/>
              </a:rPr>
              <a:t>https://en.wikipedia.org/wiki/Rotes_H%C3%B6henvieh</a:t>
            </a:r>
            <a:r>
              <a:rPr lang="fi-FI">
                <a:solidFill>
                  <a:srgbClr val="0000FF"/>
                </a:solidFill>
                <a:latin typeface="Calibri"/>
                <a:ea typeface="Calibri"/>
                <a:cs typeface="Calibri"/>
                <a:sym typeface="Calibri"/>
              </a:rPr>
              <a:t> </a:t>
            </a:r>
            <a:r>
              <a:rPr lang="fi-FI">
                <a:solidFill>
                  <a:srgbClr val="000000"/>
                </a:solidFill>
                <a:latin typeface="Calibri"/>
                <a:ea typeface="Calibri"/>
                <a:cs typeface="Calibri"/>
                <a:sym typeface="Calibri"/>
              </a:rPr>
              <a:t>). </a:t>
            </a: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Photo: German Red Cattle</a:t>
            </a:r>
            <a:r>
              <a:rPr lang="fi-FI">
                <a:solidFill>
                  <a:srgbClr val="000000"/>
                </a:solidFill>
                <a:latin typeface="Calibri"/>
                <a:ea typeface="Calibri"/>
                <a:cs typeface="Calibri"/>
                <a:sym typeface="Calibri"/>
              </a:rPr>
              <a:t>. Fürstenauer at German Wikipedia [GFDL (</a:t>
            </a:r>
            <a:r>
              <a:rPr lang="fi-FI" u="sng">
                <a:solidFill>
                  <a:srgbClr val="0000FF"/>
                </a:solidFill>
                <a:latin typeface="Calibri"/>
                <a:ea typeface="Calibri"/>
                <a:cs typeface="Calibri"/>
                <a:sym typeface="Calibri"/>
                <a:hlinkClick r:id="rId19"/>
              </a:rPr>
              <a:t>http://www.gnu.org/copyleft/fdl.html</a:t>
            </a:r>
            <a:r>
              <a:rPr lang="fi-FI">
                <a:solidFill>
                  <a:srgbClr val="0000FF"/>
                </a:solidFill>
                <a:latin typeface="Calibri"/>
                <a:ea typeface="Calibri"/>
                <a:cs typeface="Calibri"/>
                <a:sym typeface="Calibri"/>
              </a:rPr>
              <a:t> )</a:t>
            </a:r>
            <a:r>
              <a:rPr lang="fi-FI">
                <a:solidFill>
                  <a:srgbClr val="000000"/>
                </a:solidFill>
                <a:latin typeface="Calibri"/>
                <a:ea typeface="Calibri"/>
                <a:cs typeface="Calibri"/>
                <a:sym typeface="Calibri"/>
              </a:rPr>
              <a:t>, CC BY-SA 3.0  (</a:t>
            </a:r>
            <a:r>
              <a:rPr lang="fi-FI" u="sng">
                <a:solidFill>
                  <a:srgbClr val="0000FF"/>
                </a:solidFill>
                <a:latin typeface="Calibri"/>
                <a:ea typeface="Calibri"/>
                <a:cs typeface="Calibri"/>
                <a:sym typeface="Calibri"/>
                <a:hlinkClick r:id="rId20"/>
              </a:rPr>
              <a:t>https://creativecommons.org/licenses/by-sa/3.0</a:t>
            </a:r>
            <a:r>
              <a:rPr lang="fi-FI">
                <a:solidFill>
                  <a:srgbClr val="000000"/>
                </a:solidFill>
                <a:latin typeface="Calibri"/>
                <a:ea typeface="Calibri"/>
                <a:cs typeface="Calibri"/>
                <a:sym typeface="Calibri"/>
              </a:rPr>
              <a:t> ) or CC BY-SA 3.0 de (</a:t>
            </a:r>
            <a:r>
              <a:rPr lang="fi-FI" u="sng">
                <a:solidFill>
                  <a:srgbClr val="0000FF"/>
                </a:solidFill>
                <a:latin typeface="Calibri"/>
                <a:ea typeface="Calibri"/>
                <a:cs typeface="Calibri"/>
                <a:sym typeface="Calibri"/>
                <a:hlinkClick r:id="rId10"/>
              </a:rPr>
              <a:t>https://creativecommons.org/licenses/by-sa/3.0/de/deed.en</a:t>
            </a:r>
            <a:r>
              <a:rPr lang="fi-FI">
                <a:solidFill>
                  <a:srgbClr val="000000"/>
                </a:solidFill>
                <a:latin typeface="Calibri"/>
                <a:ea typeface="Calibri"/>
                <a:cs typeface="Calibri"/>
                <a:sym typeface="Calibri"/>
              </a:rPr>
              <a:t> )], from Wikimedia Commons</a:t>
            </a:r>
            <a:r>
              <a:rPr lang="fi-FI">
                <a:solidFill>
                  <a:srgbClr val="0000FF"/>
                </a:solidFill>
                <a:latin typeface="Calibri"/>
                <a:ea typeface="Calibri"/>
                <a:cs typeface="Calibri"/>
                <a:sym typeface="Calibri"/>
              </a:rPr>
              <a:t> </a:t>
            </a:r>
            <a:r>
              <a:rPr lang="fi-FI" u="sng">
                <a:solidFill>
                  <a:srgbClr val="0000FF"/>
                </a:solidFill>
                <a:latin typeface="Calibri"/>
                <a:ea typeface="Calibri"/>
                <a:cs typeface="Calibri"/>
                <a:sym typeface="Calibri"/>
                <a:hlinkClick r:id="rId21"/>
              </a:rPr>
              <a:t>https://upload.wikimedia.org/wikipedia/commons/5/50/Landschaftspfleger.jpg</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spcBef>
                <a:spcPts val="360"/>
              </a:spcBef>
              <a:spcAft>
                <a:spcPts val="0"/>
              </a:spcAft>
              <a:buClr>
                <a:srgbClr val="000000"/>
              </a:buClr>
              <a:buSzPts val="1400"/>
              <a:buFont typeface="Arial"/>
              <a:buNone/>
            </a:pPr>
            <a:endParaRPr>
              <a:solidFill>
                <a:srgbClr val="000000"/>
              </a:solidFill>
              <a:latin typeface="Calibri"/>
              <a:ea typeface="Calibri"/>
              <a:cs typeface="Calibri"/>
              <a:sym typeface="Calibri"/>
            </a:endParaRPr>
          </a:p>
          <a:p>
            <a:pPr marL="0" lvl="0" indent="0" rtl="0">
              <a:spcBef>
                <a:spcPts val="360"/>
              </a:spcBef>
              <a:spcAft>
                <a:spcPts val="0"/>
              </a:spcAft>
              <a:buClr>
                <a:srgbClr val="000000"/>
              </a:buClr>
              <a:buSzPts val="1400"/>
              <a:buFont typeface="Arial"/>
              <a:buNone/>
            </a:pPr>
            <a:r>
              <a:rPr lang="fi-FI" b="1">
                <a:solidFill>
                  <a:srgbClr val="000000"/>
                </a:solidFill>
                <a:latin typeface="Calibri"/>
                <a:ea typeface="Calibri"/>
                <a:cs typeface="Calibri"/>
                <a:sym typeface="Calibri"/>
              </a:rPr>
              <a:t>Coburger Fuchsschaf</a:t>
            </a:r>
            <a:r>
              <a:rPr lang="fi-FI">
                <a:solidFill>
                  <a:srgbClr val="000000"/>
                </a:solidFill>
                <a:latin typeface="Calibri"/>
                <a:ea typeface="Calibri"/>
                <a:cs typeface="Calibri"/>
                <a:sym typeface="Calibri"/>
              </a:rPr>
              <a:t>, or Coburg Fox Sheep in English, was abundant in the 19th to early 20th century, but nearly went extinct after WWII. Today, the flocks are mainly used for landscape preservation.</a:t>
            </a:r>
            <a:r>
              <a:rPr lang="fi-FI" b="1">
                <a:solidFill>
                  <a:srgbClr val="000000"/>
                </a:solidFill>
                <a:latin typeface="Calibri"/>
                <a:ea typeface="Calibri"/>
                <a:cs typeface="Calibri"/>
                <a:sym typeface="Calibri"/>
              </a:rPr>
              <a:t> </a:t>
            </a:r>
            <a:r>
              <a:rPr lang="fi-FI">
                <a:solidFill>
                  <a:srgbClr val="000000"/>
                </a:solidFill>
                <a:latin typeface="Calibri"/>
                <a:ea typeface="Calibri"/>
                <a:cs typeface="Calibri"/>
                <a:sym typeface="Calibri"/>
              </a:rPr>
              <a:t>They are robust animals well suited to rough grazing. They can have multiple litters per year and average 2 lambs per litter.</a:t>
            </a:r>
            <a:r>
              <a:rPr lang="fi-FI" b="1">
                <a:solidFill>
                  <a:srgbClr val="000000"/>
                </a:solidFill>
                <a:latin typeface="Calibri"/>
                <a:ea typeface="Calibri"/>
                <a:cs typeface="Calibri"/>
                <a:sym typeface="Calibri"/>
              </a:rPr>
              <a:t> (SOURCE:</a:t>
            </a:r>
            <a:r>
              <a:rPr lang="fi-FI">
                <a:solidFill>
                  <a:srgbClr val="000000"/>
                </a:solidFill>
                <a:latin typeface="Calibri"/>
                <a:ea typeface="Calibri"/>
                <a:cs typeface="Calibri"/>
                <a:sym typeface="Calibri"/>
              </a:rPr>
              <a:t> </a:t>
            </a:r>
            <a:r>
              <a:rPr lang="fi-FI" u="sng">
                <a:solidFill>
                  <a:srgbClr val="0000FF"/>
                </a:solidFill>
                <a:latin typeface="Calibri"/>
                <a:ea typeface="Calibri"/>
                <a:cs typeface="Calibri"/>
                <a:sym typeface="Calibri"/>
                <a:hlinkClick r:id="rId22"/>
              </a:rPr>
              <a:t>https://en.wikipedia.org/wiki/Coburger_Fuchsschaf</a:t>
            </a:r>
            <a:r>
              <a:rPr lang="fi-FI" b="1">
                <a:solidFill>
                  <a:srgbClr val="000000"/>
                </a:solidFill>
                <a:latin typeface="Calibri"/>
                <a:ea typeface="Calibri"/>
                <a:cs typeface="Calibri"/>
                <a:sym typeface="Calibri"/>
              </a:rPr>
              <a:t>; </a:t>
            </a:r>
            <a:r>
              <a:rPr lang="fi-FI">
                <a:solidFill>
                  <a:srgbClr val="000000"/>
                </a:solidFill>
                <a:latin typeface="Calibri"/>
                <a:ea typeface="Calibri"/>
                <a:cs typeface="Calibri"/>
                <a:sym typeface="Calibri"/>
              </a:rPr>
              <a:t>Association for German Fox Sheep Breeders Arbeitsgemeinschaft der deutschen Fuchsschafzüchter e.V.</a:t>
            </a:r>
            <a:r>
              <a:rPr lang="fi-FI" b="1">
                <a:solidFill>
                  <a:srgbClr val="000000"/>
                </a:solidFill>
                <a:latin typeface="Calibri"/>
                <a:ea typeface="Calibri"/>
                <a:cs typeface="Calibri"/>
                <a:sym typeface="Calibri"/>
              </a:rPr>
              <a:t> </a:t>
            </a:r>
            <a:r>
              <a:rPr lang="fi-FI" u="sng">
                <a:solidFill>
                  <a:srgbClr val="0000FF"/>
                </a:solidFill>
                <a:latin typeface="Calibri"/>
                <a:ea typeface="Calibri"/>
                <a:cs typeface="Calibri"/>
                <a:sym typeface="Calibri"/>
                <a:hlinkClick r:id="rId23"/>
              </a:rPr>
              <a:t>https://www.agfuchsschaf.de/</a:t>
            </a:r>
            <a:r>
              <a:rPr lang="fi-FI" b="1">
                <a:solidFill>
                  <a:srgbClr val="000000"/>
                </a:solidFill>
                <a:latin typeface="Calibri"/>
                <a:ea typeface="Calibri"/>
                <a:cs typeface="Calibri"/>
                <a:sym typeface="Calibri"/>
              </a:rPr>
              <a:t>)</a:t>
            </a: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German Fox Sheep </a:t>
            </a:r>
            <a:r>
              <a:rPr lang="fi-FI">
                <a:solidFill>
                  <a:srgbClr val="000000"/>
                </a:solidFill>
                <a:latin typeface="Calibri"/>
                <a:ea typeface="Calibri"/>
                <a:cs typeface="Calibri"/>
                <a:sym typeface="Calibri"/>
              </a:rPr>
              <a:t>By Christoph Muench aus dem Zauberwald [CC BY-SA 4.0  (</a:t>
            </a:r>
            <a:r>
              <a:rPr lang="fi-FI">
                <a:solidFill>
                  <a:srgbClr val="0000FF"/>
                </a:solidFill>
                <a:uFill>
                  <a:noFill/>
                </a:uFill>
                <a:latin typeface="Calibri"/>
                <a:ea typeface="Calibri"/>
                <a:cs typeface="Calibri"/>
                <a:sym typeface="Calibri"/>
                <a:hlinkClick r:id="rId24"/>
              </a:rPr>
              <a:t>https://creativecommons.org/licenses/by-sa/4.0</a:t>
            </a:r>
            <a:r>
              <a:rPr lang="fi-FI">
                <a:solidFill>
                  <a:srgbClr val="000000"/>
                </a:solidFill>
                <a:latin typeface="Calibri"/>
                <a:ea typeface="Calibri"/>
                <a:cs typeface="Calibri"/>
                <a:sym typeface="Calibri"/>
              </a:rPr>
              <a:t> )], from Wikimedia Commons. </a:t>
            </a:r>
            <a:r>
              <a:rPr lang="fi-FI">
                <a:solidFill>
                  <a:srgbClr val="0000FF"/>
                </a:solidFill>
                <a:uFill>
                  <a:noFill/>
                </a:uFill>
                <a:latin typeface="Calibri"/>
                <a:ea typeface="Calibri"/>
                <a:cs typeface="Calibri"/>
                <a:sym typeface="Calibri"/>
                <a:hlinkClick r:id="rId25"/>
              </a:rPr>
              <a:t>https://upload.wikimedia.org/wikipedia/commons/e/e3/Schafe_im_Sinngrund.jpg</a:t>
            </a:r>
            <a:r>
              <a:rPr lang="fi-FI">
                <a:solidFill>
                  <a:srgbClr val="000000"/>
                </a:solidFill>
                <a:latin typeface="Calibri"/>
                <a:ea typeface="Calibri"/>
                <a:cs typeface="Calibri"/>
                <a:sym typeface="Calibri"/>
              </a:rPr>
              <a:t> </a:t>
            </a:r>
            <a:endParaRPr>
              <a:solidFill>
                <a:srgbClr val="0000FF"/>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SOURCE: </a:t>
            </a:r>
            <a:endParaRPr b="1">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Oppermann</a:t>
            </a:r>
            <a:r>
              <a:rPr lang="fi-FI">
                <a:solidFill>
                  <a:srgbClr val="000000"/>
                </a:solidFill>
                <a:latin typeface="Calibri"/>
                <a:ea typeface="Calibri"/>
                <a:cs typeface="Calibri"/>
                <a:sym typeface="Calibri"/>
              </a:rPr>
              <a:t>, R. 2012. Germany. In Oppermann, R., Beaufoy, G., Jones, G. (Eds) 2012. High Nature Value Farming in Europe: 35 European countries – experiences and perspectives. c. Verlag gegionalkultur, Germany. 544pp. ISBN: 978-89735-657-3</a:t>
            </a: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a:latin typeface="Calibri"/>
              <a:ea typeface="Calibri"/>
              <a:cs typeface="Calibri"/>
              <a:sym typeface="Calibri"/>
            </a:endParaRPr>
          </a:p>
        </p:txBody>
      </p:sp>
      <p:sp>
        <p:nvSpPr>
          <p:cNvPr id="598" name="Google Shape;59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672075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40071a606c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4" name="Google Shape;614;g40071a606c_0_6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200"/>
              </a:spcAft>
              <a:buClr>
                <a:srgbClr val="000000"/>
              </a:buClr>
              <a:buSzPts val="14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615" name="Google Shape;615;g40071a606c_0_6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i-FI"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02196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40071a606c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3" name="Google Shape;623;g40071a606c_0_7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200"/>
              </a:spcAft>
              <a:buClr>
                <a:srgbClr val="000000"/>
              </a:buClr>
              <a:buSzPts val="1400"/>
              <a:buFont typeface="Arial"/>
              <a:buNone/>
            </a:pPr>
            <a:endParaRPr sz="1200" b="0" i="0" u="none" strike="noStrike" cap="none" dirty="0">
              <a:solidFill>
                <a:schemeClr val="dk1"/>
              </a:solidFill>
              <a:latin typeface="Times New Roman"/>
              <a:ea typeface="Times New Roman"/>
              <a:cs typeface="Times New Roman"/>
              <a:sym typeface="Times New Roman"/>
            </a:endParaRPr>
          </a:p>
        </p:txBody>
      </p:sp>
      <p:sp>
        <p:nvSpPr>
          <p:cNvPr id="624" name="Google Shape;624;g40071a606c_0_7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i-FI"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43657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3d655d362a_4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3d655d362a_4_74:notes"/>
          <p:cNvSpPr txBox="1">
            <a:spLocks noGrp="1"/>
          </p:cNvSpPr>
          <p:nvPr>
            <p:ph type="body" idx="1"/>
          </p:nvPr>
        </p:nvSpPr>
        <p:spPr>
          <a:xfrm>
            <a:off x="914400" y="4343405"/>
            <a:ext cx="5029200" cy="41148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1048" name="Google Shape;1048;g3d655d362a_4_74:notes"/>
          <p:cNvSpPr txBox="1">
            <a:spLocks noGrp="1"/>
          </p:cNvSpPr>
          <p:nvPr>
            <p:ph type="sldNum" idx="12"/>
          </p:nvPr>
        </p:nvSpPr>
        <p:spPr>
          <a:xfrm>
            <a:off x="3886200" y="8686811"/>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fi-FI"/>
              <a:t>24</a:t>
            </a:fld>
            <a:endParaRPr/>
          </a:p>
        </p:txBody>
      </p:sp>
    </p:spTree>
    <p:extLst>
      <p:ext uri="{BB962C8B-B14F-4D97-AF65-F5344CB8AC3E}">
        <p14:creationId xmlns:p14="http://schemas.microsoft.com/office/powerpoint/2010/main" val="4020544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cc4dbab6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cc4dbab60_0_0:notes"/>
          <p:cNvSpPr txBox="1">
            <a:spLocks noGrp="1"/>
          </p:cNvSpPr>
          <p:nvPr>
            <p:ph type="body" idx="1"/>
          </p:nvPr>
        </p:nvSpPr>
        <p:spPr>
          <a:xfrm>
            <a:off x="914400" y="4343405"/>
            <a:ext cx="5029200" cy="41148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219" name="Google Shape;219;g3cc4dbab60_0_0:notes"/>
          <p:cNvSpPr txBox="1">
            <a:spLocks noGrp="1"/>
          </p:cNvSpPr>
          <p:nvPr>
            <p:ph type="sldNum" idx="12"/>
          </p:nvPr>
        </p:nvSpPr>
        <p:spPr>
          <a:xfrm>
            <a:off x="3886200" y="8686811"/>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fi-FI"/>
              <a:t>3</a:t>
            </a:fld>
            <a:endParaRPr/>
          </a:p>
        </p:txBody>
      </p:sp>
    </p:spTree>
    <p:extLst>
      <p:ext uri="{BB962C8B-B14F-4D97-AF65-F5344CB8AC3E}">
        <p14:creationId xmlns:p14="http://schemas.microsoft.com/office/powerpoint/2010/main" val="3076708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7" name="Google Shape;227;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i-FI" i="0" u="none" strike="noStrike" cap="none">
                <a:solidFill>
                  <a:schemeClr val="dk1"/>
                </a:solidFill>
                <a:latin typeface="Calibri"/>
                <a:ea typeface="Calibri"/>
                <a:cs typeface="Calibri"/>
                <a:sym typeface="Calibri"/>
              </a:rPr>
              <a:t>There are many more examples that can be accommodated in one lecture. </a:t>
            </a:r>
            <a:r>
              <a:rPr lang="fi-FI">
                <a:latin typeface="Calibri"/>
                <a:ea typeface="Calibri"/>
                <a:cs typeface="Calibri"/>
                <a:sym typeface="Calibri"/>
              </a:rPr>
              <a:t>The instructor</a:t>
            </a:r>
            <a:r>
              <a:rPr lang="fi-FI" i="0" u="none" strike="noStrike" cap="none">
                <a:solidFill>
                  <a:schemeClr val="dk1"/>
                </a:solidFill>
                <a:latin typeface="Calibri"/>
                <a:ea typeface="Calibri"/>
                <a:cs typeface="Calibri"/>
                <a:sym typeface="Calibri"/>
              </a:rPr>
              <a:t> can decide which ones to choose: contrasting parts of Europe or for representing a specific region. </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i-FI" i="0" u="none" strike="noStrike" cap="none">
                <a:solidFill>
                  <a:schemeClr val="dk1"/>
                </a:solidFill>
                <a:latin typeface="Calibri"/>
                <a:ea typeface="Calibri"/>
                <a:cs typeface="Calibri"/>
                <a:sym typeface="Calibri"/>
              </a:rPr>
              <a:t>IMPORTANT: High nature value farming is a European concept, but this does not mean that HNV-farming systems or farmlands are exclusive to Europe, as non-European HNV-farming examples show.</a:t>
            </a:r>
            <a:endParaRPr i="0" u="none" strike="noStrike" cap="none">
              <a:solidFill>
                <a:schemeClr val="dk1"/>
              </a:solidFill>
              <a:latin typeface="Calibri"/>
              <a:ea typeface="Calibri"/>
              <a:cs typeface="Calibri"/>
              <a:sym typeface="Calibri"/>
            </a:endParaRPr>
          </a:p>
        </p:txBody>
      </p:sp>
      <p:sp>
        <p:nvSpPr>
          <p:cNvPr id="228" name="Google Shape;228;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i-FI" sz="1200" b="0" i="0" u="none" strike="noStrike" cap="none">
                <a:solidFill>
                  <a:schemeClr val="dk1"/>
                </a:solidFill>
                <a:latin typeface="Times New Roman"/>
                <a:ea typeface="Times New Roman"/>
                <a:cs typeface="Times New Roman"/>
                <a:sym typeface="Times New Roman"/>
              </a:rPr>
              <a:t>4</a:t>
            </a:fld>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613784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c52f13a16_0_2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331" name="Google Shape;331;g3c52f13a16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531225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e9b376c7b_0_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360"/>
              </a:spcBef>
              <a:spcAft>
                <a:spcPts val="0"/>
              </a:spcAft>
              <a:buClr>
                <a:srgbClr val="000000"/>
              </a:buClr>
              <a:buSzPts val="1400"/>
              <a:buFont typeface="Arial"/>
              <a:buNone/>
            </a:pPr>
            <a:r>
              <a:rPr lang="fi-FI">
                <a:latin typeface="Calibri"/>
                <a:ea typeface="Calibri"/>
                <a:cs typeface="Calibri"/>
                <a:sym typeface="Calibri"/>
              </a:rPr>
              <a:t>Extent: </a:t>
            </a:r>
            <a:endParaRPr>
              <a:latin typeface="Calibri"/>
              <a:ea typeface="Calibri"/>
              <a:cs typeface="Calibri"/>
              <a:sym typeface="Calibri"/>
            </a:endParaRPr>
          </a:p>
          <a:p>
            <a:pPr marL="0" lvl="0" indent="0" rtl="0">
              <a:spcBef>
                <a:spcPts val="360"/>
              </a:spcBef>
              <a:spcAft>
                <a:spcPts val="0"/>
              </a:spcAft>
              <a:buClr>
                <a:schemeClr val="dk1"/>
              </a:buClr>
              <a:buSzPts val="1100"/>
              <a:buFont typeface="Arial"/>
              <a:buNone/>
            </a:pPr>
            <a:r>
              <a:rPr lang="fi-FI" b="1">
                <a:latin typeface="Calibri"/>
                <a:ea typeface="Calibri"/>
                <a:cs typeface="Calibri"/>
                <a:sym typeface="Calibri"/>
              </a:rPr>
              <a:t>Agricultural statistics:</a:t>
            </a:r>
            <a:r>
              <a:rPr lang="fi-FI">
                <a:latin typeface="Calibri"/>
                <a:ea typeface="Calibri"/>
                <a:cs typeface="Calibri"/>
                <a:sym typeface="Calibri"/>
              </a:rPr>
              <a:t> 53% of land area is in agriculture, 28% in forest, 9% as settlements and infrastructure, 10% other.  Of the agricultural land: 62% is arable land, 33% permanent grassland, 3% permanent crops. Organic farming covers 2% of all agricultural lands. (Poux &amp; Ramain in Oppermann et al. 2012).</a:t>
            </a:r>
            <a:endParaRPr>
              <a:latin typeface="Calibri"/>
              <a:ea typeface="Calibri"/>
              <a:cs typeface="Calibri"/>
              <a:sym typeface="Calibri"/>
            </a:endParaRPr>
          </a:p>
          <a:p>
            <a:pPr marL="0" lvl="0" indent="0" rtl="0">
              <a:spcBef>
                <a:spcPts val="360"/>
              </a:spcBef>
              <a:spcAft>
                <a:spcPts val="0"/>
              </a:spcAft>
              <a:buClr>
                <a:srgbClr val="000000"/>
              </a:buClr>
              <a:buSzPts val="1400"/>
              <a:buFont typeface="Arial"/>
              <a:buNone/>
            </a:pPr>
            <a:r>
              <a:rPr lang="fi-FI" b="1">
                <a:latin typeface="Calibri"/>
                <a:ea typeface="Calibri"/>
                <a:cs typeface="Calibri"/>
                <a:sym typeface="Calibri"/>
              </a:rPr>
              <a:t>France has a tremendous variety of landscapes.</a:t>
            </a:r>
            <a:r>
              <a:rPr lang="fi-FI">
                <a:latin typeface="Calibri"/>
                <a:ea typeface="Calibri"/>
                <a:cs typeface="Calibri"/>
                <a:sym typeface="Calibri"/>
              </a:rPr>
              <a:t> These are northern and Atlantic plains plateaus, medium altitude mountains, high mountains with peaks about 2000 m, and the Mediterranean zone. France’s geography is generally favourable for agriculture. France is a major exporter of agricultural products. </a:t>
            </a:r>
            <a:endParaRPr>
              <a:latin typeface="Calibri"/>
              <a:ea typeface="Calibri"/>
              <a:cs typeface="Calibri"/>
              <a:sym typeface="Calibri"/>
            </a:endParaRPr>
          </a:p>
          <a:p>
            <a:pPr marL="0" lvl="0" indent="0" rtl="0">
              <a:spcBef>
                <a:spcPts val="360"/>
              </a:spcBef>
              <a:spcAft>
                <a:spcPts val="0"/>
              </a:spcAft>
              <a:buClr>
                <a:srgbClr val="000000"/>
              </a:buClr>
              <a:buSzPts val="1400"/>
              <a:buFont typeface="Arial"/>
              <a:buNone/>
            </a:pPr>
            <a:r>
              <a:rPr lang="fi-FI" b="1">
                <a:latin typeface="Calibri"/>
                <a:ea typeface="Calibri"/>
                <a:cs typeface="Calibri"/>
                <a:sym typeface="Calibri"/>
              </a:rPr>
              <a:t>This figure shows the main HNV agrarian systems. </a:t>
            </a:r>
            <a:r>
              <a:rPr lang="fi-FI">
                <a:latin typeface="Calibri"/>
                <a:ea typeface="Calibri"/>
                <a:cs typeface="Calibri"/>
                <a:sym typeface="Calibri"/>
              </a:rPr>
              <a:t>HNV farming also may occur locally or in areas not dominated by a special type of farming or farmland.</a:t>
            </a:r>
            <a:endParaRPr>
              <a:latin typeface="Calibri"/>
              <a:ea typeface="Calibri"/>
              <a:cs typeface="Calibri"/>
              <a:sym typeface="Calibri"/>
            </a:endParaRPr>
          </a:p>
          <a:p>
            <a:pPr marL="0" lvl="0" indent="0" rtl="0">
              <a:spcBef>
                <a:spcPts val="360"/>
              </a:spcBef>
              <a:spcAft>
                <a:spcPts val="0"/>
              </a:spcAft>
              <a:buClr>
                <a:srgbClr val="000000"/>
              </a:buClr>
              <a:buSzPts val="1400"/>
              <a:buFont typeface="Arial"/>
              <a:buNone/>
            </a:pPr>
            <a:r>
              <a:rPr lang="fi-FI">
                <a:latin typeface="Calibri"/>
                <a:ea typeface="Calibri"/>
                <a:cs typeface="Calibri"/>
                <a:sym typeface="Calibri"/>
              </a:rPr>
              <a:t>The areas indicated are high mountain pastures (light green), wet mountain pastures (dark green), landscapes of permanent grassland in small fields (bright green), mixed livestock farming in wetlands and floodplains (blue), Mediterranean rangelands (yellow), and mixed small-scale farming areas (red).</a:t>
            </a:r>
            <a:endParaRPr>
              <a:latin typeface="Calibri"/>
              <a:ea typeface="Calibri"/>
              <a:cs typeface="Calibri"/>
              <a:sym typeface="Calibri"/>
            </a:endParaRPr>
          </a:p>
          <a:p>
            <a:pPr marL="0" lvl="0" indent="0" rtl="0">
              <a:spcBef>
                <a:spcPts val="360"/>
              </a:spcBef>
              <a:spcAft>
                <a:spcPts val="0"/>
              </a:spcAft>
              <a:buClr>
                <a:srgbClr val="000000"/>
              </a:buClr>
              <a:buSzPts val="1400"/>
              <a:buFont typeface="Arial"/>
              <a:buNone/>
            </a:pPr>
            <a:r>
              <a:rPr lang="fi-FI">
                <a:latin typeface="Calibri"/>
                <a:ea typeface="Calibri"/>
                <a:cs typeface="Calibri"/>
                <a:sym typeface="Calibri"/>
              </a:rPr>
              <a:t>Type 1 semi-natural pastures and meadows is the dominant HNVf in France.</a:t>
            </a:r>
            <a:endParaRPr>
              <a:latin typeface="Calibri"/>
              <a:ea typeface="Calibri"/>
              <a:cs typeface="Calibri"/>
              <a:sym typeface="Calibri"/>
            </a:endParaRPr>
          </a:p>
          <a:p>
            <a:pPr marL="0" lvl="0" indent="0">
              <a:spcBef>
                <a:spcPts val="360"/>
              </a:spcBef>
              <a:spcAft>
                <a:spcPts val="0"/>
              </a:spcAft>
              <a:buClr>
                <a:srgbClr val="000000"/>
              </a:buClr>
              <a:buSzPts val="1400"/>
              <a:buFont typeface="Arial"/>
              <a:buNone/>
            </a:pPr>
            <a:endParaRPr>
              <a:latin typeface="Calibri"/>
              <a:ea typeface="Calibri"/>
              <a:cs typeface="Calibri"/>
              <a:sym typeface="Calibri"/>
            </a:endParaRPr>
          </a:p>
          <a:p>
            <a:pPr marL="0" lvl="0" indent="0">
              <a:spcBef>
                <a:spcPts val="360"/>
              </a:spcBef>
              <a:spcAft>
                <a:spcPts val="0"/>
              </a:spcAft>
              <a:buClr>
                <a:srgbClr val="000000"/>
              </a:buClr>
              <a:buSzPts val="1400"/>
              <a:buFont typeface="Arial"/>
              <a:buNone/>
            </a:pPr>
            <a:r>
              <a:rPr lang="fi-FI" b="1">
                <a:solidFill>
                  <a:srgbClr val="000000"/>
                </a:solidFill>
                <a:latin typeface="Calibri"/>
                <a:ea typeface="Calibri"/>
                <a:cs typeface="Calibri"/>
                <a:sym typeface="Calibri"/>
              </a:rPr>
              <a:t>Estimate of land under semi-natural use</a:t>
            </a:r>
            <a:r>
              <a:rPr lang="fi-FI">
                <a:latin typeface="Calibri"/>
                <a:ea typeface="Calibri"/>
                <a:cs typeface="Calibri"/>
                <a:sym typeface="Calibri"/>
              </a:rPr>
              <a:t> </a:t>
            </a:r>
            <a:endParaRPr>
              <a:latin typeface="Calibri"/>
              <a:ea typeface="Calibri"/>
              <a:cs typeface="Calibri"/>
              <a:sym typeface="Calibri"/>
            </a:endParaRPr>
          </a:p>
          <a:p>
            <a:pPr marL="0" lvl="0" indent="0">
              <a:spcBef>
                <a:spcPts val="360"/>
              </a:spcBef>
              <a:spcAft>
                <a:spcPts val="0"/>
              </a:spcAft>
              <a:buClr>
                <a:srgbClr val="000000"/>
              </a:buClr>
              <a:buSzPts val="1400"/>
              <a:buFont typeface="Arial"/>
              <a:buNone/>
            </a:pPr>
            <a:r>
              <a:rPr lang="fi-FI">
                <a:latin typeface="Calibri"/>
                <a:ea typeface="Calibri"/>
                <a:cs typeface="Calibri"/>
                <a:sym typeface="Calibri"/>
              </a:rPr>
              <a:t>Groves/copses: 854, 295 ha – Mainly, but not exclusively, found in open agricultural landscapes</a:t>
            </a:r>
            <a:endParaRPr>
              <a:latin typeface="Calibri"/>
              <a:ea typeface="Calibri"/>
              <a:cs typeface="Calibri"/>
              <a:sym typeface="Calibri"/>
            </a:endParaRPr>
          </a:p>
          <a:p>
            <a:pPr marL="0" lvl="0" indent="0">
              <a:spcBef>
                <a:spcPts val="360"/>
              </a:spcBef>
              <a:spcAft>
                <a:spcPts val="0"/>
              </a:spcAft>
              <a:buClr>
                <a:srgbClr val="000000"/>
              </a:buClr>
              <a:buSzPts val="1400"/>
              <a:buFont typeface="Arial"/>
              <a:buNone/>
            </a:pPr>
            <a:r>
              <a:rPr lang="fi-FI">
                <a:latin typeface="Calibri"/>
                <a:ea typeface="Calibri"/>
                <a:cs typeface="Calibri"/>
                <a:sym typeface="Calibri"/>
              </a:rPr>
              <a:t>Hedges: 1,000,774 ha – Associated to linear infrastructures (roads)</a:t>
            </a:r>
            <a:endParaRPr>
              <a:latin typeface="Calibri"/>
              <a:ea typeface="Calibri"/>
              <a:cs typeface="Calibri"/>
              <a:sym typeface="Calibri"/>
            </a:endParaRPr>
          </a:p>
          <a:p>
            <a:pPr marL="0" lvl="0" indent="0">
              <a:spcBef>
                <a:spcPts val="360"/>
              </a:spcBef>
              <a:spcAft>
                <a:spcPts val="0"/>
              </a:spcAft>
              <a:buClr>
                <a:srgbClr val="000000"/>
              </a:buClr>
              <a:buSzPts val="1400"/>
              <a:buFont typeface="Arial"/>
              <a:buNone/>
            </a:pPr>
            <a:r>
              <a:rPr lang="fi-FI">
                <a:latin typeface="Calibri"/>
                <a:ea typeface="Calibri"/>
                <a:cs typeface="Calibri"/>
                <a:sym typeface="Calibri"/>
              </a:rPr>
              <a:t>Moorland/herbaceous land with bushes 2,526,302 ha – Typical pastoral rangeland</a:t>
            </a:r>
            <a:endParaRPr>
              <a:latin typeface="Calibri"/>
              <a:ea typeface="Calibri"/>
              <a:cs typeface="Calibri"/>
              <a:sym typeface="Calibri"/>
            </a:endParaRPr>
          </a:p>
          <a:p>
            <a:pPr marL="0" lvl="0" indent="0">
              <a:spcBef>
                <a:spcPts val="360"/>
              </a:spcBef>
              <a:spcAft>
                <a:spcPts val="0"/>
              </a:spcAft>
              <a:buClr>
                <a:srgbClr val="000000"/>
              </a:buClr>
              <a:buSzPts val="1400"/>
              <a:buFont typeface="Arial"/>
              <a:buNone/>
            </a:pPr>
            <a:r>
              <a:rPr lang="fi-FI">
                <a:latin typeface="Calibri"/>
                <a:ea typeface="Calibri"/>
                <a:cs typeface="Calibri"/>
                <a:sym typeface="Calibri"/>
              </a:rPr>
              <a:t>Unused natural grassland: 354,310 ha – Occasional grazing</a:t>
            </a:r>
            <a:endParaRPr>
              <a:latin typeface="Calibri"/>
              <a:ea typeface="Calibri"/>
              <a:cs typeface="Calibri"/>
              <a:sym typeface="Calibri"/>
            </a:endParaRPr>
          </a:p>
          <a:p>
            <a:pPr marL="0" lvl="0" indent="0">
              <a:spcBef>
                <a:spcPts val="360"/>
              </a:spcBef>
              <a:spcAft>
                <a:spcPts val="0"/>
              </a:spcAft>
              <a:buClr>
                <a:srgbClr val="000000"/>
              </a:buClr>
              <a:buSzPts val="1400"/>
              <a:buFont typeface="Arial"/>
              <a:buNone/>
            </a:pPr>
            <a:r>
              <a:rPr lang="fi-FI">
                <a:latin typeface="Calibri"/>
                <a:ea typeface="Calibri"/>
                <a:cs typeface="Calibri"/>
                <a:sym typeface="Calibri"/>
              </a:rPr>
              <a:t>Alpages- high altitude permanent grassland: 713,463 ha – Recognized as semi-natural grassland</a:t>
            </a:r>
            <a:endParaRPr>
              <a:latin typeface="Calibri"/>
              <a:ea typeface="Calibri"/>
              <a:cs typeface="Calibri"/>
              <a:sym typeface="Calibri"/>
            </a:endParaRPr>
          </a:p>
          <a:p>
            <a:pPr marL="0" lvl="0" indent="0">
              <a:spcBef>
                <a:spcPts val="360"/>
              </a:spcBef>
              <a:spcAft>
                <a:spcPts val="0"/>
              </a:spcAft>
              <a:buClr>
                <a:srgbClr val="000000"/>
              </a:buClr>
              <a:buSzPts val="1400"/>
              <a:buFont typeface="Arial"/>
              <a:buNone/>
            </a:pPr>
            <a:r>
              <a:rPr lang="fi-FI">
                <a:latin typeface="Calibri"/>
                <a:ea typeface="Calibri"/>
                <a:cs typeface="Calibri"/>
                <a:sym typeface="Calibri"/>
              </a:rPr>
              <a:t>non-Alpage low productivity permanent grassland: 1,295,787 ha – likely to be semi-natural grassland</a:t>
            </a:r>
            <a:endParaRPr>
              <a:latin typeface="Calibri"/>
              <a:ea typeface="Calibri"/>
              <a:cs typeface="Calibri"/>
              <a:sym typeface="Calibri"/>
            </a:endParaRPr>
          </a:p>
          <a:p>
            <a:pPr marL="0" lvl="0" indent="0">
              <a:spcBef>
                <a:spcPts val="360"/>
              </a:spcBef>
              <a:spcAft>
                <a:spcPts val="0"/>
              </a:spcAft>
              <a:buClr>
                <a:srgbClr val="000000"/>
              </a:buClr>
              <a:buSzPts val="1400"/>
              <a:buFont typeface="Arial"/>
              <a:buNone/>
            </a:pPr>
            <a:r>
              <a:rPr lang="fi-FI" b="1">
                <a:latin typeface="Calibri"/>
                <a:ea typeface="Calibri"/>
                <a:cs typeface="Calibri"/>
                <a:sym typeface="Calibri"/>
              </a:rPr>
              <a:t>Total: 6,784,931 ha c. 12% of French territory </a:t>
            </a:r>
            <a:r>
              <a:rPr lang="fi-FI">
                <a:latin typeface="Calibri"/>
                <a:ea typeface="Calibri"/>
                <a:cs typeface="Calibri"/>
                <a:sym typeface="Calibri"/>
              </a:rPr>
              <a:t>(SOURCE: Teruti, 2008 as reproduced in  Fig. 3 p. 210 in </a:t>
            </a:r>
            <a:r>
              <a:rPr lang="fi-FI">
                <a:solidFill>
                  <a:srgbClr val="000000"/>
                </a:solidFill>
                <a:latin typeface="Calibri"/>
                <a:ea typeface="Calibri"/>
                <a:cs typeface="Calibri"/>
                <a:sym typeface="Calibri"/>
              </a:rPr>
              <a:t>Oppermann et. al. (Eds) 2012.) </a:t>
            </a:r>
            <a:endParaRPr>
              <a:latin typeface="Calibri"/>
              <a:ea typeface="Calibri"/>
              <a:cs typeface="Calibri"/>
              <a:sym typeface="Calibri"/>
            </a:endParaRPr>
          </a:p>
          <a:p>
            <a:pPr marL="0" lvl="0" indent="0">
              <a:spcBef>
                <a:spcPts val="360"/>
              </a:spcBef>
              <a:spcAft>
                <a:spcPts val="0"/>
              </a:spcAft>
              <a:buClr>
                <a:srgbClr val="000000"/>
              </a:buClr>
              <a:buSzPts val="1400"/>
              <a:buFont typeface="Arial"/>
              <a:buNone/>
            </a:pPr>
            <a:endParaRPr b="1">
              <a:latin typeface="Calibri"/>
              <a:ea typeface="Calibri"/>
              <a:cs typeface="Calibri"/>
              <a:sym typeface="Calibri"/>
            </a:endParaRPr>
          </a:p>
          <a:p>
            <a:pPr marL="0" lvl="0" indent="0" rtl="0">
              <a:spcBef>
                <a:spcPts val="360"/>
              </a:spcBef>
              <a:spcAft>
                <a:spcPts val="0"/>
              </a:spcAft>
              <a:buClr>
                <a:srgbClr val="000000"/>
              </a:buClr>
              <a:buSzPts val="1400"/>
              <a:buFont typeface="Arial"/>
              <a:buNone/>
            </a:pPr>
            <a:r>
              <a:rPr lang="fi-FI">
                <a:latin typeface="Calibri"/>
                <a:ea typeface="Calibri"/>
                <a:cs typeface="Calibri"/>
                <a:sym typeface="Calibri"/>
              </a:rPr>
              <a:t/>
            </a:r>
            <a:br>
              <a:rPr lang="fi-FI">
                <a:latin typeface="Calibri"/>
                <a:ea typeface="Calibri"/>
                <a:cs typeface="Calibri"/>
                <a:sym typeface="Calibri"/>
              </a:rPr>
            </a:br>
            <a:endParaRPr>
              <a:latin typeface="Calibri"/>
              <a:ea typeface="Calibri"/>
              <a:cs typeface="Calibri"/>
              <a:sym typeface="Calibri"/>
            </a:endParaRPr>
          </a:p>
          <a:p>
            <a:pPr marL="0" lvl="0" indent="0" rtl="0">
              <a:spcBef>
                <a:spcPts val="360"/>
              </a:spcBef>
              <a:spcAft>
                <a:spcPts val="0"/>
              </a:spcAft>
              <a:buClr>
                <a:srgbClr val="000000"/>
              </a:buClr>
              <a:buSzPts val="1400"/>
              <a:buFont typeface="Arial"/>
              <a:buNone/>
            </a:pPr>
            <a:r>
              <a:rPr lang="fi-FI">
                <a:latin typeface="Calibri"/>
                <a:ea typeface="Calibri"/>
                <a:cs typeface="Calibri"/>
                <a:sym typeface="Calibri"/>
              </a:rPr>
              <a:t>Both quantity and quality of HNV farmlands in France are in decline due to intensification of land use practices in semi-natural areas and destruction of landscape features (Poux &amp; Ramain in Oppermann et al. 2012).</a:t>
            </a:r>
            <a:endParaRPr>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a:solidFill>
                  <a:srgbClr val="000000"/>
                </a:solidFill>
                <a:latin typeface="Calibri"/>
                <a:ea typeface="Calibri"/>
                <a:cs typeface="Calibri"/>
                <a:sym typeface="Calibri"/>
              </a:rPr>
              <a:t>SOURCE: Oppermann, R., Beaufoy, G., Jones, G. (Eds) 2012. High Nature Value Farming in Europe: 35 European countries – experiences and perspectives. c. Verlag gegionalkultur, Germany. 544pp. ISBN: 978-89735-657-3</a:t>
            </a: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a:solidFill>
                  <a:srgbClr val="000000"/>
                </a:solidFill>
                <a:latin typeface="Calibri"/>
                <a:ea typeface="Calibri"/>
                <a:cs typeface="Calibri"/>
                <a:sym typeface="Calibri"/>
              </a:rPr>
              <a:t>Teruti data (land use) </a:t>
            </a:r>
            <a:r>
              <a:rPr lang="fi-FI" u="sng">
                <a:solidFill>
                  <a:srgbClr val="0000FF"/>
                </a:solidFill>
                <a:latin typeface="Calibri"/>
                <a:ea typeface="Calibri"/>
                <a:cs typeface="Calibri"/>
                <a:sym typeface="Calibri"/>
                <a:hlinkClick r:id="rId3"/>
              </a:rPr>
              <a:t>https://agreste.maapar.lbn.fr/ReportFolders/ReportFolders.aspx?CS_referer=&amp;CS_ChosenLang=fr</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u="sng">
                <a:solidFill>
                  <a:srgbClr val="0000FF"/>
                </a:solidFill>
                <a:latin typeface="Calibri"/>
                <a:ea typeface="Calibri"/>
                <a:cs typeface="Calibri"/>
                <a:sym typeface="Calibri"/>
                <a:hlinkClick r:id="rId4"/>
              </a:rPr>
              <a:t>http://agreste.agriculture.gouv.fr/IMG/pdf_primeur246-2.pdf</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a:solidFill>
                  <a:srgbClr val="000000"/>
                </a:solidFill>
                <a:latin typeface="Calibri"/>
                <a:ea typeface="Calibri"/>
                <a:cs typeface="Calibri"/>
                <a:sym typeface="Calibri"/>
              </a:rPr>
              <a:t>see also</a:t>
            </a:r>
            <a:r>
              <a:rPr lang="fi-FI">
                <a:solidFill>
                  <a:srgbClr val="0000FF"/>
                </a:solidFill>
                <a:latin typeface="Calibri"/>
                <a:ea typeface="Calibri"/>
                <a:cs typeface="Calibri"/>
                <a:sym typeface="Calibri"/>
              </a:rPr>
              <a:t> </a:t>
            </a:r>
            <a:r>
              <a:rPr lang="fi-FI" u="sng">
                <a:solidFill>
                  <a:srgbClr val="0000FF"/>
                </a:solidFill>
                <a:latin typeface="Calibri"/>
                <a:ea typeface="Calibri"/>
                <a:cs typeface="Calibri"/>
                <a:sym typeface="Calibri"/>
                <a:hlinkClick r:id="rId5"/>
              </a:rPr>
              <a:t>http://agreste.agriculture.gouv.fr/enquetes/territoire-prix-des-terres/enquete-teruti-lucas-resultats/</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a:solidFill>
                <a:srgbClr val="000000"/>
              </a:solidFill>
              <a:latin typeface="Calibri"/>
              <a:ea typeface="Calibri"/>
              <a:cs typeface="Calibri"/>
              <a:sym typeface="Calibri"/>
            </a:endParaRPr>
          </a:p>
        </p:txBody>
      </p:sp>
      <p:sp>
        <p:nvSpPr>
          <p:cNvPr id="339" name="Google Shape;339;g3e9b376c7b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42058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fi-FI" i="0" u="none" strike="noStrike" cap="none">
                <a:solidFill>
                  <a:schemeClr val="dk1"/>
                </a:solidFill>
                <a:latin typeface="Calibri"/>
                <a:ea typeface="Calibri"/>
                <a:cs typeface="Calibri"/>
                <a:sym typeface="Calibri"/>
              </a:rPr>
              <a:t>HNV farming in France is mainly based on livestock grazing but also includes some mixed farming and agroforestry.</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Times New Roman"/>
              <a:buNone/>
            </a:pPr>
            <a:r>
              <a:rPr lang="fi-FI" i="0" u="none" strike="noStrike" cap="none">
                <a:solidFill>
                  <a:schemeClr val="dk1"/>
                </a:solidFill>
                <a:latin typeface="Calibri"/>
                <a:ea typeface="Calibri"/>
                <a:cs typeface="Calibri"/>
                <a:sym typeface="Calibri"/>
              </a:rPr>
              <a:t>HNV farming systems are mostly located in mountain areas.</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Times New Roman"/>
              <a:buNone/>
            </a:pPr>
            <a:r>
              <a:rPr lang="fi-FI" i="0" u="none" strike="noStrike" cap="none">
                <a:solidFill>
                  <a:schemeClr val="dk1"/>
                </a:solidFill>
                <a:latin typeface="Calibri"/>
                <a:ea typeface="Calibri"/>
                <a:cs typeface="Calibri"/>
                <a:sym typeface="Calibri"/>
              </a:rPr>
              <a:t>The HNV farming systems are mainly low input, including permanent pastures, which are often common lands.</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Times New Roman"/>
              <a:buNone/>
            </a:pP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Times New Roman"/>
              <a:buNone/>
            </a:pPr>
            <a:r>
              <a:rPr lang="fi-FI" i="0" u="none" strike="noStrike" cap="none">
                <a:solidFill>
                  <a:schemeClr val="dk1"/>
                </a:solidFill>
                <a:latin typeface="Calibri"/>
                <a:ea typeface="Calibri"/>
                <a:cs typeface="Calibri"/>
                <a:sym typeface="Calibri"/>
              </a:rPr>
              <a:t>Transhumance, which consists in this context of moving of herds to mountain pastures for the summer and back to the valleys for winter – a type of vertical transhumance– is a significant HNV system. Such agropastoral systems have enabled people to live in difficult regions for millennia (since about 6,000 CE).  </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fi-FI" i="0" u="none" strike="noStrike" cap="none">
                <a:solidFill>
                  <a:schemeClr val="dk1"/>
                </a:solidFill>
                <a:latin typeface="Calibri"/>
                <a:ea typeface="Calibri"/>
                <a:cs typeface="Calibri"/>
                <a:sym typeface="Calibri"/>
              </a:rPr>
              <a:t>In Causses &amp; Cevennes, herds are moved on foot along the ancient routes – drailles – which nowadays are at the center of popular summer festivities. There is a 302,319 ha  area in the southern part of central France designated as a UNESCO World Heritage Site exemplifying Mediterranean agro-pastoral Cultural Landscape in the The Causses and the Cévennes. </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fi-FI" i="0" u="none" strike="noStrike" cap="none">
                <a:solidFill>
                  <a:schemeClr val="dk1"/>
                </a:solidFill>
                <a:latin typeface="Calibri"/>
                <a:ea typeface="Calibri"/>
                <a:cs typeface="Calibri"/>
                <a:sym typeface="Calibri"/>
              </a:rPr>
              <a:t>“The Causses and Cévennes demonstrate almost every type of pastoral organisation to be found around the Mediterranean (agro-pastoralism, silvi-pastoralism, transhumance and sedentary pastoralism)”.  More: </a:t>
            </a:r>
            <a:r>
              <a:rPr lang="fi-FI" i="0" u="sng" strike="noStrike" cap="none">
                <a:solidFill>
                  <a:srgbClr val="0000FF"/>
                </a:solidFill>
                <a:latin typeface="Calibri"/>
                <a:ea typeface="Calibri"/>
                <a:cs typeface="Calibri"/>
                <a:sym typeface="Calibri"/>
                <a:hlinkClick r:id="rId3"/>
              </a:rPr>
              <a:t>http://whc.unesco.org/en/list/1153</a:t>
            </a:r>
            <a:r>
              <a:rPr lang="fi-FI" i="0" u="none" strike="noStrike" cap="none">
                <a:solidFill>
                  <a:srgbClr val="0000FF"/>
                </a:solidFill>
                <a:latin typeface="Calibri"/>
                <a:ea typeface="Calibri"/>
                <a:cs typeface="Calibri"/>
                <a:sym typeface="Calibri"/>
              </a:rPr>
              <a:t> </a:t>
            </a:r>
            <a:r>
              <a:rPr lang="fi-FI" i="0" u="none" strike="noStrike" cap="none">
                <a:solidFill>
                  <a:schemeClr val="dk1"/>
                </a:solidFill>
                <a:latin typeface="Calibri"/>
                <a:ea typeface="Calibri"/>
                <a:cs typeface="Calibri"/>
                <a:sym typeface="Calibri"/>
              </a:rPr>
              <a:t>and in the Baseline Assessment </a:t>
            </a:r>
            <a:r>
              <a:rPr lang="fi-FI">
                <a:latin typeface="Calibri"/>
                <a:ea typeface="Calibri"/>
                <a:cs typeface="Calibri"/>
                <a:sym typeface="Calibri"/>
              </a:rPr>
              <a:t>at </a:t>
            </a:r>
            <a:r>
              <a:rPr lang="fi-FI" i="0" u="sng" strike="noStrike" cap="none">
                <a:solidFill>
                  <a:srgbClr val="0000FF"/>
                </a:solidFill>
                <a:latin typeface="Calibri"/>
                <a:ea typeface="Calibri"/>
                <a:cs typeface="Calibri"/>
                <a:sym typeface="Calibri"/>
                <a:hlinkClick r:id="rId4"/>
              </a:rPr>
              <a:t>www.hnv</a:t>
            </a:r>
            <a:r>
              <a:rPr lang="fi-FI" u="sng">
                <a:solidFill>
                  <a:srgbClr val="0000FF"/>
                </a:solidFill>
                <a:latin typeface="Calibri"/>
                <a:ea typeface="Calibri"/>
                <a:cs typeface="Calibri"/>
                <a:sym typeface="Calibri"/>
                <a:hlinkClick r:id="rId4"/>
              </a:rPr>
              <a:t>link.eu</a:t>
            </a:r>
            <a:r>
              <a:rPr lang="fi-FI">
                <a:latin typeface="Calibri"/>
                <a:ea typeface="Calibri"/>
                <a:cs typeface="Calibri"/>
                <a:sym typeface="Calibri"/>
              </a:rPr>
              <a:t> Video of transhumance in Cevennes </a:t>
            </a:r>
            <a:r>
              <a:rPr lang="fi-FI" u="sng">
                <a:solidFill>
                  <a:srgbClr val="0000FF"/>
                </a:solidFill>
                <a:latin typeface="Calibri"/>
                <a:ea typeface="Calibri"/>
                <a:cs typeface="Calibri"/>
                <a:sym typeface="Calibri"/>
                <a:hlinkClick r:id="rId5"/>
              </a:rPr>
              <a:t>https://vimeo.com/231845586 </a:t>
            </a:r>
            <a:endParaRPr>
              <a:solidFill>
                <a:srgbClr val="0000FF"/>
              </a:solidFill>
              <a:latin typeface="Calibri"/>
              <a:ea typeface="Calibri"/>
              <a:cs typeface="Calibri"/>
              <a:sym typeface="Calibri"/>
            </a:endParaRPr>
          </a:p>
        </p:txBody>
      </p:sp>
      <p:sp>
        <p:nvSpPr>
          <p:cNvPr id="347" name="Google Shape;34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4246634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7" name="Google Shape;357;p1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100"/>
              <a:buFont typeface="Arial"/>
              <a:buNone/>
            </a:pPr>
            <a:r>
              <a:rPr lang="fi-FI" sz="1200" b="1" i="0" u="none" strike="noStrike" cap="none">
                <a:solidFill>
                  <a:schemeClr val="dk1"/>
                </a:solidFill>
                <a:latin typeface="Calibri"/>
                <a:ea typeface="Calibri"/>
                <a:cs typeface="Calibri"/>
                <a:sym typeface="Calibri"/>
              </a:rPr>
              <a:t>The Cevennes </a:t>
            </a:r>
            <a:r>
              <a:rPr lang="fi-FI" sz="1200" i="0" u="none" strike="noStrike" cap="none">
                <a:solidFill>
                  <a:schemeClr val="dk1"/>
                </a:solidFill>
                <a:latin typeface="Calibri"/>
                <a:ea typeface="Calibri"/>
                <a:cs typeface="Calibri"/>
                <a:sym typeface="Calibri"/>
              </a:rPr>
              <a:t>(photos, schematic and text from France Baseline Assessment p. 25). This schematic shows a cross section of Cevennes area. The landscapes of the crests and valleys are covered with mixed forest (conifers, beech trees). Settlements are villages in the valley bottoms and hamlets on the hillside. Terraces are used to grow onions and as pastures. Some grasslands in the valley are also used for pasture and to mow the grass for hay. There are also some relic chestnut groves. Depending on the valleys, open heathlands or holm oak wood are found on the crest. Conifers were planted on the hillsides and are gaining ground.</a:t>
            </a:r>
            <a:endParaRPr sz="1200" i="0" u="none" strike="noStrike" cap="none">
              <a:solidFill>
                <a:schemeClr val="dk1"/>
              </a:solidFill>
              <a:latin typeface="Calibri"/>
              <a:ea typeface="Calibri"/>
              <a:cs typeface="Calibri"/>
              <a:sym typeface="Calibri"/>
            </a:endParaRPr>
          </a:p>
        </p:txBody>
      </p:sp>
      <p:sp>
        <p:nvSpPr>
          <p:cNvPr id="358" name="Google Shape;358;p1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i-FI"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2097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i-FI" sz="1200" i="0" u="none" strike="noStrike" cap="none">
                <a:solidFill>
                  <a:srgbClr val="000000"/>
                </a:solidFill>
                <a:latin typeface="Calibri"/>
                <a:ea typeface="Calibri"/>
                <a:cs typeface="Calibri"/>
                <a:sym typeface="Calibri"/>
              </a:rPr>
              <a:t>Because France has several types of HNVf areas, from salt marshes to high mountain pastures, there is a high range of farmland and semi-natural habitat associated with HNVf practices. A large element of France’s biodiversity is linked to the maintenance of certain farming practices. 41% of the Nature 2000 area is farmland (</a:t>
            </a:r>
            <a:r>
              <a:rPr lang="fi-FI" sz="1200" i="0" u="none" strike="noStrike" cap="none">
                <a:solidFill>
                  <a:schemeClr val="dk1"/>
                </a:solidFill>
                <a:latin typeface="Calibri"/>
                <a:ea typeface="Calibri"/>
                <a:cs typeface="Calibri"/>
                <a:sym typeface="Calibri"/>
              </a:rPr>
              <a:t>Poux &amp; Ramain in Oppermann </a:t>
            </a:r>
            <a:r>
              <a:rPr lang="fi-FI" sz="1200" i="1" u="none" strike="noStrike" cap="none">
                <a:solidFill>
                  <a:schemeClr val="dk1"/>
                </a:solidFill>
                <a:latin typeface="Calibri"/>
                <a:ea typeface="Calibri"/>
                <a:cs typeface="Calibri"/>
                <a:sym typeface="Calibri"/>
              </a:rPr>
              <a:t>et al.</a:t>
            </a:r>
            <a:r>
              <a:rPr lang="fi-FI" sz="1200" i="0" u="none" strike="noStrike" cap="none">
                <a:solidFill>
                  <a:schemeClr val="dk1"/>
                </a:solidFill>
                <a:latin typeface="Calibri"/>
                <a:ea typeface="Calibri"/>
                <a:cs typeface="Calibri"/>
                <a:sym typeface="Calibri"/>
              </a:rPr>
              <a:t> 2012), and 63.3% of farmed Natura 2000 is located in HNV areas (</a:t>
            </a:r>
            <a:r>
              <a:rPr lang="fi-FI">
                <a:latin typeface="Calibri"/>
                <a:ea typeface="Calibri"/>
                <a:cs typeface="Calibri"/>
                <a:sym typeface="Calibri"/>
              </a:rPr>
              <a:t>Pointereau </a:t>
            </a:r>
            <a:r>
              <a:rPr lang="fi-FI" i="1">
                <a:latin typeface="Calibri"/>
                <a:ea typeface="Calibri"/>
                <a:cs typeface="Calibri"/>
                <a:sym typeface="Calibri"/>
              </a:rPr>
              <a:t>et al.</a:t>
            </a:r>
            <a:r>
              <a:rPr lang="fi-FI">
                <a:latin typeface="Calibri"/>
                <a:ea typeface="Calibri"/>
                <a:cs typeface="Calibri"/>
                <a:sym typeface="Calibri"/>
              </a:rPr>
              <a:t> 2010). </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Times New Roman"/>
              <a:buNone/>
            </a:pPr>
            <a:r>
              <a:rPr lang="fi-FI" sz="1200" i="0" u="none" strike="noStrike" cap="none">
                <a:solidFill>
                  <a:srgbClr val="000000"/>
                </a:solidFill>
                <a:latin typeface="Calibri"/>
                <a:ea typeface="Calibri"/>
                <a:cs typeface="Calibri"/>
                <a:sym typeface="Calibri"/>
              </a:rPr>
              <a:t>HNV</a:t>
            </a:r>
            <a:r>
              <a:rPr lang="fi-FI">
                <a:solidFill>
                  <a:srgbClr val="000000"/>
                </a:solidFill>
                <a:latin typeface="Calibri"/>
                <a:ea typeface="Calibri"/>
                <a:cs typeface="Calibri"/>
                <a:sym typeface="Calibri"/>
              </a:rPr>
              <a:t> farmland</a:t>
            </a:r>
            <a:r>
              <a:rPr lang="fi-FI" sz="1200" i="0" u="none" strike="noStrike" cap="none">
                <a:solidFill>
                  <a:srgbClr val="000000"/>
                </a:solidFill>
                <a:latin typeface="Calibri"/>
                <a:ea typeface="Calibri"/>
                <a:cs typeface="Calibri"/>
                <a:sym typeface="Calibri"/>
              </a:rPr>
              <a:t> &amp; Birds: Birds have been used for understanding biodiversity in HNVf in France: “HNV Farmland sustains about 37% of the national population of farmland bird species in only 25% of the national farmland area. Particularly contrasting responses have been found for species with unfavourable conservation status, with 39% of them well represented in HNV</a:t>
            </a:r>
            <a:r>
              <a:rPr lang="fi-FI">
                <a:solidFill>
                  <a:srgbClr val="000000"/>
                </a:solidFill>
                <a:latin typeface="Calibri"/>
                <a:ea typeface="Calibri"/>
                <a:cs typeface="Calibri"/>
                <a:sym typeface="Calibri"/>
              </a:rPr>
              <a:t>f</a:t>
            </a:r>
            <a:r>
              <a:rPr lang="fi-FI" sz="1200" i="0" u="none" strike="noStrike" cap="none">
                <a:solidFill>
                  <a:srgbClr val="000000"/>
                </a:solidFill>
                <a:latin typeface="Calibri"/>
                <a:ea typeface="Calibri"/>
                <a:cs typeface="Calibri"/>
                <a:sym typeface="Calibri"/>
              </a:rPr>
              <a:t> (over 40% of national population) and 12% strongly underrepresented (under 12% of national population).” Underrepresented species are either crop specialists (ex:  Perdix perdix) and/or have low altitude preferences (ex:  Vanellus vanellus). – Pointereau</a:t>
            </a:r>
            <a:r>
              <a:rPr lang="fi-FI" sz="1200" i="1" u="none" strike="noStrike" cap="none">
                <a:solidFill>
                  <a:srgbClr val="000000"/>
                </a:solidFill>
                <a:latin typeface="Calibri"/>
                <a:ea typeface="Calibri"/>
                <a:cs typeface="Calibri"/>
                <a:sym typeface="Calibri"/>
              </a:rPr>
              <a:t> et al.</a:t>
            </a:r>
            <a:r>
              <a:rPr lang="fi-FI" sz="1200" i="0" u="none" strike="noStrike" cap="none">
                <a:solidFill>
                  <a:srgbClr val="000000"/>
                </a:solidFill>
                <a:latin typeface="Calibri"/>
                <a:ea typeface="Calibri"/>
                <a:cs typeface="Calibri"/>
                <a:sym typeface="Calibri"/>
              </a:rPr>
              <a:t> 2007</a:t>
            </a:r>
            <a:endParaRPr sz="12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Times New Roman"/>
              <a:buNone/>
            </a:pPr>
            <a:endParaRPr sz="12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Times New Roman"/>
              <a:buNone/>
            </a:pPr>
            <a:r>
              <a:rPr lang="fi-FI" sz="1200" i="0" u="none" strike="noStrike" cap="none">
                <a:solidFill>
                  <a:srgbClr val="000000"/>
                </a:solidFill>
                <a:latin typeface="Calibri"/>
                <a:ea typeface="Calibri"/>
                <a:cs typeface="Calibri"/>
                <a:sym typeface="Calibri"/>
              </a:rPr>
              <a:t>There is high vascular plant species diversity. Example shown, </a:t>
            </a:r>
            <a:r>
              <a:rPr lang="fi-FI" sz="1200" i="1" u="none" strike="noStrike" cap="none">
                <a:solidFill>
                  <a:schemeClr val="dk1"/>
                </a:solidFill>
                <a:latin typeface="Calibri"/>
                <a:ea typeface="Calibri"/>
                <a:cs typeface="Calibri"/>
                <a:sym typeface="Calibri"/>
              </a:rPr>
              <a:t>ophrys aymonini</a:t>
            </a:r>
            <a:r>
              <a:rPr lang="fi-FI" i="1">
                <a:latin typeface="Calibri"/>
                <a:ea typeface="Calibri"/>
                <a:cs typeface="Calibri"/>
                <a:sym typeface="Calibri"/>
              </a:rPr>
              <a:t>i</a:t>
            </a:r>
            <a:r>
              <a:rPr lang="fi-FI" sz="1200" i="0" u="none" strike="noStrike" cap="none">
                <a:solidFill>
                  <a:schemeClr val="dk1"/>
                </a:solidFill>
                <a:latin typeface="Calibri"/>
                <a:ea typeface="Calibri"/>
                <a:cs typeface="Calibri"/>
                <a:sym typeface="Calibri"/>
              </a:rPr>
              <a:t> (an orchid with a very limited range that is endemic to the Causse region).</a:t>
            </a:r>
            <a:endParaRPr sz="12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Times New Roman"/>
              <a:buNone/>
            </a:pPr>
            <a:endParaRPr sz="12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Times New Roman"/>
              <a:buNone/>
            </a:pPr>
            <a:r>
              <a:rPr lang="fi-FI" sz="1200" i="0" u="none" strike="noStrike" cap="none">
                <a:solidFill>
                  <a:srgbClr val="000000"/>
                </a:solidFill>
                <a:latin typeface="Calibri"/>
                <a:ea typeface="Calibri"/>
                <a:cs typeface="Calibri"/>
                <a:sym typeface="Calibri"/>
              </a:rPr>
              <a:t>Hedges and common lands provide connectivity in the grazed and cultivated landscapes, which is important for biodiversity. Bocage areas (pictured) are mixed woodlands and pastures with networks of hedges. The </a:t>
            </a:r>
            <a:r>
              <a:rPr lang="fi-FI" sz="1200" i="0" u="none" strike="noStrike" cap="none">
                <a:solidFill>
                  <a:schemeClr val="dk1"/>
                </a:solidFill>
                <a:latin typeface="Calibri"/>
                <a:ea typeface="Calibri"/>
                <a:cs typeface="Calibri"/>
                <a:sym typeface="Calibri"/>
              </a:rPr>
              <a:t>farming mostly revolves around permanent grassland-based livestock systems. </a:t>
            </a:r>
            <a:r>
              <a:rPr lang="fi-FI" sz="1200" i="0" u="none" strike="noStrike" cap="none">
                <a:solidFill>
                  <a:srgbClr val="000000"/>
                </a:solidFill>
                <a:latin typeface="Calibri"/>
                <a:ea typeface="Calibri"/>
                <a:cs typeface="Calibri"/>
                <a:sym typeface="Calibri"/>
              </a:rPr>
              <a:t>The hedges, when extensively managed, are important habitats for insects and birds and also provide habitat connectivity. Bocage areas are found in </a:t>
            </a:r>
            <a:r>
              <a:rPr lang="fi-FI" sz="1200" i="1" u="none" strike="noStrike" cap="none">
                <a:solidFill>
                  <a:srgbClr val="000000"/>
                </a:solidFill>
                <a:latin typeface="Calibri"/>
                <a:ea typeface="Calibri"/>
                <a:cs typeface="Calibri"/>
                <a:sym typeface="Calibri"/>
              </a:rPr>
              <a:t>e.g.</a:t>
            </a:r>
            <a:r>
              <a:rPr lang="fi-FI" sz="1200" i="0" u="none" strike="noStrike" cap="none">
                <a:solidFill>
                  <a:srgbClr val="000000"/>
                </a:solidFill>
                <a:latin typeface="Calibri"/>
                <a:ea typeface="Calibri"/>
                <a:cs typeface="Calibri"/>
                <a:sym typeface="Calibri"/>
              </a:rPr>
              <a:t> Normandy, Morva Charolais, Bourbonnais. </a:t>
            </a:r>
            <a:r>
              <a:rPr lang="fi-FI" sz="1200" i="0" u="none" strike="noStrike" cap="none">
                <a:solidFill>
                  <a:schemeClr val="dk1"/>
                </a:solidFill>
                <a:latin typeface="Calibri"/>
                <a:ea typeface="Calibri"/>
                <a:cs typeface="Calibri"/>
                <a:sym typeface="Calibri"/>
              </a:rPr>
              <a:t>(Poux &amp; Ramain in Oppermann</a:t>
            </a:r>
            <a:r>
              <a:rPr lang="fi-FI" sz="1200" i="1" u="none" strike="noStrike" cap="none">
                <a:solidFill>
                  <a:schemeClr val="dk1"/>
                </a:solidFill>
                <a:latin typeface="Calibri"/>
                <a:ea typeface="Calibri"/>
                <a:cs typeface="Calibri"/>
                <a:sym typeface="Calibri"/>
              </a:rPr>
              <a:t> et al.</a:t>
            </a:r>
            <a:r>
              <a:rPr lang="fi-FI" sz="1200" i="0" u="none" strike="noStrike" cap="none">
                <a:solidFill>
                  <a:schemeClr val="dk1"/>
                </a:solidFill>
                <a:latin typeface="Calibri"/>
                <a:ea typeface="Calibri"/>
                <a:cs typeface="Calibri"/>
                <a:sym typeface="Calibri"/>
              </a:rPr>
              <a:t> 2012).</a:t>
            </a:r>
            <a:endParaRPr sz="1200" i="0" u="none" strike="noStrike" cap="none">
              <a:solidFill>
                <a:schemeClr val="dk1"/>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b="1">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References: </a:t>
            </a:r>
            <a:endParaRPr b="1">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Oppermann</a:t>
            </a:r>
            <a:r>
              <a:rPr lang="fi-FI">
                <a:solidFill>
                  <a:srgbClr val="000000"/>
                </a:solidFill>
                <a:latin typeface="Calibri"/>
                <a:ea typeface="Calibri"/>
                <a:cs typeface="Calibri"/>
                <a:sym typeface="Calibri"/>
              </a:rPr>
              <a:t>, R., Beaufoy, G., Jones, G. (Eds) 2012. High Nature Value Farming in Europe: 35 European countries – experiences and perspectives. c. Verlag gegionalkultur, Germany. 544pp. ISBN: 978-89735-657-3</a:t>
            </a:r>
            <a:endParaRPr>
              <a:solidFill>
                <a:srgbClr val="000000"/>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b="1">
                <a:latin typeface="Calibri"/>
                <a:ea typeface="Calibri"/>
                <a:cs typeface="Calibri"/>
                <a:sym typeface="Calibri"/>
              </a:rPr>
              <a:t>Pointereau, </a:t>
            </a:r>
            <a:r>
              <a:rPr lang="fi-FI">
                <a:latin typeface="Calibri"/>
                <a:ea typeface="Calibri"/>
                <a:cs typeface="Calibri"/>
                <a:sym typeface="Calibri"/>
              </a:rPr>
              <a:t>Philippe, Aggeliki Doxa, Frédéric Coulon, Frédéric Jiguet, Maria Luisa</a:t>
            </a:r>
            <a:endParaRPr>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a:latin typeface="Calibri"/>
                <a:ea typeface="Calibri"/>
                <a:cs typeface="Calibri"/>
                <a:sym typeface="Calibri"/>
              </a:rPr>
              <a:t>Paracchini. 2010. Analysis of spatial and temporal variations of High Nature Value farmland and links with</a:t>
            </a:r>
            <a:endParaRPr>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a:latin typeface="Calibri"/>
                <a:ea typeface="Calibri"/>
                <a:cs typeface="Calibri"/>
                <a:sym typeface="Calibri"/>
              </a:rPr>
              <a:t>changes in bird populations: a study on France. EUR 24299 EN – Joint Research Centre – Institute for Environment and Sustainability</a:t>
            </a:r>
            <a:endParaRPr>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a:latin typeface="Calibri"/>
                <a:ea typeface="Calibri"/>
                <a:cs typeface="Calibri"/>
                <a:sym typeface="Calibri"/>
              </a:rPr>
              <a:t>Publications Office of the European Union. Scientific and Technical Research series – 79 pp. </a:t>
            </a:r>
            <a:endParaRPr>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a:latin typeface="Calibri"/>
                <a:ea typeface="Calibri"/>
                <a:cs typeface="Calibri"/>
                <a:sym typeface="Calibri"/>
              </a:rPr>
              <a:t>ISSN 1018-5593 ISBN 978-92-79-15312-9 doi:10.2788/79127 </a:t>
            </a:r>
            <a:endParaRPr>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a:latin typeface="Calibri"/>
                <a:ea typeface="Calibri"/>
                <a:cs typeface="Calibri"/>
                <a:sym typeface="Calibri"/>
              </a:rPr>
              <a:t>agrienv.jrc.ec.europa.eu/publications/pdfs/EUR_24299.pdf  </a:t>
            </a:r>
            <a:endParaRPr>
              <a:latin typeface="Calibri"/>
              <a:ea typeface="Calibri"/>
              <a:cs typeface="Calibri"/>
              <a:sym typeface="Calibri"/>
            </a:endParaRPr>
          </a:p>
          <a:p>
            <a:pPr marL="0" lvl="0" indent="0" rtl="0">
              <a:spcBef>
                <a:spcPts val="0"/>
              </a:spcBef>
              <a:spcAft>
                <a:spcPts val="0"/>
              </a:spcAft>
              <a:buClr>
                <a:srgbClr val="000000"/>
              </a:buClr>
              <a:buSzPts val="1100"/>
              <a:buFont typeface="Arial"/>
              <a:buNone/>
            </a:pPr>
            <a:endParaRPr>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b="1">
                <a:latin typeface="Calibri"/>
                <a:ea typeface="Calibri"/>
                <a:cs typeface="Calibri"/>
                <a:sym typeface="Calibri"/>
              </a:rPr>
              <a:t>Pointereau</a:t>
            </a:r>
            <a:r>
              <a:rPr lang="fi-FI">
                <a:latin typeface="Calibri"/>
                <a:ea typeface="Calibri"/>
                <a:cs typeface="Calibri"/>
                <a:sym typeface="Calibri"/>
              </a:rPr>
              <a:t>, Philippe, Maria Luisa Paracchini, Jean-Michel Terres, Frédéric Jiguet, Yves Bas, Katarzyna</a:t>
            </a:r>
            <a:endParaRPr>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a:latin typeface="Calibri"/>
                <a:ea typeface="Calibri"/>
                <a:cs typeface="Calibri"/>
                <a:sym typeface="Calibri"/>
              </a:rPr>
              <a:t>Biala. 2007. Identification of High Nature Value Farmland in France through Statistical Information and Farm Practices</a:t>
            </a:r>
            <a:endParaRPr>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a:latin typeface="Calibri"/>
                <a:ea typeface="Calibri"/>
                <a:cs typeface="Calibri"/>
                <a:sym typeface="Calibri"/>
              </a:rPr>
              <a:t>Surveys. EUR 22786 EN – Joint Research Centre – Institute for Environment and Sustainability</a:t>
            </a:r>
            <a:endParaRPr>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a:latin typeface="Calibri"/>
                <a:ea typeface="Calibri"/>
                <a:cs typeface="Calibri"/>
                <a:sym typeface="Calibri"/>
              </a:rPr>
              <a:t>Luxembourg: Office for Official Publications of the European Communities. Scientific and Technical Research series – 65 pp. ISSN 1018-5593 ISBN 978-92-79-06475-3 agrienv.jrc.ec.europa.eu/publications/pdfs/JRC_HNV_France.pdf </a:t>
            </a:r>
            <a:endParaRPr>
              <a:latin typeface="Calibri"/>
              <a:ea typeface="Calibri"/>
              <a:cs typeface="Calibri"/>
              <a:sym typeface="Calibri"/>
            </a:endParaRPr>
          </a:p>
          <a:p>
            <a:pPr marL="0" lvl="0" indent="0" rtl="0">
              <a:spcBef>
                <a:spcPts val="0"/>
              </a:spcBef>
              <a:spcAft>
                <a:spcPts val="0"/>
              </a:spcAft>
              <a:buClr>
                <a:srgbClr val="000000"/>
              </a:buClr>
              <a:buSzPts val="1100"/>
              <a:buFont typeface="Arial"/>
              <a:buNone/>
            </a:pPr>
            <a:endParaRPr>
              <a:latin typeface="Calibri"/>
              <a:ea typeface="Calibri"/>
              <a:cs typeface="Calibri"/>
              <a:sym typeface="Calibri"/>
            </a:endParaRPr>
          </a:p>
        </p:txBody>
      </p:sp>
      <p:sp>
        <p:nvSpPr>
          <p:cNvPr id="370" name="Google Shape;37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943784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p:nvPr/>
        </p:nvSpPr>
        <p:spPr>
          <a:xfrm>
            <a:off x="0" y="0"/>
            <a:ext cx="9144000" cy="6504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5" name="Google Shape;15;p2"/>
          <p:cNvGrpSpPr/>
          <p:nvPr/>
        </p:nvGrpSpPr>
        <p:grpSpPr>
          <a:xfrm>
            <a:off x="830392" y="1588427"/>
            <a:ext cx="745763" cy="61102"/>
            <a:chOff x="4580561" y="2589004"/>
            <a:chExt cx="1064464" cy="25200"/>
          </a:xfrm>
        </p:grpSpPr>
        <p:sp>
          <p:nvSpPr>
            <p:cNvPr id="16" name="Google Shape;16;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Google Shape;17;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8" name="Google Shape;18;p2"/>
          <p:cNvSpPr txBox="1">
            <a:spLocks noGrp="1"/>
          </p:cNvSpPr>
          <p:nvPr>
            <p:ph type="ctrTitle"/>
          </p:nvPr>
        </p:nvSpPr>
        <p:spPr>
          <a:xfrm>
            <a:off x="729450" y="1763267"/>
            <a:ext cx="7688100" cy="2219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9" name="Google Shape;19;p2"/>
          <p:cNvSpPr txBox="1">
            <a:spLocks noGrp="1"/>
          </p:cNvSpPr>
          <p:nvPr>
            <p:ph type="subTitle" idx="1"/>
          </p:nvPr>
        </p:nvSpPr>
        <p:spPr>
          <a:xfrm>
            <a:off x="729627" y="4230533"/>
            <a:ext cx="7688100" cy="7215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20" name="Google Shape;20;p2"/>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a:off x="822960" y="286604"/>
            <a:ext cx="7543800" cy="14508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88" name="Google Shape;88;p13"/>
          <p:cNvSpPr txBox="1">
            <a:spLocks noGrp="1"/>
          </p:cNvSpPr>
          <p:nvPr>
            <p:ph type="body" idx="1"/>
          </p:nvPr>
        </p:nvSpPr>
        <p:spPr>
          <a:xfrm>
            <a:off x="822959" y="1845734"/>
            <a:ext cx="7543800" cy="40233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89" name="Google Shape;89;p13"/>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0" name="Google Shape;90;p13"/>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1" name="Google Shape;91;p13"/>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Title Slide 1">
  <p:cSld name="1_Title Slide 1">
    <p:bg>
      <p:bgPr>
        <a:blipFill>
          <a:blip r:embed="rId2">
            <a:alphaModFix/>
          </a:blip>
          <a:stretch>
            <a:fillRect/>
          </a:stretch>
        </a:blipFill>
        <a:effectLst/>
      </p:bgPr>
    </p:bg>
    <p:spTree>
      <p:nvGrpSpPr>
        <p:cNvPr id="1" name="Shape 9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1">
  <p:cSld name="1_Section Header">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822960" y="758952"/>
            <a:ext cx="7543800" cy="356610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lvl="1" rtl="0">
              <a:spcBef>
                <a:spcPts val="0"/>
              </a:spcBef>
              <a:spcAft>
                <a:spcPts val="0"/>
              </a:spcAft>
              <a:buSzPts val="2800"/>
              <a:buFont typeface="Arial"/>
              <a:buNone/>
              <a:defRPr sz="1800"/>
            </a:lvl2pPr>
            <a:lvl3pPr lvl="2" rtl="0">
              <a:spcBef>
                <a:spcPts val="0"/>
              </a:spcBef>
              <a:spcAft>
                <a:spcPts val="0"/>
              </a:spcAft>
              <a:buSzPts val="2800"/>
              <a:buFont typeface="Arial"/>
              <a:buNone/>
              <a:defRPr sz="1800"/>
            </a:lvl3pPr>
            <a:lvl4pPr lvl="3" rtl="0">
              <a:spcBef>
                <a:spcPts val="0"/>
              </a:spcBef>
              <a:spcAft>
                <a:spcPts val="0"/>
              </a:spcAft>
              <a:buSzPts val="2800"/>
              <a:buFont typeface="Arial"/>
              <a:buNone/>
              <a:defRPr sz="1800"/>
            </a:lvl4pPr>
            <a:lvl5pPr lvl="4" rtl="0">
              <a:spcBef>
                <a:spcPts val="0"/>
              </a:spcBef>
              <a:spcAft>
                <a:spcPts val="0"/>
              </a:spcAft>
              <a:buSzPts val="2800"/>
              <a:buFont typeface="Arial"/>
              <a:buNone/>
              <a:defRPr sz="1800"/>
            </a:lvl5pPr>
            <a:lvl6pPr lvl="5" rtl="0">
              <a:spcBef>
                <a:spcPts val="0"/>
              </a:spcBef>
              <a:spcAft>
                <a:spcPts val="0"/>
              </a:spcAft>
              <a:buSzPts val="2800"/>
              <a:buFont typeface="Arial"/>
              <a:buNone/>
              <a:defRPr sz="1800"/>
            </a:lvl6pPr>
            <a:lvl7pPr lvl="6" rtl="0">
              <a:spcBef>
                <a:spcPts val="0"/>
              </a:spcBef>
              <a:spcAft>
                <a:spcPts val="0"/>
              </a:spcAft>
              <a:buSzPts val="2800"/>
              <a:buFont typeface="Arial"/>
              <a:buNone/>
              <a:defRPr sz="1800"/>
            </a:lvl7pPr>
            <a:lvl8pPr lvl="7" rtl="0">
              <a:spcBef>
                <a:spcPts val="0"/>
              </a:spcBef>
              <a:spcAft>
                <a:spcPts val="0"/>
              </a:spcAft>
              <a:buSzPts val="2800"/>
              <a:buFont typeface="Arial"/>
              <a:buNone/>
              <a:defRPr sz="1800"/>
            </a:lvl8pPr>
            <a:lvl9pPr lvl="8" rtl="0">
              <a:spcBef>
                <a:spcPts val="0"/>
              </a:spcBef>
              <a:spcAft>
                <a:spcPts val="0"/>
              </a:spcAft>
              <a:buSzPts val="2800"/>
              <a:buFont typeface="Arial"/>
              <a:buNone/>
              <a:defRPr sz="1800"/>
            </a:lvl9pPr>
          </a:lstStyle>
          <a:p>
            <a:endParaRPr/>
          </a:p>
        </p:txBody>
      </p:sp>
      <p:sp>
        <p:nvSpPr>
          <p:cNvPr id="95" name="Google Shape;95;p15"/>
          <p:cNvSpPr txBox="1">
            <a:spLocks noGrp="1"/>
          </p:cNvSpPr>
          <p:nvPr>
            <p:ph type="body" idx="1"/>
          </p:nvPr>
        </p:nvSpPr>
        <p:spPr>
          <a:xfrm>
            <a:off x="822960" y="4453128"/>
            <a:ext cx="7543800" cy="11430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800"/>
              <a:buFont typeface="Calibri"/>
              <a:buNone/>
              <a:defRPr sz="18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600"/>
              <a:buFont typeface="Calibri"/>
              <a:buNone/>
              <a:defRPr sz="16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96" name="Google Shape;96;p15"/>
          <p:cNvSpPr txBox="1">
            <a:spLocks noGrp="1"/>
          </p:cNvSpPr>
          <p:nvPr>
            <p:ph type="dt" idx="10"/>
          </p:nvPr>
        </p:nvSpPr>
        <p:spPr>
          <a:xfrm>
            <a:off x="822961" y="6459786"/>
            <a:ext cx="18543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1" i="0" u="none" strike="noStrike" cap="none">
                <a:solidFill>
                  <a:srgbClr val="FFFFFF"/>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97" name="Google Shape;97;p15"/>
          <p:cNvSpPr txBox="1">
            <a:spLocks noGrp="1"/>
          </p:cNvSpPr>
          <p:nvPr>
            <p:ph type="ftr" idx="11"/>
          </p:nvPr>
        </p:nvSpPr>
        <p:spPr>
          <a:xfrm>
            <a:off x="2764639" y="6459786"/>
            <a:ext cx="36171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1" i="0" u="none" strike="noStrike" cap="none">
                <a:solidFill>
                  <a:srgbClr val="FFFFFF"/>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98" name="Google Shape;98;p15"/>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2">
  <p:cSld name="1_Title Slide 2">
    <p:bg>
      <p:bgPr>
        <a:blipFill>
          <a:blip r:embed="rId2">
            <a:alphaModFix/>
          </a:blip>
          <a:stretch>
            <a:fillRect/>
          </a:stretch>
        </a:blipFill>
        <a:effectLst/>
      </p:bgPr>
    </p:bg>
    <p:spTree>
      <p:nvGrpSpPr>
        <p:cNvPr id="1" name="Shape 9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0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0"/>
        <p:cNvGrpSpPr/>
        <p:nvPr/>
      </p:nvGrpSpPr>
      <p:grpSpPr>
        <a:xfrm>
          <a:off x="0" y="0"/>
          <a:ext cx="0" cy="0"/>
          <a:chOff x="0" y="0"/>
          <a:chExt cx="0" cy="0"/>
        </a:xfrm>
      </p:grpSpPr>
      <p:sp>
        <p:nvSpPr>
          <p:cNvPr id="131" name="Google Shape;131;p23"/>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2" name="Google Shape;132;p23"/>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3" name="Google Shape;133;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6" name="Google Shape;136;p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 name="Google Shape;139;p2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0" name="Google Shape;140;p2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6"/>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4" name="Google Shape;144;p26"/>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5" name="Google Shape;145;p2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grpSp>
        <p:nvGrpSpPr>
          <p:cNvPr id="22" name="Google Shape;22;p3"/>
          <p:cNvGrpSpPr/>
          <p:nvPr/>
        </p:nvGrpSpPr>
        <p:grpSpPr>
          <a:xfrm>
            <a:off x="830392" y="1588427"/>
            <a:ext cx="745763" cy="61102"/>
            <a:chOff x="4580561" y="2589004"/>
            <a:chExt cx="1064464" cy="25200"/>
          </a:xfrm>
        </p:grpSpPr>
        <p:sp>
          <p:nvSpPr>
            <p:cNvPr id="23" name="Google Shape;23;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Google Shape;24;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5" name="Google Shape;25;p3"/>
          <p:cNvSpPr txBox="1">
            <a:spLocks noGrp="1"/>
          </p:cNvSpPr>
          <p:nvPr>
            <p:ph type="title"/>
          </p:nvPr>
        </p:nvSpPr>
        <p:spPr>
          <a:xfrm>
            <a:off x="729450" y="1763267"/>
            <a:ext cx="7688400" cy="202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6" name="Google Shape;26;p3"/>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9"/>
        <p:cNvGrpSpPr/>
        <p:nvPr/>
      </p:nvGrpSpPr>
      <p:grpSpPr>
        <a:xfrm>
          <a:off x="0" y="0"/>
          <a:ext cx="0" cy="0"/>
          <a:chOff x="0" y="0"/>
          <a:chExt cx="0" cy="0"/>
        </a:xfrm>
      </p:grpSpPr>
      <p:sp>
        <p:nvSpPr>
          <p:cNvPr id="150" name="Google Shape;150;p28"/>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1" name="Google Shape;151;p28"/>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2" name="Google Shape;152;p2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5" name="Google Shape;155;p2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6"/>
        <p:cNvGrpSpPr/>
        <p:nvPr/>
      </p:nvGrpSpPr>
      <p:grpSpPr>
        <a:xfrm>
          <a:off x="0" y="0"/>
          <a:ext cx="0" cy="0"/>
          <a:chOff x="0" y="0"/>
          <a:chExt cx="0" cy="0"/>
        </a:xfrm>
      </p:grpSpPr>
      <p:sp>
        <p:nvSpPr>
          <p:cNvPr id="157" name="Google Shape;157;p30"/>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Google Shape;158;p30"/>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59" name="Google Shape;159;p30"/>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0" name="Google Shape;160;p30"/>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1" name="Google Shape;161;p3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2"/>
        <p:cNvGrpSpPr/>
        <p:nvPr/>
      </p:nvGrpSpPr>
      <p:grpSpPr>
        <a:xfrm>
          <a:off x="0" y="0"/>
          <a:ext cx="0" cy="0"/>
          <a:chOff x="0" y="0"/>
          <a:chExt cx="0" cy="0"/>
        </a:xfrm>
      </p:grpSpPr>
      <p:sp>
        <p:nvSpPr>
          <p:cNvPr id="163" name="Google Shape;163;p31"/>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64" name="Google Shape;164;p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5"/>
        <p:cNvGrpSpPr/>
        <p:nvPr/>
      </p:nvGrpSpPr>
      <p:grpSpPr>
        <a:xfrm>
          <a:off x="0" y="0"/>
          <a:ext cx="0" cy="0"/>
          <a:chOff x="0" y="0"/>
          <a:chExt cx="0" cy="0"/>
        </a:xfrm>
      </p:grpSpPr>
      <p:sp>
        <p:nvSpPr>
          <p:cNvPr id="166" name="Google Shape;166;p32"/>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7" name="Google Shape;167;p32"/>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68" name="Google Shape;168;p3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p34"/>
          <p:cNvSpPr txBox="1">
            <a:spLocks noGrp="1"/>
          </p:cNvSpPr>
          <p:nvPr>
            <p:ph type="title"/>
          </p:nvPr>
        </p:nvSpPr>
        <p:spPr>
          <a:xfrm>
            <a:off x="822960" y="286604"/>
            <a:ext cx="7543800" cy="14508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73" name="Google Shape;173;p34"/>
          <p:cNvSpPr txBox="1">
            <a:spLocks noGrp="1"/>
          </p:cNvSpPr>
          <p:nvPr>
            <p:ph type="body" idx="1"/>
          </p:nvPr>
        </p:nvSpPr>
        <p:spPr>
          <a:xfrm>
            <a:off x="822959" y="1845734"/>
            <a:ext cx="7543800" cy="40233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74" name="Google Shape;174;p34"/>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5" name="Google Shape;175;p34"/>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6" name="Google Shape;176;p34"/>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77"/>
        <p:cNvGrpSpPr/>
        <p:nvPr/>
      </p:nvGrpSpPr>
      <p:grpSpPr>
        <a:xfrm>
          <a:off x="0" y="0"/>
          <a:ext cx="0" cy="0"/>
          <a:chOff x="0" y="0"/>
          <a:chExt cx="0" cy="0"/>
        </a:xfrm>
      </p:grpSpPr>
      <p:sp>
        <p:nvSpPr>
          <p:cNvPr id="178" name="Google Shape;178;p3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rtl="0">
              <a:buNone/>
              <a:defRPr sz="1300">
                <a:solidFill>
                  <a:srgbClr val="3F3F3F"/>
                </a:solidFill>
                <a:latin typeface="Calibri"/>
                <a:ea typeface="Calibri"/>
                <a:cs typeface="Calibri"/>
                <a:sym typeface="Calibri"/>
              </a:defRPr>
            </a:lvl1pPr>
            <a:lvl2pPr lvl="1" rtl="0">
              <a:buNone/>
              <a:defRPr sz="1300">
                <a:solidFill>
                  <a:srgbClr val="3F3F3F"/>
                </a:solidFill>
                <a:latin typeface="Calibri"/>
                <a:ea typeface="Calibri"/>
                <a:cs typeface="Calibri"/>
                <a:sym typeface="Calibri"/>
              </a:defRPr>
            </a:lvl2pPr>
            <a:lvl3pPr lvl="2" rtl="0">
              <a:buNone/>
              <a:defRPr sz="1300">
                <a:solidFill>
                  <a:srgbClr val="3F3F3F"/>
                </a:solidFill>
                <a:latin typeface="Calibri"/>
                <a:ea typeface="Calibri"/>
                <a:cs typeface="Calibri"/>
                <a:sym typeface="Calibri"/>
              </a:defRPr>
            </a:lvl3pPr>
            <a:lvl4pPr lvl="3" rtl="0">
              <a:buNone/>
              <a:defRPr sz="1300">
                <a:solidFill>
                  <a:srgbClr val="3F3F3F"/>
                </a:solidFill>
                <a:latin typeface="Calibri"/>
                <a:ea typeface="Calibri"/>
                <a:cs typeface="Calibri"/>
                <a:sym typeface="Calibri"/>
              </a:defRPr>
            </a:lvl4pPr>
            <a:lvl5pPr lvl="4" rtl="0">
              <a:buNone/>
              <a:defRPr sz="1300">
                <a:solidFill>
                  <a:srgbClr val="3F3F3F"/>
                </a:solidFill>
                <a:latin typeface="Calibri"/>
                <a:ea typeface="Calibri"/>
                <a:cs typeface="Calibri"/>
                <a:sym typeface="Calibri"/>
              </a:defRPr>
            </a:lvl5pPr>
            <a:lvl6pPr lvl="5" rtl="0">
              <a:buNone/>
              <a:defRPr sz="1300">
                <a:solidFill>
                  <a:srgbClr val="3F3F3F"/>
                </a:solidFill>
                <a:latin typeface="Calibri"/>
                <a:ea typeface="Calibri"/>
                <a:cs typeface="Calibri"/>
                <a:sym typeface="Calibri"/>
              </a:defRPr>
            </a:lvl6pPr>
            <a:lvl7pPr lvl="6" rtl="0">
              <a:buNone/>
              <a:defRPr sz="1300">
                <a:solidFill>
                  <a:srgbClr val="3F3F3F"/>
                </a:solidFill>
                <a:latin typeface="Calibri"/>
                <a:ea typeface="Calibri"/>
                <a:cs typeface="Calibri"/>
                <a:sym typeface="Calibri"/>
              </a:defRPr>
            </a:lvl7pPr>
            <a:lvl8pPr lvl="7" rtl="0">
              <a:buNone/>
              <a:defRPr sz="1300">
                <a:solidFill>
                  <a:srgbClr val="3F3F3F"/>
                </a:solidFill>
                <a:latin typeface="Calibri"/>
                <a:ea typeface="Calibri"/>
                <a:cs typeface="Calibri"/>
                <a:sym typeface="Calibri"/>
              </a:defRPr>
            </a:lvl8pPr>
            <a:lvl9pPr lvl="8" rtl="0">
              <a:buNone/>
              <a:defRPr sz="1300">
                <a:solidFill>
                  <a:srgbClr val="3F3F3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bg>
      <p:bgPr>
        <a:blipFill>
          <a:blip r:embed="rId2">
            <a:alphaModFix/>
          </a:blip>
          <a:stretch>
            <a:fillRect/>
          </a:stretch>
        </a:blipFill>
        <a:effectLst/>
      </p:bgPr>
    </p:bg>
    <p:spTree>
      <p:nvGrpSpPr>
        <p:cNvPr id="1" name="Shape 179"/>
        <p:cNvGrpSpPr/>
        <p:nvPr/>
      </p:nvGrpSpPr>
      <p:grpSpPr>
        <a:xfrm>
          <a:off x="0" y="0"/>
          <a:ext cx="0" cy="0"/>
          <a:chOff x="0" y="0"/>
          <a:chExt cx="0" cy="0"/>
        </a:xfrm>
      </p:grpSpPr>
      <p:sp>
        <p:nvSpPr>
          <p:cNvPr id="180" name="Google Shape;180;p36"/>
          <p:cNvSpPr/>
          <p:nvPr/>
        </p:nvSpPr>
        <p:spPr>
          <a:xfrm>
            <a:off x="2382" y="6400800"/>
            <a:ext cx="91416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Google Shape;181;p36"/>
          <p:cNvSpPr/>
          <p:nvPr/>
        </p:nvSpPr>
        <p:spPr>
          <a:xfrm>
            <a:off x="12" y="6334316"/>
            <a:ext cx="9141600" cy="639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2" name="Google Shape;182;p36"/>
          <p:cNvSpPr txBox="1">
            <a:spLocks noGrp="1"/>
          </p:cNvSpPr>
          <p:nvPr>
            <p:ph type="title"/>
          </p:nvPr>
        </p:nvSpPr>
        <p:spPr>
          <a:xfrm>
            <a:off x="822960" y="758952"/>
            <a:ext cx="7543800" cy="35661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83" name="Google Shape;183;p36"/>
          <p:cNvSpPr txBox="1">
            <a:spLocks noGrp="1"/>
          </p:cNvSpPr>
          <p:nvPr>
            <p:ph type="body" idx="1"/>
          </p:nvPr>
        </p:nvSpPr>
        <p:spPr>
          <a:xfrm>
            <a:off x="822960" y="4453128"/>
            <a:ext cx="7543800" cy="11430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800"/>
              <a:buFont typeface="Calibri"/>
              <a:buNone/>
              <a:defRPr sz="18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600"/>
              <a:buFont typeface="Calibri"/>
              <a:buNone/>
              <a:defRPr sz="16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184" name="Google Shape;184;p36"/>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85" name="Google Shape;185;p36"/>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86" name="Google Shape;186;p36"/>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spcBef>
                <a:spcPts val="0"/>
              </a:spcBef>
              <a:spcAft>
                <a:spcPts val="0"/>
              </a:spcAft>
              <a:buNone/>
            </a:pPr>
            <a:fld id="{00000000-1234-1234-1234-123412341234}" type="slidenum">
              <a:rPr lang="fi-FI"/>
              <a:t>‹#›</a:t>
            </a:fld>
            <a:endParaRPr/>
          </a:p>
        </p:txBody>
      </p:sp>
      <p:cxnSp>
        <p:nvCxnSpPr>
          <p:cNvPr id="187" name="Google Shape;187;p36"/>
          <p:cNvCxnSpPr/>
          <p:nvPr/>
        </p:nvCxnSpPr>
        <p:spPr>
          <a:xfrm>
            <a:off x="905744" y="4343400"/>
            <a:ext cx="74067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9" name="Google Shape;29;p4"/>
          <p:cNvGrpSpPr/>
          <p:nvPr/>
        </p:nvGrpSpPr>
        <p:grpSpPr>
          <a:xfrm>
            <a:off x="830392" y="1588427"/>
            <a:ext cx="745763" cy="61102"/>
            <a:chOff x="4580561" y="2589004"/>
            <a:chExt cx="1064464" cy="25200"/>
          </a:xfrm>
        </p:grpSpPr>
        <p:sp>
          <p:nvSpPr>
            <p:cNvPr id="30" name="Google Shape;30;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Google Shape;31;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2" name="Google Shape;32;p4"/>
          <p:cNvSpPr txBox="1">
            <a:spLocks noGrp="1"/>
          </p:cNvSpPr>
          <p:nvPr>
            <p:ph type="title"/>
          </p:nvPr>
        </p:nvSpPr>
        <p:spPr>
          <a:xfrm>
            <a:off x="729450" y="1758200"/>
            <a:ext cx="7688700" cy="713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3" name="Google Shape;33;p4"/>
          <p:cNvSpPr txBox="1">
            <a:spLocks noGrp="1"/>
          </p:cNvSpPr>
          <p:nvPr>
            <p:ph type="body" idx="1"/>
          </p:nvPr>
        </p:nvSpPr>
        <p:spPr>
          <a:xfrm>
            <a:off x="729450" y="2771833"/>
            <a:ext cx="7688700" cy="30147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4" name="Google Shape;34;p4"/>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p5"/>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7" name="Google Shape;37;p5"/>
          <p:cNvGrpSpPr/>
          <p:nvPr/>
        </p:nvGrpSpPr>
        <p:grpSpPr>
          <a:xfrm>
            <a:off x="830392" y="1588427"/>
            <a:ext cx="745763" cy="61102"/>
            <a:chOff x="4580561" y="2589004"/>
            <a:chExt cx="1064464" cy="25200"/>
          </a:xfrm>
        </p:grpSpPr>
        <p:sp>
          <p:nvSpPr>
            <p:cNvPr id="38" name="Google Shape;38;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Google Shape;39;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0" name="Google Shape;40;p5"/>
          <p:cNvSpPr txBox="1">
            <a:spLocks noGrp="1"/>
          </p:cNvSpPr>
          <p:nvPr>
            <p:ph type="title"/>
          </p:nvPr>
        </p:nvSpPr>
        <p:spPr>
          <a:xfrm>
            <a:off x="729450" y="1758200"/>
            <a:ext cx="7688400" cy="713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1" name="Google Shape;41;p5"/>
          <p:cNvSpPr txBox="1">
            <a:spLocks noGrp="1"/>
          </p:cNvSpPr>
          <p:nvPr>
            <p:ph type="body" idx="1"/>
          </p:nvPr>
        </p:nvSpPr>
        <p:spPr>
          <a:xfrm>
            <a:off x="729325" y="2771833"/>
            <a:ext cx="3774300" cy="30147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2" name="Google Shape;42;p5"/>
          <p:cNvSpPr txBox="1">
            <a:spLocks noGrp="1"/>
          </p:cNvSpPr>
          <p:nvPr>
            <p:ph type="body" idx="2"/>
          </p:nvPr>
        </p:nvSpPr>
        <p:spPr>
          <a:xfrm>
            <a:off x="4643604" y="2771833"/>
            <a:ext cx="3774300" cy="30147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3" name="Google Shape;43;p5"/>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
        <p:cNvGrpSpPr/>
        <p:nvPr/>
      </p:nvGrpSpPr>
      <p:grpSpPr>
        <a:xfrm>
          <a:off x="0" y="0"/>
          <a:ext cx="0" cy="0"/>
          <a:chOff x="0" y="0"/>
          <a:chExt cx="0" cy="0"/>
        </a:xfrm>
      </p:grpSpPr>
      <p:sp>
        <p:nvSpPr>
          <p:cNvPr id="52" name="Google Shape;52;p7"/>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53" name="Google Shape;53;p7"/>
          <p:cNvGrpSpPr/>
          <p:nvPr/>
        </p:nvGrpSpPr>
        <p:grpSpPr>
          <a:xfrm>
            <a:off x="830392" y="1588427"/>
            <a:ext cx="745763" cy="61102"/>
            <a:chOff x="4580561" y="2589004"/>
            <a:chExt cx="1064464" cy="25200"/>
          </a:xfrm>
        </p:grpSpPr>
        <p:sp>
          <p:nvSpPr>
            <p:cNvPr id="54" name="Google Shape;54;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Google Shape;55;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6" name="Google Shape;56;p7"/>
          <p:cNvSpPr txBox="1">
            <a:spLocks noGrp="1"/>
          </p:cNvSpPr>
          <p:nvPr>
            <p:ph type="title"/>
          </p:nvPr>
        </p:nvSpPr>
        <p:spPr>
          <a:xfrm>
            <a:off x="730000" y="1758200"/>
            <a:ext cx="3300900" cy="18420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7" name="Google Shape;57;p7"/>
          <p:cNvSpPr txBox="1">
            <a:spLocks noGrp="1"/>
          </p:cNvSpPr>
          <p:nvPr>
            <p:ph type="body" idx="1"/>
          </p:nvPr>
        </p:nvSpPr>
        <p:spPr>
          <a:xfrm>
            <a:off x="721225" y="3708967"/>
            <a:ext cx="3300900" cy="2130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8" name="Google Shape;58;p7"/>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
        <p:cNvGrpSpPr/>
        <p:nvPr/>
      </p:nvGrpSpPr>
      <p:grpSpPr>
        <a:xfrm>
          <a:off x="0" y="0"/>
          <a:ext cx="0" cy="0"/>
          <a:chOff x="0" y="0"/>
          <a:chExt cx="0" cy="0"/>
        </a:xfrm>
      </p:grpSpPr>
      <p:grpSp>
        <p:nvGrpSpPr>
          <p:cNvPr id="60" name="Google Shape;60;p8"/>
          <p:cNvGrpSpPr/>
          <p:nvPr/>
        </p:nvGrpSpPr>
        <p:grpSpPr>
          <a:xfrm>
            <a:off x="830392" y="5558926"/>
            <a:ext cx="745763" cy="61102"/>
            <a:chOff x="4580561" y="2589004"/>
            <a:chExt cx="1064464" cy="25200"/>
          </a:xfrm>
        </p:grpSpPr>
        <p:sp>
          <p:nvSpPr>
            <p:cNvPr id="61" name="Google Shape;61;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 name="Google Shape;62;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3" name="Google Shape;63;p8"/>
          <p:cNvSpPr txBox="1">
            <a:spLocks noGrp="1"/>
          </p:cNvSpPr>
          <p:nvPr>
            <p:ph type="title"/>
          </p:nvPr>
        </p:nvSpPr>
        <p:spPr>
          <a:xfrm>
            <a:off x="729450" y="1152400"/>
            <a:ext cx="7021200" cy="39801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4" name="Google Shape;64;p8"/>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
        <p:cNvGrpSpPr/>
        <p:nvPr/>
      </p:nvGrpSpPr>
      <p:grpSpPr>
        <a:xfrm>
          <a:off x="0" y="0"/>
          <a:ext cx="0" cy="0"/>
          <a:chOff x="0" y="0"/>
          <a:chExt cx="0" cy="0"/>
        </a:xfrm>
      </p:grpSpPr>
      <p:sp>
        <p:nvSpPr>
          <p:cNvPr id="66" name="Google Shape;66;p9"/>
          <p:cNvSpPr/>
          <p:nvPr/>
        </p:nvSpPr>
        <p:spPr>
          <a:xfrm>
            <a:off x="0" y="0"/>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67" name="Google Shape;67;p9"/>
          <p:cNvGrpSpPr/>
          <p:nvPr/>
        </p:nvGrpSpPr>
        <p:grpSpPr>
          <a:xfrm>
            <a:off x="830392" y="1588427"/>
            <a:ext cx="745763" cy="61102"/>
            <a:chOff x="4580561" y="2589004"/>
            <a:chExt cx="1064464" cy="25200"/>
          </a:xfrm>
        </p:grpSpPr>
        <p:sp>
          <p:nvSpPr>
            <p:cNvPr id="68" name="Google Shape;68;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 name="Google Shape;69;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70" name="Google Shape;70;p9"/>
          <p:cNvSpPr txBox="1">
            <a:spLocks noGrp="1"/>
          </p:cNvSpPr>
          <p:nvPr>
            <p:ph type="title"/>
          </p:nvPr>
        </p:nvSpPr>
        <p:spPr>
          <a:xfrm>
            <a:off x="730000" y="1758200"/>
            <a:ext cx="3300900" cy="2249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1" name="Google Shape;71;p9"/>
          <p:cNvSpPr txBox="1">
            <a:spLocks noGrp="1"/>
          </p:cNvSpPr>
          <p:nvPr>
            <p:ph type="subTitle" idx="1"/>
          </p:nvPr>
        </p:nvSpPr>
        <p:spPr>
          <a:xfrm>
            <a:off x="724950" y="4215367"/>
            <a:ext cx="3300900" cy="10119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72" name="Google Shape;72;p9"/>
          <p:cNvSpPr txBox="1">
            <a:spLocks noGrp="1"/>
          </p:cNvSpPr>
          <p:nvPr>
            <p:ph type="body" idx="2"/>
          </p:nvPr>
        </p:nvSpPr>
        <p:spPr>
          <a:xfrm>
            <a:off x="5174225" y="1803500"/>
            <a:ext cx="3374400" cy="4034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3" name="Google Shape;73;p9"/>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4"/>
        <p:cNvGrpSpPr/>
        <p:nvPr/>
      </p:nvGrpSpPr>
      <p:grpSpPr>
        <a:xfrm>
          <a:off x="0" y="0"/>
          <a:ext cx="0" cy="0"/>
          <a:chOff x="0" y="0"/>
          <a:chExt cx="0" cy="0"/>
        </a:xfrm>
      </p:grpSpPr>
      <p:sp>
        <p:nvSpPr>
          <p:cNvPr id="75" name="Google Shape;75;p10"/>
          <p:cNvSpPr txBox="1">
            <a:spLocks noGrp="1"/>
          </p:cNvSpPr>
          <p:nvPr>
            <p:ph type="body" idx="1"/>
          </p:nvPr>
        </p:nvSpPr>
        <p:spPr>
          <a:xfrm>
            <a:off x="724950" y="5830068"/>
            <a:ext cx="7697400" cy="614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76" name="Google Shape;76;p10"/>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
        <p:cNvGrpSpPr/>
        <p:nvPr/>
      </p:nvGrpSpPr>
      <p:grpSpPr>
        <a:xfrm>
          <a:off x="0" y="0"/>
          <a:ext cx="0" cy="0"/>
          <a:chOff x="0" y="0"/>
          <a:chExt cx="0" cy="0"/>
        </a:xfrm>
      </p:grpSpPr>
      <p:grpSp>
        <p:nvGrpSpPr>
          <p:cNvPr id="78" name="Google Shape;78;p11"/>
          <p:cNvGrpSpPr/>
          <p:nvPr/>
        </p:nvGrpSpPr>
        <p:grpSpPr>
          <a:xfrm>
            <a:off x="830392" y="5558926"/>
            <a:ext cx="745763" cy="61102"/>
            <a:chOff x="4580561" y="2589004"/>
            <a:chExt cx="1064464" cy="25200"/>
          </a:xfrm>
        </p:grpSpPr>
        <p:sp>
          <p:nvSpPr>
            <p:cNvPr id="79" name="Google Shape;79;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 name="Google Shape;80;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1" name="Google Shape;81;p11"/>
          <p:cNvSpPr txBox="1">
            <a:spLocks noGrp="1"/>
          </p:cNvSpPr>
          <p:nvPr>
            <p:ph type="title" hasCustomPrompt="1"/>
          </p:nvPr>
        </p:nvSpPr>
        <p:spPr>
          <a:xfrm>
            <a:off x="729450" y="978600"/>
            <a:ext cx="7688400" cy="165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2" name="Google Shape;82;p11"/>
          <p:cNvSpPr txBox="1">
            <a:spLocks noGrp="1"/>
          </p:cNvSpPr>
          <p:nvPr>
            <p:ph type="body" idx="1"/>
          </p:nvPr>
        </p:nvSpPr>
        <p:spPr>
          <a:xfrm>
            <a:off x="729450" y="3030517"/>
            <a:ext cx="7688400" cy="21072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83" name="Google Shape;83;p11"/>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theme" Target="../theme/theme2.xml"/><Relationship Id="rId15" Type="http://schemas.openxmlformats.org/officeDocument/2006/relationships/image" Target="../media/image1.jp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11" name="Google Shape;11;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12" name="Google Shape;12;p1"/>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5">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28" name="Google Shape;128;p2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29" name="Google Shape;129;p2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9" r:id="rId11"/>
    <p:sldLayoutId id="2147483680" r:id="rId12"/>
    <p:sldLayoutId id="214748368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hyperlink" Target="http://www.hnvlink-eu"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www.efncp.org/projects/hnv-farming-france/" TargetMode="External"/><Relationship Id="rId4" Type="http://schemas.openxmlformats.org/officeDocument/2006/relationships/hyperlink" Target="http://www.hnvlink.eu/learning-areas/causses-cevennes/" TargetMode="External"/><Relationship Id="rId5" Type="http://schemas.openxmlformats.org/officeDocument/2006/relationships/hyperlink" Target="https://ec.europa.eu/jrc/en/publication/eur-scientific-and-technical-research-reports/identification-high-nature-value-farmland-france-through-statistical-information-and-farm" TargetMode="External"/><Relationship Id="rId6" Type="http://schemas.openxmlformats.org/officeDocument/2006/relationships/hyperlink" Target="https://www.youtube.com/watch?v=ZZAwnUpDIVs&amp;feature=youtu.be" TargetMode="External"/><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agrienv.jrc.ec.europa.eu/publications/pdfs/EUR_24299.pdf" TargetMode="External"/><Relationship Id="rId4" Type="http://schemas.openxmlformats.org/officeDocument/2006/relationships/hyperlink" Target="http://agrienv.jrc.ec.europa.eu/publications/pdfs/JRC_HNV_France.pdf" TargetMode="External"/><Relationship Id="rId5" Type="http://schemas.openxmlformats.org/officeDocument/2006/relationships/hyperlink" Target="http://www.asca-net.com/" TargetMode="External"/><Relationship Id="rId6" Type="http://schemas.openxmlformats.org/officeDocument/2006/relationships/hyperlink" Target="http://www.hnvlink.eu" TargetMode="External"/><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comments" Target="../comments/comment1.xml"/><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www.efncp.org/hnv-showcases/south-west-germany/" TargetMode="External"/><Relationship Id="rId4" Type="http://schemas.openxmlformats.org/officeDocument/2006/relationships/hyperlink" Target="http://www.high-nature-value-farming.eu/member-state-activity/germany/" TargetMode="External"/><Relationship Id="rId5" Type="http://schemas.openxmlformats.org/officeDocument/2006/relationships/hyperlink" Target="http://www.high-nature-value-farming.eu/panorama/saargau-wolferskopf/" TargetMode="External"/><Relationship Id="rId6" Type="http://schemas.openxmlformats.org/officeDocument/2006/relationships/hyperlink" Target="http://enrd.ec.europa.eu/sites/enrd/files/gpw-02_4-1_germany_benzler.pdf" TargetMode="External"/><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efncp.org/download/Swabian_Alb_F_F_Download.pdf" TargetMode="External"/><Relationship Id="rId4" Type="http://schemas.openxmlformats.org/officeDocument/2006/relationships/hyperlink" Target="https://www.bfn.de/fileadmin/MDB/documents/ina/vortraege/2010-Farmland-Poster-Germany1-HNV%20farmland.pdf" TargetMode="External"/><Relationship Id="rId5" Type="http://schemas.openxmlformats.org/officeDocument/2006/relationships/hyperlink" Target="https://www.bfn.de/fileadmin/MDB/documents/ina/vortraege/2010-Farmland-Poster-Germany2-Farms-HNV.pdf" TargetMode="External"/><Relationship Id="rId6" Type="http://schemas.openxmlformats.org/officeDocument/2006/relationships/hyperlink" Target="mailto:oppermann@ifab-mannheim.de" TargetMode="External"/><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3.png"/><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vimeo.com/231845586" TargetMode="External"/><Relationship Id="rId4" Type="http://schemas.openxmlformats.org/officeDocument/2006/relationships/image" Target="../media/image7.jp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jpg"/><Relationship Id="rId5" Type="http://schemas.openxmlformats.org/officeDocument/2006/relationships/image" Target="../media/image11.png"/><Relationship Id="rId6" Type="http://schemas.openxmlformats.org/officeDocument/2006/relationships/image" Target="../media/image12.jp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7"/>
          <p:cNvSpPr txBox="1">
            <a:spLocks noGrp="1"/>
          </p:cNvSpPr>
          <p:nvPr>
            <p:ph type="title"/>
          </p:nvPr>
        </p:nvSpPr>
        <p:spPr>
          <a:xfrm>
            <a:off x="692700" y="1963992"/>
            <a:ext cx="7688400" cy="2024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262626"/>
              </a:buClr>
              <a:buSzPts val="5400"/>
              <a:buFont typeface="Century Gothic"/>
              <a:buNone/>
            </a:pPr>
            <a:r>
              <a:rPr lang="fi-FI" sz="6000" b="0" i="0" u="none" strike="noStrike" cap="none" dirty="0" err="1">
                <a:solidFill>
                  <a:srgbClr val="262626"/>
                </a:solidFill>
                <a:latin typeface="Century Gothic"/>
                <a:ea typeface="Century Gothic"/>
                <a:cs typeface="Century Gothic"/>
                <a:sym typeface="Century Gothic"/>
              </a:rPr>
              <a:t>High</a:t>
            </a:r>
            <a:r>
              <a:rPr lang="fi-FI" sz="6000" b="0" i="0" u="none" strike="noStrike" cap="none" dirty="0">
                <a:solidFill>
                  <a:srgbClr val="262626"/>
                </a:solidFill>
                <a:latin typeface="Century Gothic"/>
                <a:ea typeface="Century Gothic"/>
                <a:cs typeface="Century Gothic"/>
                <a:sym typeface="Century Gothic"/>
              </a:rPr>
              <a:t> </a:t>
            </a:r>
            <a:r>
              <a:rPr lang="fi-FI" sz="6000" b="0" i="0" u="none" strike="noStrike" cap="none" dirty="0" err="1">
                <a:solidFill>
                  <a:srgbClr val="262626"/>
                </a:solidFill>
                <a:latin typeface="Century Gothic"/>
                <a:ea typeface="Century Gothic"/>
                <a:cs typeface="Century Gothic"/>
                <a:sym typeface="Century Gothic"/>
              </a:rPr>
              <a:t>Nature</a:t>
            </a:r>
            <a:r>
              <a:rPr lang="fi-FI" sz="6000" b="0" i="0" u="none" strike="noStrike" cap="none" dirty="0">
                <a:solidFill>
                  <a:srgbClr val="262626"/>
                </a:solidFill>
                <a:latin typeface="Century Gothic"/>
                <a:ea typeface="Century Gothic"/>
                <a:cs typeface="Century Gothic"/>
                <a:sym typeface="Century Gothic"/>
              </a:rPr>
              <a:t> Value </a:t>
            </a:r>
            <a:r>
              <a:rPr lang="fi-FI" sz="6000" b="0" i="0" u="none" strike="noStrike" cap="none" dirty="0" err="1">
                <a:solidFill>
                  <a:srgbClr val="262626"/>
                </a:solidFill>
                <a:latin typeface="Century Gothic"/>
                <a:ea typeface="Century Gothic"/>
                <a:cs typeface="Century Gothic"/>
                <a:sym typeface="Century Gothic"/>
              </a:rPr>
              <a:t>farmland</a:t>
            </a:r>
            <a:endParaRPr sz="6000" b="0" i="0" u="none" strike="noStrike" cap="none" dirty="0">
              <a:solidFill>
                <a:srgbClr val="262626"/>
              </a:solidFill>
              <a:latin typeface="Century Gothic"/>
              <a:ea typeface="Century Gothic"/>
              <a:cs typeface="Century Gothic"/>
              <a:sym typeface="Century Gothic"/>
            </a:endParaRPr>
          </a:p>
        </p:txBody>
      </p:sp>
      <p:sp>
        <p:nvSpPr>
          <p:cNvPr id="193" name="Google Shape;193;p37"/>
          <p:cNvSpPr txBox="1">
            <a:spLocks noGrp="1"/>
          </p:cNvSpPr>
          <p:nvPr>
            <p:ph type="subTitle" idx="4294967295"/>
          </p:nvPr>
        </p:nvSpPr>
        <p:spPr>
          <a:xfrm>
            <a:off x="692688" y="4242796"/>
            <a:ext cx="75438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r>
              <a:rPr lang="fi-FI" sz="3000" dirty="0" err="1">
                <a:solidFill>
                  <a:srgbClr val="434343"/>
                </a:solidFill>
              </a:rPr>
              <a:t>Examples</a:t>
            </a:r>
            <a:r>
              <a:rPr lang="fi-FI" sz="3000" dirty="0">
                <a:solidFill>
                  <a:srgbClr val="434343"/>
                </a:solidFill>
              </a:rPr>
              <a:t> </a:t>
            </a:r>
            <a:r>
              <a:rPr lang="fi-FI" sz="3000" dirty="0" err="1">
                <a:solidFill>
                  <a:srgbClr val="434343"/>
                </a:solidFill>
              </a:rPr>
              <a:t>across</a:t>
            </a:r>
            <a:r>
              <a:rPr lang="fi-FI" sz="3000" dirty="0">
                <a:solidFill>
                  <a:srgbClr val="434343"/>
                </a:solidFill>
              </a:rPr>
              <a:t> </a:t>
            </a:r>
            <a:r>
              <a:rPr lang="fi-FI" sz="3000" dirty="0" smtClean="0">
                <a:solidFill>
                  <a:srgbClr val="434343"/>
                </a:solidFill>
              </a:rPr>
              <a:t>Europe: </a:t>
            </a:r>
            <a:r>
              <a:rPr lang="fi-FI" sz="3000" dirty="0" err="1" smtClean="0">
                <a:solidFill>
                  <a:srgbClr val="434343"/>
                </a:solidFill>
              </a:rPr>
              <a:t>part</a:t>
            </a:r>
            <a:r>
              <a:rPr lang="fi-FI" sz="3000" smtClean="0">
                <a:solidFill>
                  <a:srgbClr val="434343"/>
                </a:solidFill>
              </a:rPr>
              <a:t> 2 of 3</a:t>
            </a:r>
            <a:endParaRPr sz="3000" i="0" u="none" strike="noStrike" cap="none" dirty="0">
              <a:solidFill>
                <a:srgbClr val="434343"/>
              </a:solidFill>
            </a:endParaRPr>
          </a:p>
        </p:txBody>
      </p:sp>
      <p:pic>
        <p:nvPicPr>
          <p:cNvPr id="194" name="Google Shape;194;p37"/>
          <p:cNvPicPr preferRelativeResize="0"/>
          <p:nvPr/>
        </p:nvPicPr>
        <p:blipFill rotWithShape="1">
          <a:blip r:embed="rId3">
            <a:alphaModFix/>
          </a:blip>
          <a:srcRect/>
          <a:stretch/>
        </p:blipFill>
        <p:spPr>
          <a:xfrm>
            <a:off x="886772" y="369179"/>
            <a:ext cx="1530225" cy="1092100"/>
          </a:xfrm>
          <a:prstGeom prst="rect">
            <a:avLst/>
          </a:prstGeom>
          <a:noFill/>
          <a:ln>
            <a:noFill/>
          </a:ln>
        </p:spPr>
      </p:pic>
      <p:sp>
        <p:nvSpPr>
          <p:cNvPr id="196" name="Google Shape;196;p37"/>
          <p:cNvSpPr/>
          <p:nvPr/>
        </p:nvSpPr>
        <p:spPr>
          <a:xfrm>
            <a:off x="4479667" y="3198168"/>
            <a:ext cx="1848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i-FI" sz="2400" b="1" i="0" u="none" strike="noStrike" cap="none">
                <a:solidFill>
                  <a:schemeClr val="dk1"/>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197" name="Google Shape;197;p37"/>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fi-FI">
                <a:solidFill>
                  <a:schemeClr val="lt1"/>
                </a:solidFill>
              </a:rPr>
              <a:t>1</a:t>
            </a:fld>
            <a:endParaRPr>
              <a:solidFill>
                <a:schemeClr val="lt1"/>
              </a:solidFill>
            </a:endParaRPr>
          </a:p>
        </p:txBody>
      </p:sp>
      <p:pic>
        <p:nvPicPr>
          <p:cNvPr id="198" name="Google Shape;198;p37"/>
          <p:cNvPicPr preferRelativeResize="0"/>
          <p:nvPr/>
        </p:nvPicPr>
        <p:blipFill rotWithShape="1">
          <a:blip r:embed="rId4">
            <a:alphaModFix/>
          </a:blip>
          <a:srcRect/>
          <a:stretch/>
        </p:blipFill>
        <p:spPr>
          <a:xfrm>
            <a:off x="0" y="5866658"/>
            <a:ext cx="1468625" cy="995667"/>
          </a:xfrm>
          <a:prstGeom prst="rect">
            <a:avLst/>
          </a:prstGeom>
          <a:noFill/>
          <a:ln>
            <a:noFill/>
          </a:ln>
        </p:spPr>
      </p:pic>
      <p:sp>
        <p:nvSpPr>
          <p:cNvPr id="199" name="Google Shape;199;p37"/>
          <p:cNvSpPr/>
          <p:nvPr/>
        </p:nvSpPr>
        <p:spPr>
          <a:xfrm>
            <a:off x="1468625" y="6272375"/>
            <a:ext cx="6723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i-FI" sz="1200" b="1">
                <a:solidFill>
                  <a:srgbClr val="434343"/>
                </a:solidFill>
                <a:latin typeface="Calibri"/>
                <a:ea typeface="Calibri"/>
                <a:cs typeface="Calibri"/>
                <a:sym typeface="Calibri"/>
              </a:rPr>
              <a:t>THIS PROJECT HAS RECEIVED FUNDING FROM THE EUROPEAN UNION HORIZON 2020</a:t>
            </a:r>
            <a:endParaRPr sz="1200" b="1">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fi-FI" sz="1200" b="1">
                <a:solidFill>
                  <a:srgbClr val="434343"/>
                </a:solidFill>
                <a:latin typeface="Calibri"/>
                <a:ea typeface="Calibri"/>
                <a:cs typeface="Calibri"/>
                <a:sym typeface="Calibri"/>
              </a:rPr>
              <a:t>RESEARCH AND INNOVATION PROGRAMME UNDER GRANT AGREEMENT NO. 696391</a:t>
            </a:r>
            <a:endParaRPr sz="1200" b="1">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200" b="1">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rgbClr val="434343"/>
              </a:solidFill>
              <a:latin typeface="Calibri"/>
              <a:ea typeface="Calibri"/>
              <a:cs typeface="Calibri"/>
              <a:sym typeface="Calibri"/>
            </a:endParaRPr>
          </a:p>
        </p:txBody>
      </p:sp>
      <p:sp>
        <p:nvSpPr>
          <p:cNvPr id="10" name="Google Shape;195;p37"/>
          <p:cNvSpPr txBox="1"/>
          <p:nvPr/>
        </p:nvSpPr>
        <p:spPr>
          <a:xfrm>
            <a:off x="692697" y="5120910"/>
            <a:ext cx="7465200" cy="650958"/>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rgbClr val="000000"/>
              </a:buClr>
              <a:buSzPts val="1800"/>
              <a:buFont typeface="Arial"/>
              <a:buNone/>
            </a:pPr>
            <a:r>
              <a:rPr lang="fi-FI" sz="1800" dirty="0" smtClean="0">
                <a:solidFill>
                  <a:schemeClr val="dk2"/>
                </a:solidFill>
                <a:latin typeface="Calibri"/>
                <a:ea typeface="Calibri"/>
                <a:cs typeface="Calibri"/>
                <a:sym typeface="Calibri"/>
              </a:rPr>
              <a:t>Irina Herzon, Traci Birge, Riina Koivuranta, Milka Keinänen</a:t>
            </a:r>
          </a:p>
          <a:p>
            <a:pPr marL="0" lvl="0" indent="0" rtl="0">
              <a:spcBef>
                <a:spcPts val="0"/>
              </a:spcBef>
              <a:spcAft>
                <a:spcPts val="0"/>
              </a:spcAft>
              <a:buClr>
                <a:srgbClr val="000000"/>
              </a:buClr>
              <a:buSzPts val="1800"/>
              <a:buFont typeface="Arial"/>
              <a:buNone/>
            </a:pPr>
            <a:r>
              <a:rPr lang="fi-FI" sz="1800" dirty="0" err="1" smtClean="0">
                <a:solidFill>
                  <a:schemeClr val="dk2"/>
                </a:solidFill>
                <a:latin typeface="Calibri"/>
                <a:ea typeface="Calibri"/>
                <a:cs typeface="Calibri"/>
                <a:sym typeface="Calibri"/>
              </a:rPr>
              <a:t>This</a:t>
            </a:r>
            <a:r>
              <a:rPr lang="fi-FI" sz="1800" dirty="0" smtClean="0">
                <a:solidFill>
                  <a:schemeClr val="dk2"/>
                </a:solidFill>
                <a:latin typeface="Calibri"/>
                <a:ea typeface="Calibri"/>
                <a:cs typeface="Calibri"/>
                <a:sym typeface="Calibri"/>
              </a:rPr>
              <a:t> </a:t>
            </a:r>
            <a:r>
              <a:rPr lang="fi-FI" sz="1800" dirty="0" err="1">
                <a:solidFill>
                  <a:schemeClr val="dk2"/>
                </a:solidFill>
                <a:latin typeface="Calibri"/>
                <a:ea typeface="Calibri"/>
                <a:cs typeface="Calibri"/>
                <a:sym typeface="Calibri"/>
              </a:rPr>
              <a:t>presentation</a:t>
            </a:r>
            <a:r>
              <a:rPr lang="fi-FI" sz="1800" dirty="0">
                <a:solidFill>
                  <a:schemeClr val="dk2"/>
                </a:solidFill>
                <a:latin typeface="Calibri"/>
                <a:ea typeface="Calibri"/>
                <a:cs typeface="Calibri"/>
                <a:sym typeface="Calibri"/>
              </a:rPr>
              <a:t> is an output of </a:t>
            </a:r>
            <a:r>
              <a:rPr lang="fi-FI" sz="1800" dirty="0" err="1">
                <a:solidFill>
                  <a:schemeClr val="dk2"/>
                </a:solidFill>
                <a:latin typeface="Calibri"/>
                <a:ea typeface="Calibri"/>
                <a:cs typeface="Calibri"/>
                <a:sym typeface="Calibri"/>
              </a:rPr>
              <a:t>HNV-Link</a:t>
            </a:r>
            <a:r>
              <a:rPr lang="fi-FI" sz="1800" dirty="0">
                <a:solidFill>
                  <a:schemeClr val="dk2"/>
                </a:solidFill>
                <a:latin typeface="Calibri"/>
                <a:ea typeface="Calibri"/>
                <a:cs typeface="Calibri"/>
                <a:sym typeface="Calibri"/>
              </a:rPr>
              <a:t> </a:t>
            </a:r>
            <a:r>
              <a:rPr lang="fi-FI" sz="1800" dirty="0" err="1">
                <a:solidFill>
                  <a:schemeClr val="dk2"/>
                </a:solidFill>
                <a:latin typeface="Calibri"/>
                <a:ea typeface="Calibri"/>
                <a:cs typeface="Calibri"/>
                <a:sym typeface="Calibri"/>
              </a:rPr>
              <a:t>project</a:t>
            </a:r>
            <a:r>
              <a:rPr lang="fi-FI" sz="1800" dirty="0">
                <a:solidFill>
                  <a:schemeClr val="dk2"/>
                </a:solidFill>
                <a:latin typeface="Calibri"/>
                <a:ea typeface="Calibri"/>
                <a:cs typeface="Calibri"/>
                <a:sym typeface="Calibri"/>
              </a:rPr>
              <a:t> - </a:t>
            </a:r>
            <a:r>
              <a:rPr lang="fi-FI" sz="1800" dirty="0">
                <a:solidFill>
                  <a:schemeClr val="dk2"/>
                </a:solidFill>
                <a:latin typeface="Calibri"/>
                <a:ea typeface="Calibri"/>
                <a:cs typeface="Calibri"/>
                <a:sym typeface="Calibri"/>
                <a:hlinkClick r:id="rId5"/>
              </a:rPr>
              <a:t>www.hnvlink-</a:t>
            </a:r>
            <a:r>
              <a:rPr lang="fi-FI" sz="1800" dirty="0" smtClean="0">
                <a:solidFill>
                  <a:schemeClr val="dk2"/>
                </a:solidFill>
                <a:latin typeface="Calibri"/>
                <a:ea typeface="Calibri"/>
                <a:cs typeface="Calibri"/>
                <a:sym typeface="Calibri"/>
                <a:hlinkClick r:id="rId5"/>
              </a:rPr>
              <a:t>eu</a:t>
            </a:r>
            <a:endParaRPr lang="fi-FI" sz="1800" dirty="0" smtClean="0">
              <a:solidFill>
                <a:schemeClr val="dk2"/>
              </a:solidFill>
              <a:latin typeface="Calibri"/>
              <a:ea typeface="Calibri"/>
              <a:cs typeface="Calibri"/>
              <a:sym typeface="Calibri"/>
            </a:endParaRPr>
          </a:p>
          <a:p>
            <a:pPr marL="0" lvl="0" indent="0" rtl="0">
              <a:spcBef>
                <a:spcPts val="0"/>
              </a:spcBef>
              <a:spcAft>
                <a:spcPts val="0"/>
              </a:spcAft>
              <a:buClr>
                <a:srgbClr val="000000"/>
              </a:buClr>
              <a:buSzPts val="1800"/>
              <a:buFont typeface="Arial"/>
              <a:buNone/>
            </a:pPr>
            <a:endParaRPr sz="1800" dirty="0">
              <a:solidFill>
                <a:schemeClr val="dk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88"/>
        <p:cNvGrpSpPr/>
        <p:nvPr/>
      </p:nvGrpSpPr>
      <p:grpSpPr>
        <a:xfrm>
          <a:off x="0" y="0"/>
          <a:ext cx="0" cy="0"/>
          <a:chOff x="0" y="0"/>
          <a:chExt cx="0" cy="0"/>
        </a:xfrm>
      </p:grpSpPr>
      <p:pic>
        <p:nvPicPr>
          <p:cNvPr id="389" name="Google Shape;389;p52"/>
          <p:cNvPicPr preferRelativeResize="0"/>
          <p:nvPr/>
        </p:nvPicPr>
        <p:blipFill rotWithShape="1">
          <a:blip r:embed="rId3">
            <a:alphaModFix/>
          </a:blip>
          <a:srcRect t="13171"/>
          <a:stretch/>
        </p:blipFill>
        <p:spPr>
          <a:xfrm>
            <a:off x="925500" y="4393725"/>
            <a:ext cx="7146275" cy="2134392"/>
          </a:xfrm>
          <a:prstGeom prst="rect">
            <a:avLst/>
          </a:prstGeom>
          <a:noFill/>
          <a:ln>
            <a:noFill/>
          </a:ln>
        </p:spPr>
      </p:pic>
      <p:sp>
        <p:nvSpPr>
          <p:cNvPr id="390" name="Google Shape;390;p52"/>
          <p:cNvSpPr/>
          <p:nvPr/>
        </p:nvSpPr>
        <p:spPr>
          <a:xfrm>
            <a:off x="925500" y="6147175"/>
            <a:ext cx="2076300" cy="312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i-FI" sz="1800" i="0" u="none" strike="noStrike" cap="none">
                <a:solidFill>
                  <a:srgbClr val="FFFFFF"/>
                </a:solidFill>
                <a:latin typeface="Calibri"/>
                <a:ea typeface="Calibri"/>
                <a:cs typeface="Calibri"/>
                <a:sym typeface="Calibri"/>
              </a:rPr>
              <a:t>Camargue</a:t>
            </a:r>
            <a:endParaRPr sz="1800" b="1" i="0" u="none" strike="noStrike" cap="none">
              <a:solidFill>
                <a:srgbClr val="FFFFFF"/>
              </a:solidFill>
              <a:latin typeface="Calibri"/>
              <a:ea typeface="Calibri"/>
              <a:cs typeface="Calibri"/>
              <a:sym typeface="Calibri"/>
            </a:endParaRPr>
          </a:p>
        </p:txBody>
      </p:sp>
      <p:pic>
        <p:nvPicPr>
          <p:cNvPr id="391" name="Google Shape;391;p52"/>
          <p:cNvPicPr preferRelativeResize="0"/>
          <p:nvPr/>
        </p:nvPicPr>
        <p:blipFill rotWithShape="1">
          <a:blip r:embed="rId4">
            <a:alphaModFix/>
          </a:blip>
          <a:srcRect l="3233" r="6457"/>
          <a:stretch/>
        </p:blipFill>
        <p:spPr>
          <a:xfrm>
            <a:off x="844600" y="1106600"/>
            <a:ext cx="7146275" cy="2121001"/>
          </a:xfrm>
          <a:prstGeom prst="rect">
            <a:avLst/>
          </a:prstGeom>
          <a:noFill/>
          <a:ln>
            <a:noFill/>
          </a:ln>
        </p:spPr>
      </p:pic>
      <p:sp>
        <p:nvSpPr>
          <p:cNvPr id="392" name="Google Shape;392;p52"/>
          <p:cNvSpPr/>
          <p:nvPr/>
        </p:nvSpPr>
        <p:spPr>
          <a:xfrm>
            <a:off x="925500" y="2811893"/>
            <a:ext cx="52767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i-FI" sz="1800" i="0" u="none" strike="noStrike" cap="none">
                <a:solidFill>
                  <a:srgbClr val="EFEFEF"/>
                </a:solidFill>
                <a:latin typeface="Calibri"/>
                <a:ea typeface="Calibri"/>
                <a:cs typeface="Calibri"/>
                <a:sym typeface="Calibri"/>
              </a:rPr>
              <a:t>Cevennes UNESCO Heritage Site</a:t>
            </a:r>
            <a:endParaRPr sz="1800" b="1" i="0" u="none" strike="noStrike" cap="none">
              <a:solidFill>
                <a:srgbClr val="EFEFEF"/>
              </a:solidFill>
              <a:latin typeface="Calibri"/>
              <a:ea typeface="Calibri"/>
              <a:cs typeface="Calibri"/>
              <a:sym typeface="Calibri"/>
            </a:endParaRPr>
          </a:p>
        </p:txBody>
      </p:sp>
      <p:sp>
        <p:nvSpPr>
          <p:cNvPr id="393" name="Google Shape;393;p52"/>
          <p:cNvSpPr txBox="1"/>
          <p:nvPr/>
        </p:nvSpPr>
        <p:spPr>
          <a:xfrm>
            <a:off x="762680" y="292841"/>
            <a:ext cx="73101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i-FI" sz="3600">
                <a:solidFill>
                  <a:srgbClr val="434343"/>
                </a:solidFill>
                <a:latin typeface="Century Gothic"/>
                <a:ea typeface="Century Gothic"/>
                <a:cs typeface="Century Gothic"/>
                <a:sym typeface="Century Gothic"/>
              </a:rPr>
              <a:t>Other values: </a:t>
            </a:r>
            <a:r>
              <a:rPr lang="fi-FI" sz="3600" b="0" i="0" u="none" strike="noStrike" cap="none">
                <a:solidFill>
                  <a:srgbClr val="434343"/>
                </a:solidFill>
                <a:latin typeface="Century Gothic"/>
                <a:ea typeface="Century Gothic"/>
                <a:cs typeface="Century Gothic"/>
                <a:sym typeface="Century Gothic"/>
              </a:rPr>
              <a:t>Cultur</a:t>
            </a:r>
            <a:r>
              <a:rPr lang="fi-FI" sz="3600">
                <a:solidFill>
                  <a:srgbClr val="434343"/>
                </a:solidFill>
                <a:latin typeface="Century Gothic"/>
                <a:ea typeface="Century Gothic"/>
                <a:cs typeface="Century Gothic"/>
                <a:sym typeface="Century Gothic"/>
              </a:rPr>
              <a:t>e</a:t>
            </a:r>
            <a:r>
              <a:rPr lang="fi-FI" sz="3600" b="0" i="0" u="none" strike="noStrike" cap="none">
                <a:solidFill>
                  <a:srgbClr val="434343"/>
                </a:solidFill>
                <a:latin typeface="Century Gothic"/>
                <a:ea typeface="Century Gothic"/>
                <a:cs typeface="Century Gothic"/>
                <a:sym typeface="Century Gothic"/>
              </a:rPr>
              <a:t> (heritage)</a:t>
            </a:r>
            <a:endParaRPr sz="3600" b="0" i="0" u="none" strike="noStrike" cap="none">
              <a:solidFill>
                <a:srgbClr val="434343"/>
              </a:solidFill>
              <a:latin typeface="Century Gothic"/>
              <a:ea typeface="Century Gothic"/>
              <a:cs typeface="Century Gothic"/>
              <a:sym typeface="Century Gothic"/>
            </a:endParaRPr>
          </a:p>
        </p:txBody>
      </p:sp>
      <p:sp>
        <p:nvSpPr>
          <p:cNvPr id="394" name="Google Shape;394;p52"/>
          <p:cNvSpPr/>
          <p:nvPr/>
        </p:nvSpPr>
        <p:spPr>
          <a:xfrm>
            <a:off x="652425" y="3395150"/>
            <a:ext cx="7310100" cy="831000"/>
          </a:xfrm>
          <a:prstGeom prst="rect">
            <a:avLst/>
          </a:prstGeom>
          <a:noFill/>
          <a:ln>
            <a:noFill/>
          </a:ln>
        </p:spPr>
        <p:txBody>
          <a:bodyPr spcFirstLastPara="1" wrap="square" lIns="91425" tIns="45700" rIns="91425" bIns="45700" anchor="t" anchorCtr="0">
            <a:noAutofit/>
          </a:bodyPr>
          <a:lstStyle/>
          <a:p>
            <a:pPr marL="457200" lvl="0" indent="-381000" rtl="0">
              <a:lnSpc>
                <a:spcPct val="90000"/>
              </a:lnSpc>
              <a:spcBef>
                <a:spcPts val="0"/>
              </a:spcBef>
              <a:spcAft>
                <a:spcPts val="0"/>
              </a:spcAft>
              <a:buClr>
                <a:srgbClr val="073763"/>
              </a:buClr>
              <a:buSzPts val="2400"/>
              <a:buFont typeface="Noto Sans Symbols"/>
              <a:buChar char="●"/>
            </a:pPr>
            <a:r>
              <a:rPr lang="fi-FI" sz="2400" i="0" u="none" strike="noStrike" cap="none">
                <a:solidFill>
                  <a:srgbClr val="434343"/>
                </a:solidFill>
                <a:latin typeface="Calibri"/>
                <a:ea typeface="Calibri"/>
                <a:cs typeface="Calibri"/>
                <a:sym typeface="Calibri"/>
              </a:rPr>
              <a:t>HNV farmland &amp; traditional practices are part of the  </a:t>
            </a:r>
            <a:r>
              <a:rPr lang="fi-FI" sz="2400" b="1" i="0" u="none" strike="noStrike" cap="none">
                <a:solidFill>
                  <a:srgbClr val="434343"/>
                </a:solidFill>
                <a:latin typeface="Calibri"/>
                <a:ea typeface="Calibri"/>
                <a:cs typeface="Calibri"/>
                <a:sym typeface="Calibri"/>
              </a:rPr>
              <a:t>identity </a:t>
            </a:r>
            <a:r>
              <a:rPr lang="fi-FI" sz="2400" i="0" u="none" strike="noStrike" cap="none">
                <a:solidFill>
                  <a:srgbClr val="434343"/>
                </a:solidFill>
                <a:latin typeface="Calibri"/>
                <a:ea typeface="Calibri"/>
                <a:cs typeface="Calibri"/>
                <a:sym typeface="Calibri"/>
              </a:rPr>
              <a:t>of many famous regions</a:t>
            </a:r>
            <a:endParaRPr sz="2400" i="0" u="none" strike="noStrike" cap="none">
              <a:solidFill>
                <a:srgbClr val="434343"/>
              </a:solidFill>
              <a:latin typeface="Calibri"/>
              <a:ea typeface="Calibri"/>
              <a:cs typeface="Calibri"/>
              <a:sym typeface="Calibri"/>
            </a:endParaRPr>
          </a:p>
        </p:txBody>
      </p:sp>
      <p:sp>
        <p:nvSpPr>
          <p:cNvPr id="395" name="Google Shape;395;p52"/>
          <p:cNvSpPr txBox="1">
            <a:spLocks noGrp="1"/>
          </p:cNvSpPr>
          <p:nvPr>
            <p:ph type="sldNum" idx="12"/>
          </p:nvPr>
        </p:nvSpPr>
        <p:spPr>
          <a:xfrm>
            <a:off x="8320058" y="6217622"/>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fi-FI">
                <a:solidFill>
                  <a:schemeClr val="accent1"/>
                </a:solidFill>
                <a:latin typeface="Lato"/>
                <a:ea typeface="Lato"/>
                <a:cs typeface="Lato"/>
                <a:sym typeface="Lato"/>
              </a:rPr>
              <a:t>10</a:t>
            </a:fld>
            <a:endParaRPr>
              <a:solidFill>
                <a:schemeClr val="accen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99"/>
        <p:cNvGrpSpPr/>
        <p:nvPr/>
      </p:nvGrpSpPr>
      <p:grpSpPr>
        <a:xfrm>
          <a:off x="0" y="0"/>
          <a:ext cx="0" cy="0"/>
          <a:chOff x="0" y="0"/>
          <a:chExt cx="0" cy="0"/>
        </a:xfrm>
      </p:grpSpPr>
      <p:sp>
        <p:nvSpPr>
          <p:cNvPr id="400" name="Google Shape;400;p53"/>
          <p:cNvSpPr txBox="1"/>
          <p:nvPr/>
        </p:nvSpPr>
        <p:spPr>
          <a:xfrm>
            <a:off x="5082925" y="3785950"/>
            <a:ext cx="3916500" cy="2744400"/>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i-FI" sz="2400" b="1">
                <a:solidFill>
                  <a:srgbClr val="434343"/>
                </a:solidFill>
                <a:latin typeface="Calibri"/>
                <a:ea typeface="Calibri"/>
                <a:cs typeface="Calibri"/>
                <a:sym typeface="Calibri"/>
              </a:rPr>
              <a:t>In focus: </a:t>
            </a:r>
            <a:r>
              <a:rPr lang="fi-FI" sz="2400" b="1" i="1">
                <a:solidFill>
                  <a:srgbClr val="434343"/>
                </a:solidFill>
                <a:latin typeface="Calibri"/>
                <a:ea typeface="Calibri"/>
                <a:cs typeface="Calibri"/>
                <a:sym typeface="Calibri"/>
              </a:rPr>
              <a:t>Lacaune </a:t>
            </a:r>
            <a:r>
              <a:rPr lang="fi-FI" sz="2400" b="1">
                <a:solidFill>
                  <a:srgbClr val="434343"/>
                </a:solidFill>
                <a:latin typeface="Calibri"/>
                <a:ea typeface="Calibri"/>
                <a:cs typeface="Calibri"/>
                <a:sym typeface="Calibri"/>
              </a:rPr>
              <a:t>dairy sheep </a:t>
            </a:r>
            <a:endParaRPr sz="2400" b="1">
              <a:solidFill>
                <a:srgbClr val="434343"/>
              </a:solidFill>
              <a:latin typeface="Calibri"/>
              <a:ea typeface="Calibri"/>
              <a:cs typeface="Calibri"/>
              <a:sym typeface="Calibri"/>
            </a:endParaRPr>
          </a:p>
          <a:p>
            <a:pPr marL="457200" marR="0" lvl="0" indent="-381000" algn="l" rtl="0">
              <a:lnSpc>
                <a:spcPct val="115000"/>
              </a:lnSpc>
              <a:spcBef>
                <a:spcPts val="0"/>
              </a:spcBef>
              <a:spcAft>
                <a:spcPts val="0"/>
              </a:spcAft>
              <a:buClr>
                <a:srgbClr val="CC6600"/>
              </a:buClr>
              <a:buSzPts val="2400"/>
              <a:buFont typeface="Calibri"/>
              <a:buChar char="●"/>
            </a:pPr>
            <a:r>
              <a:rPr lang="fi-FI" sz="2400">
                <a:solidFill>
                  <a:srgbClr val="434343"/>
                </a:solidFill>
                <a:latin typeface="Calibri"/>
                <a:ea typeface="Calibri"/>
                <a:cs typeface="Calibri"/>
                <a:sym typeface="Calibri"/>
              </a:rPr>
              <a:t>well adapted to uncultivated species-rich summer pastures</a:t>
            </a:r>
            <a:endParaRPr sz="2400">
              <a:solidFill>
                <a:srgbClr val="434343"/>
              </a:solidFill>
              <a:latin typeface="Calibri"/>
              <a:ea typeface="Calibri"/>
              <a:cs typeface="Calibri"/>
              <a:sym typeface="Calibri"/>
            </a:endParaRPr>
          </a:p>
          <a:p>
            <a:pPr marL="457200" marR="0" lvl="0" indent="-381000" algn="l" rtl="0">
              <a:lnSpc>
                <a:spcPct val="115000"/>
              </a:lnSpc>
              <a:spcBef>
                <a:spcPts val="0"/>
              </a:spcBef>
              <a:spcAft>
                <a:spcPts val="0"/>
              </a:spcAft>
              <a:buClr>
                <a:srgbClr val="CC6600"/>
              </a:buClr>
              <a:buSzPts val="2400"/>
              <a:buFont typeface="Calibri"/>
              <a:buChar char="●"/>
            </a:pPr>
            <a:r>
              <a:rPr lang="fi-FI" sz="2400">
                <a:solidFill>
                  <a:srgbClr val="434343"/>
                </a:solidFill>
                <a:latin typeface="Calibri"/>
                <a:ea typeface="Calibri"/>
                <a:cs typeface="Calibri"/>
                <a:sym typeface="Calibri"/>
              </a:rPr>
              <a:t>milk used for a famous </a:t>
            </a:r>
            <a:r>
              <a:rPr lang="fi-FI" sz="2400" i="1">
                <a:solidFill>
                  <a:srgbClr val="434343"/>
                </a:solidFill>
                <a:latin typeface="Calibri"/>
                <a:ea typeface="Calibri"/>
                <a:cs typeface="Calibri"/>
                <a:sym typeface="Calibri"/>
              </a:rPr>
              <a:t>Roquefort </a:t>
            </a:r>
            <a:r>
              <a:rPr lang="fi-FI" sz="2400">
                <a:solidFill>
                  <a:srgbClr val="434343"/>
                </a:solidFill>
                <a:latin typeface="Calibri"/>
                <a:ea typeface="Calibri"/>
                <a:cs typeface="Calibri"/>
                <a:sym typeface="Calibri"/>
              </a:rPr>
              <a:t>cheese</a:t>
            </a:r>
            <a:endParaRPr sz="2400">
              <a:solidFill>
                <a:srgbClr val="434343"/>
              </a:solidFill>
              <a:latin typeface="Calibri"/>
              <a:ea typeface="Calibri"/>
              <a:cs typeface="Calibri"/>
              <a:sym typeface="Calibri"/>
            </a:endParaRPr>
          </a:p>
          <a:p>
            <a:pPr marL="342900" marR="0" lvl="8" indent="-190500" algn="l" rtl="0">
              <a:lnSpc>
                <a:spcPct val="90000"/>
              </a:lnSpc>
              <a:spcBef>
                <a:spcPts val="0"/>
              </a:spcBef>
              <a:spcAft>
                <a:spcPts val="0"/>
              </a:spcAft>
              <a:buClr>
                <a:schemeClr val="accent1"/>
              </a:buClr>
              <a:buSzPts val="2400"/>
              <a:buFont typeface="Noto Sans Symbols"/>
              <a:buNone/>
            </a:pPr>
            <a:endParaRPr sz="1800" i="0" u="none" strike="noStrike" cap="none">
              <a:solidFill>
                <a:srgbClr val="434343"/>
              </a:solidFill>
              <a:latin typeface="Calibri"/>
              <a:ea typeface="Calibri"/>
              <a:cs typeface="Calibri"/>
              <a:sym typeface="Calibri"/>
            </a:endParaRPr>
          </a:p>
        </p:txBody>
      </p:sp>
      <p:sp>
        <p:nvSpPr>
          <p:cNvPr id="401" name="Google Shape;401;p53"/>
          <p:cNvSpPr/>
          <p:nvPr/>
        </p:nvSpPr>
        <p:spPr>
          <a:xfrm>
            <a:off x="2329380" y="1041546"/>
            <a:ext cx="3141300" cy="274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pic>
        <p:nvPicPr>
          <p:cNvPr id="402" name="Google Shape;402;p53"/>
          <p:cNvPicPr preferRelativeResize="0"/>
          <p:nvPr/>
        </p:nvPicPr>
        <p:blipFill rotWithShape="1">
          <a:blip r:embed="rId3">
            <a:alphaModFix/>
          </a:blip>
          <a:srcRect/>
          <a:stretch/>
        </p:blipFill>
        <p:spPr>
          <a:xfrm>
            <a:off x="484300" y="1149575"/>
            <a:ext cx="1794502" cy="2392675"/>
          </a:xfrm>
          <a:prstGeom prst="rect">
            <a:avLst/>
          </a:prstGeom>
          <a:noFill/>
          <a:ln>
            <a:noFill/>
          </a:ln>
        </p:spPr>
      </p:pic>
      <p:pic>
        <p:nvPicPr>
          <p:cNvPr id="403" name="Google Shape;403;p53"/>
          <p:cNvPicPr preferRelativeResize="0"/>
          <p:nvPr/>
        </p:nvPicPr>
        <p:blipFill rotWithShape="1">
          <a:blip r:embed="rId4">
            <a:alphaModFix/>
          </a:blip>
          <a:srcRect/>
          <a:stretch/>
        </p:blipFill>
        <p:spPr>
          <a:xfrm>
            <a:off x="281375" y="4044425"/>
            <a:ext cx="4523675" cy="2143825"/>
          </a:xfrm>
          <a:prstGeom prst="rect">
            <a:avLst/>
          </a:prstGeom>
          <a:noFill/>
          <a:ln>
            <a:noFill/>
          </a:ln>
        </p:spPr>
      </p:pic>
      <p:pic>
        <p:nvPicPr>
          <p:cNvPr id="404" name="Google Shape;404;p53"/>
          <p:cNvPicPr preferRelativeResize="0"/>
          <p:nvPr/>
        </p:nvPicPr>
        <p:blipFill rotWithShape="1">
          <a:blip r:embed="rId5">
            <a:alphaModFix/>
          </a:blip>
          <a:srcRect/>
          <a:stretch/>
        </p:blipFill>
        <p:spPr>
          <a:xfrm>
            <a:off x="3594077" y="5653950"/>
            <a:ext cx="1374175" cy="987225"/>
          </a:xfrm>
          <a:prstGeom prst="rect">
            <a:avLst/>
          </a:prstGeom>
          <a:noFill/>
          <a:ln>
            <a:noFill/>
          </a:ln>
        </p:spPr>
      </p:pic>
      <p:grpSp>
        <p:nvGrpSpPr>
          <p:cNvPr id="405" name="Google Shape;405;p53"/>
          <p:cNvGrpSpPr/>
          <p:nvPr/>
        </p:nvGrpSpPr>
        <p:grpSpPr>
          <a:xfrm>
            <a:off x="5470687" y="1265387"/>
            <a:ext cx="3266974" cy="2296725"/>
            <a:chOff x="5470701" y="1094337"/>
            <a:chExt cx="3537600" cy="2551350"/>
          </a:xfrm>
        </p:grpSpPr>
        <p:pic>
          <p:nvPicPr>
            <p:cNvPr id="406" name="Google Shape;406;p53"/>
            <p:cNvPicPr preferRelativeResize="0"/>
            <p:nvPr/>
          </p:nvPicPr>
          <p:blipFill rotWithShape="1">
            <a:blip r:embed="rId6">
              <a:alphaModFix/>
            </a:blip>
            <a:srcRect t="9885"/>
            <a:stretch/>
          </p:blipFill>
          <p:spPr>
            <a:xfrm>
              <a:off x="5470742" y="1094337"/>
              <a:ext cx="3537520" cy="2551350"/>
            </a:xfrm>
            <a:prstGeom prst="rect">
              <a:avLst/>
            </a:prstGeom>
            <a:noFill/>
            <a:ln>
              <a:noFill/>
            </a:ln>
          </p:spPr>
        </p:pic>
        <p:sp>
          <p:nvSpPr>
            <p:cNvPr id="407" name="Google Shape;407;p53"/>
            <p:cNvSpPr txBox="1"/>
            <p:nvPr/>
          </p:nvSpPr>
          <p:spPr>
            <a:xfrm>
              <a:off x="5470701" y="3245138"/>
              <a:ext cx="3537600" cy="39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fi-FI" sz="700" b="0" i="0" u="none" strike="noStrike" cap="none">
                  <a:solidFill>
                    <a:srgbClr val="000000"/>
                  </a:solidFill>
                  <a:latin typeface="Arial"/>
                  <a:ea typeface="Arial"/>
                  <a:cs typeface="Arial"/>
                  <a:sym typeface="Arial"/>
                </a:rPr>
                <a:t> </a:t>
              </a:r>
              <a:r>
                <a:rPr lang="fi-FI" sz="700" b="0" i="0" u="none" strike="noStrike" cap="none">
                  <a:solidFill>
                    <a:srgbClr val="FFFFFF"/>
                  </a:solidFill>
                  <a:latin typeface="Arial"/>
                  <a:ea typeface="Arial"/>
                  <a:cs typeface="Arial"/>
                  <a:sym typeface="Arial"/>
                </a:rPr>
                <a:t>Véronique PAGNIER</a:t>
              </a:r>
              <a:r>
                <a:rPr lang="fi-FI" sz="700">
                  <a:solidFill>
                    <a:srgbClr val="FFFFFF"/>
                  </a:solidFill>
                </a:rPr>
                <a:t> [</a:t>
              </a:r>
              <a:r>
                <a:rPr lang="fi-FI" sz="700" b="0" i="0" u="none" strike="noStrike" cap="none">
                  <a:solidFill>
                    <a:srgbClr val="FFFFFF"/>
                  </a:solidFill>
                  <a:latin typeface="Arial"/>
                  <a:ea typeface="Arial"/>
                  <a:cs typeface="Arial"/>
                  <a:sym typeface="Arial"/>
                </a:rPr>
                <a:t>CC BY-SA 3.0 (https://creativecommons.org/licenses/by-sa/3.0)],Wikimedia Commons</a:t>
              </a:r>
              <a:endParaRPr sz="700" b="0" i="0" u="none" strike="noStrike" cap="none">
                <a:solidFill>
                  <a:srgbClr val="FFFFFF"/>
                </a:solidFill>
                <a:latin typeface="Arial"/>
                <a:ea typeface="Arial"/>
                <a:cs typeface="Arial"/>
                <a:sym typeface="Arial"/>
              </a:endParaRPr>
            </a:p>
          </p:txBody>
        </p:sp>
      </p:grpSp>
      <p:sp>
        <p:nvSpPr>
          <p:cNvPr id="408" name="Google Shape;408;p53"/>
          <p:cNvSpPr txBox="1"/>
          <p:nvPr/>
        </p:nvSpPr>
        <p:spPr>
          <a:xfrm>
            <a:off x="484299" y="283075"/>
            <a:ext cx="7233600" cy="62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3600"/>
              <a:buFont typeface="Century Gothic"/>
              <a:buNone/>
            </a:pPr>
            <a:r>
              <a:rPr lang="fi-FI" sz="3600">
                <a:solidFill>
                  <a:srgbClr val="434343"/>
                </a:solidFill>
                <a:latin typeface="Century Gothic"/>
                <a:ea typeface="Century Gothic"/>
                <a:cs typeface="Century Gothic"/>
                <a:sym typeface="Century Gothic"/>
              </a:rPr>
              <a:t>Other values: P</a:t>
            </a:r>
            <a:r>
              <a:rPr lang="fi-FI" sz="3600" b="0" i="0" u="none" strike="noStrike" cap="none">
                <a:solidFill>
                  <a:srgbClr val="434343"/>
                </a:solidFill>
                <a:latin typeface="Century Gothic"/>
                <a:ea typeface="Century Gothic"/>
                <a:cs typeface="Century Gothic"/>
                <a:sym typeface="Century Gothic"/>
              </a:rPr>
              <a:t>roduct</a:t>
            </a:r>
            <a:r>
              <a:rPr lang="fi-FI" sz="3600">
                <a:solidFill>
                  <a:srgbClr val="434343"/>
                </a:solidFill>
                <a:latin typeface="Century Gothic"/>
                <a:ea typeface="Century Gothic"/>
                <a:cs typeface="Century Gothic"/>
                <a:sym typeface="Century Gothic"/>
              </a:rPr>
              <a:t>ion</a:t>
            </a:r>
            <a:endParaRPr sz="3600" b="0" i="0" u="none" strike="noStrike" cap="none">
              <a:solidFill>
                <a:srgbClr val="434343"/>
              </a:solidFill>
              <a:latin typeface="Century Gothic"/>
              <a:ea typeface="Century Gothic"/>
              <a:cs typeface="Century Gothic"/>
              <a:sym typeface="Century Gothic"/>
            </a:endParaRPr>
          </a:p>
        </p:txBody>
      </p:sp>
      <p:sp>
        <p:nvSpPr>
          <p:cNvPr id="409" name="Google Shape;409;p53"/>
          <p:cNvSpPr txBox="1"/>
          <p:nvPr/>
        </p:nvSpPr>
        <p:spPr>
          <a:xfrm>
            <a:off x="2468888" y="1133113"/>
            <a:ext cx="2862300" cy="2561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fi-FI" sz="2400" i="0" u="none" strike="noStrike" cap="none">
                <a:solidFill>
                  <a:srgbClr val="3F3F3F"/>
                </a:solidFill>
                <a:latin typeface="Calibri"/>
                <a:ea typeface="Calibri"/>
                <a:cs typeface="Calibri"/>
                <a:sym typeface="Calibri"/>
              </a:rPr>
              <a:t>72% of HNV farms produce products of </a:t>
            </a:r>
            <a:r>
              <a:rPr lang="fi-FI" sz="2400" b="1" i="0" u="none" strike="noStrike" cap="none">
                <a:solidFill>
                  <a:srgbClr val="3F3F3F"/>
                </a:solidFill>
                <a:latin typeface="Calibri"/>
                <a:ea typeface="Calibri"/>
                <a:cs typeface="Calibri"/>
                <a:sym typeface="Calibri"/>
              </a:rPr>
              <a:t>Protected designation of origin</a:t>
            </a:r>
            <a:r>
              <a:rPr lang="fi-FI" sz="2400" i="0" u="none" strike="noStrike" cap="none">
                <a:solidFill>
                  <a:srgbClr val="3F3F3F"/>
                </a:solidFill>
                <a:latin typeface="Calibri"/>
                <a:ea typeface="Calibri"/>
                <a:cs typeface="Calibri"/>
                <a:sym typeface="Calibri"/>
              </a:rPr>
              <a:t> </a:t>
            </a:r>
            <a:br>
              <a:rPr lang="fi-FI" sz="2400" i="0" u="none" strike="noStrike" cap="none">
                <a:solidFill>
                  <a:srgbClr val="3F3F3F"/>
                </a:solidFill>
                <a:latin typeface="Calibri"/>
                <a:ea typeface="Calibri"/>
                <a:cs typeface="Calibri"/>
                <a:sym typeface="Calibri"/>
              </a:rPr>
            </a:br>
            <a:r>
              <a:rPr lang="fi-FI" sz="2400" i="0" u="none" strike="noStrike" cap="none">
                <a:solidFill>
                  <a:srgbClr val="3F3F3F"/>
                </a:solidFill>
                <a:latin typeface="Calibri"/>
                <a:ea typeface="Calibri"/>
                <a:cs typeface="Calibri"/>
                <a:sym typeface="Calibri"/>
              </a:rPr>
              <a:t>(PDO; </a:t>
            </a:r>
            <a:r>
              <a:rPr lang="fi-FI" sz="2400" i="1" strike="noStrike" cap="none">
                <a:solidFill>
                  <a:srgbClr val="3F3F3F"/>
                </a:solidFill>
                <a:latin typeface="Calibri"/>
                <a:ea typeface="Calibri"/>
                <a:cs typeface="Calibri"/>
                <a:sym typeface="Calibri"/>
              </a:rPr>
              <a:t>Apellation d’origne protégée</a:t>
            </a:r>
            <a:r>
              <a:rPr lang="fi-FI" sz="2400" i="0" u="none" strike="noStrike" cap="none">
                <a:solidFill>
                  <a:srgbClr val="3F3F3F"/>
                </a:solidFill>
                <a:latin typeface="Calibri"/>
                <a:ea typeface="Calibri"/>
                <a:cs typeface="Calibri"/>
                <a:sym typeface="Calibri"/>
              </a:rPr>
              <a:t>)</a:t>
            </a:r>
            <a:endParaRPr sz="2400" i="0" u="none" strike="noStrike" cap="none">
              <a:solidFill>
                <a:srgbClr val="3F3F3F"/>
              </a:solidFill>
              <a:latin typeface="Calibri"/>
              <a:ea typeface="Calibri"/>
              <a:cs typeface="Calibri"/>
              <a:sym typeface="Calibri"/>
            </a:endParaRPr>
          </a:p>
        </p:txBody>
      </p:sp>
      <p:sp>
        <p:nvSpPr>
          <p:cNvPr id="410" name="Google Shape;410;p53"/>
          <p:cNvSpPr txBox="1">
            <a:spLocks noGrp="1"/>
          </p:cNvSpPr>
          <p:nvPr>
            <p:ph type="sldNum" idx="4294967295"/>
          </p:nvPr>
        </p:nvSpPr>
        <p:spPr>
          <a:xfrm>
            <a:off x="7958744" y="653063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solidFill>
                  <a:srgbClr val="666666"/>
                </a:solidFill>
              </a:rPr>
              <a:t>11</a:t>
            </a:fld>
            <a:endParaRPr>
              <a:solidFill>
                <a:srgbClr val="66666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4"/>
          <p:cNvSpPr txBox="1">
            <a:spLocks noGrp="1"/>
          </p:cNvSpPr>
          <p:nvPr>
            <p:ph type="title"/>
          </p:nvPr>
        </p:nvSpPr>
        <p:spPr>
          <a:xfrm>
            <a:off x="822960" y="-170596"/>
            <a:ext cx="7543800" cy="14508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4800" i="0" u="none" strike="noStrike" cap="none">
                <a:solidFill>
                  <a:srgbClr val="3F3F3F"/>
                </a:solidFill>
                <a:latin typeface="Century Gothic"/>
                <a:ea typeface="Century Gothic"/>
                <a:cs typeface="Century Gothic"/>
                <a:sym typeface="Century Gothic"/>
              </a:rPr>
              <a:t>Sources &amp; experts</a:t>
            </a:r>
            <a:endParaRPr sz="4800" i="0" u="none" strike="noStrike" cap="none">
              <a:solidFill>
                <a:srgbClr val="3F3F3F"/>
              </a:solidFill>
              <a:latin typeface="Century Gothic"/>
              <a:ea typeface="Century Gothic"/>
              <a:cs typeface="Century Gothic"/>
              <a:sym typeface="Century Gothic"/>
            </a:endParaRPr>
          </a:p>
        </p:txBody>
      </p:sp>
      <p:sp>
        <p:nvSpPr>
          <p:cNvPr id="416" name="Google Shape;416;p54"/>
          <p:cNvSpPr txBox="1">
            <a:spLocks noGrp="1"/>
          </p:cNvSpPr>
          <p:nvPr>
            <p:ph type="body" idx="1"/>
          </p:nvPr>
        </p:nvSpPr>
        <p:spPr>
          <a:xfrm>
            <a:off x="723481" y="1453550"/>
            <a:ext cx="7818228" cy="41595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accent1"/>
              </a:buClr>
              <a:buSzPts val="2400"/>
              <a:buFont typeface="Calibri"/>
              <a:buNone/>
            </a:pPr>
            <a:r>
              <a:rPr lang="fi-FI" sz="2400" u="sng" dirty="0">
                <a:solidFill>
                  <a:srgbClr val="0000FF"/>
                </a:solidFill>
                <a:hlinkClick r:id="rId3"/>
              </a:rPr>
              <a:t>http://www.efncp.org/projects/hnv-farming-france/</a:t>
            </a:r>
            <a:endParaRPr sz="2400" dirty="0"/>
          </a:p>
          <a:p>
            <a:pPr marL="0" lvl="0" indent="0" rtl="0">
              <a:lnSpc>
                <a:spcPct val="100000"/>
              </a:lnSpc>
              <a:spcBef>
                <a:spcPts val="1400"/>
              </a:spcBef>
              <a:spcAft>
                <a:spcPts val="0"/>
              </a:spcAft>
              <a:buClr>
                <a:schemeClr val="accent1"/>
              </a:buClr>
              <a:buSzPts val="2400"/>
              <a:buFont typeface="Calibri"/>
              <a:buNone/>
            </a:pPr>
            <a:r>
              <a:rPr lang="fi-FI" u="sng" dirty="0">
                <a:solidFill>
                  <a:srgbClr val="0000FF"/>
                </a:solidFill>
                <a:hlinkClick r:id="rId4"/>
              </a:rPr>
              <a:t>http://www.hnvlink.eu/learning-areas/causses-cevennes/</a:t>
            </a:r>
            <a:r>
              <a:rPr lang="fi-FI" dirty="0">
                <a:solidFill>
                  <a:srgbClr val="0000FF"/>
                </a:solidFill>
              </a:rPr>
              <a:t> </a:t>
            </a:r>
            <a:endParaRPr b="1" i="0" u="none" strike="noStrike" cap="none" dirty="0">
              <a:solidFill>
                <a:srgbClr val="0000FF"/>
              </a:solidFill>
            </a:endParaRPr>
          </a:p>
          <a:p>
            <a:pPr marL="0" marR="0" lvl="0" indent="0" algn="l" rtl="0">
              <a:lnSpc>
                <a:spcPct val="100000"/>
              </a:lnSpc>
              <a:spcBef>
                <a:spcPts val="1400"/>
              </a:spcBef>
              <a:spcAft>
                <a:spcPts val="0"/>
              </a:spcAft>
              <a:buClr>
                <a:schemeClr val="accent1"/>
              </a:buClr>
              <a:buSzPts val="2400"/>
              <a:buFont typeface="Calibri"/>
              <a:buNone/>
            </a:pPr>
            <a:r>
              <a:rPr lang="fi-FI" i="0" u="sng" strike="noStrike" cap="none" dirty="0">
                <a:solidFill>
                  <a:srgbClr val="0000FF"/>
                </a:solidFill>
                <a:hlinkClick r:id="rId5"/>
              </a:rPr>
              <a:t>https://ec.europa.eu/jrc/en/publication/eur-scientific-and-technical-research-reports/identification-high-nature-value-farmland-france-through-statistical-information-and-farm</a:t>
            </a:r>
            <a:r>
              <a:rPr lang="fi-FI" i="0" u="none" strike="noStrike" cap="none" dirty="0">
                <a:solidFill>
                  <a:srgbClr val="0000FF"/>
                </a:solidFill>
              </a:rPr>
              <a:t> </a:t>
            </a:r>
            <a:endParaRPr dirty="0">
              <a:solidFill>
                <a:srgbClr val="0000FF"/>
              </a:solidFill>
            </a:endParaRPr>
          </a:p>
          <a:p>
            <a:pPr marL="0" marR="0" lvl="0" indent="0" algn="l" rtl="0">
              <a:lnSpc>
                <a:spcPct val="100000"/>
              </a:lnSpc>
              <a:spcBef>
                <a:spcPts val="1400"/>
              </a:spcBef>
              <a:spcAft>
                <a:spcPts val="0"/>
              </a:spcAft>
              <a:buClr>
                <a:schemeClr val="accent1"/>
              </a:buClr>
              <a:buSzPts val="2400"/>
              <a:buFont typeface="Calibri"/>
              <a:buNone/>
            </a:pPr>
            <a:r>
              <a:rPr lang="fi-FI" u="sng" dirty="0">
                <a:solidFill>
                  <a:srgbClr val="0000FF"/>
                </a:solidFill>
                <a:hlinkClick r:id="rId6"/>
              </a:rPr>
              <a:t>https://www.youtube.com/watch?v=ZZAwnUpDIVs&amp;feature=youtu.be</a:t>
            </a:r>
            <a:r>
              <a:rPr lang="fi-FI" dirty="0">
                <a:solidFill>
                  <a:srgbClr val="0000FF"/>
                </a:solidFill>
              </a:rPr>
              <a:t> </a:t>
            </a:r>
            <a:r>
              <a:rPr lang="fi-FI" i="0" u="none" strike="noStrike" cap="none" dirty="0">
                <a:solidFill>
                  <a:srgbClr val="0000FF"/>
                </a:solidFill>
              </a:rPr>
              <a:t> </a:t>
            </a:r>
            <a:endParaRPr dirty="0">
              <a:solidFill>
                <a:srgbClr val="0000FF"/>
              </a:solidFill>
            </a:endParaRPr>
          </a:p>
          <a:p>
            <a:pPr marL="0" marR="0" lvl="0" indent="0" algn="l" rtl="0">
              <a:lnSpc>
                <a:spcPct val="100000"/>
              </a:lnSpc>
              <a:spcBef>
                <a:spcPts val="1400"/>
              </a:spcBef>
              <a:spcAft>
                <a:spcPts val="0"/>
              </a:spcAft>
              <a:buClr>
                <a:schemeClr val="accent1"/>
              </a:buClr>
              <a:buSzPts val="2400"/>
              <a:buFont typeface="Calibri"/>
              <a:buNone/>
            </a:pPr>
            <a:endParaRPr sz="2400" dirty="0">
              <a:solidFill>
                <a:srgbClr val="0000FF"/>
              </a:solidFill>
            </a:endParaRPr>
          </a:p>
        </p:txBody>
      </p:sp>
      <p:sp>
        <p:nvSpPr>
          <p:cNvPr id="417" name="Google Shape;417;p54"/>
          <p:cNvSpPr txBox="1">
            <a:spLocks noGrp="1"/>
          </p:cNvSpPr>
          <p:nvPr>
            <p:ph type="sldNum" idx="12"/>
          </p:nvPr>
        </p:nvSpPr>
        <p:spPr>
          <a:xfrm>
            <a:off x="7993008" y="578642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12</a:t>
            </a:fld>
            <a:endParaRPr/>
          </a:p>
        </p:txBody>
      </p:sp>
      <p:sp>
        <p:nvSpPr>
          <p:cNvPr id="418" name="Google Shape;418;p54"/>
          <p:cNvSpPr txBox="1">
            <a:spLocks noGrp="1"/>
          </p:cNvSpPr>
          <p:nvPr>
            <p:ph type="sldNum" idx="12"/>
          </p:nvPr>
        </p:nvSpPr>
        <p:spPr>
          <a:xfrm>
            <a:off x="7425344" y="630203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solidFill>
                  <a:srgbClr val="666666"/>
                </a:solidFill>
              </a:rPr>
              <a:t>12</a:t>
            </a:fld>
            <a:endParaRPr>
              <a:solidFill>
                <a:srgbClr val="66666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5"/>
          <p:cNvSpPr txBox="1">
            <a:spLocks noGrp="1"/>
          </p:cNvSpPr>
          <p:nvPr>
            <p:ph type="title"/>
          </p:nvPr>
        </p:nvSpPr>
        <p:spPr>
          <a:xfrm>
            <a:off x="800100" y="112526"/>
            <a:ext cx="7543800" cy="9816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4800" i="0" u="none" strike="noStrike" cap="none">
                <a:solidFill>
                  <a:srgbClr val="3F3F3F"/>
                </a:solidFill>
                <a:latin typeface="Century Gothic"/>
                <a:ea typeface="Century Gothic"/>
                <a:cs typeface="Century Gothic"/>
                <a:sym typeface="Century Gothic"/>
              </a:rPr>
              <a:t>Sources &amp; experts</a:t>
            </a:r>
            <a:endParaRPr sz="4800" i="0" u="none" strike="noStrike" cap="none">
              <a:solidFill>
                <a:srgbClr val="3F3F3F"/>
              </a:solidFill>
              <a:latin typeface="Century Gothic"/>
              <a:ea typeface="Century Gothic"/>
              <a:cs typeface="Century Gothic"/>
              <a:sym typeface="Century Gothic"/>
            </a:endParaRPr>
          </a:p>
        </p:txBody>
      </p:sp>
      <p:sp>
        <p:nvSpPr>
          <p:cNvPr id="424" name="Google Shape;424;p55"/>
          <p:cNvSpPr txBox="1">
            <a:spLocks noGrp="1"/>
          </p:cNvSpPr>
          <p:nvPr>
            <p:ph type="body" idx="1"/>
          </p:nvPr>
        </p:nvSpPr>
        <p:spPr>
          <a:xfrm>
            <a:off x="472273" y="1094125"/>
            <a:ext cx="8069435" cy="5690100"/>
          </a:xfrm>
          <a:prstGeom prst="rect">
            <a:avLst/>
          </a:prstGeom>
          <a:noFill/>
          <a:ln>
            <a:noFill/>
          </a:ln>
        </p:spPr>
        <p:txBody>
          <a:bodyPr spcFirstLastPara="1" wrap="square" lIns="0" tIns="45700" rIns="0" bIns="45700" anchor="t" anchorCtr="0">
            <a:noAutofit/>
          </a:bodyPr>
          <a:lstStyle/>
          <a:p>
            <a:pPr marL="0" lvl="0" indent="0" rtl="0">
              <a:lnSpc>
                <a:spcPct val="115000"/>
              </a:lnSpc>
              <a:spcBef>
                <a:spcPts val="1000"/>
              </a:spcBef>
              <a:spcAft>
                <a:spcPts val="0"/>
              </a:spcAft>
              <a:buClr>
                <a:srgbClr val="000000"/>
              </a:buClr>
              <a:buSzPts val="1100"/>
              <a:buFont typeface="Arial"/>
              <a:buNone/>
            </a:pPr>
            <a:r>
              <a:rPr lang="fi-FI" b="1" dirty="0">
                <a:solidFill>
                  <a:srgbClr val="000000"/>
                </a:solidFill>
              </a:rPr>
              <a:t>Oppermann</a:t>
            </a:r>
            <a:r>
              <a:rPr lang="fi-FI" dirty="0">
                <a:solidFill>
                  <a:srgbClr val="000000"/>
                </a:solidFill>
              </a:rPr>
              <a:t>, R., Beaufoy, G., Jones, G. (</a:t>
            </a:r>
            <a:r>
              <a:rPr lang="fi-FI" dirty="0" err="1">
                <a:solidFill>
                  <a:srgbClr val="000000"/>
                </a:solidFill>
              </a:rPr>
              <a:t>Eds</a:t>
            </a:r>
            <a:r>
              <a:rPr lang="fi-FI" dirty="0">
                <a:solidFill>
                  <a:srgbClr val="000000"/>
                </a:solidFill>
              </a:rPr>
              <a:t>) 2012. </a:t>
            </a:r>
            <a:r>
              <a:rPr lang="fi-FI" dirty="0" err="1">
                <a:solidFill>
                  <a:srgbClr val="000000"/>
                </a:solidFill>
              </a:rPr>
              <a:t>High</a:t>
            </a:r>
            <a:r>
              <a:rPr lang="fi-FI" dirty="0">
                <a:solidFill>
                  <a:srgbClr val="000000"/>
                </a:solidFill>
              </a:rPr>
              <a:t> </a:t>
            </a:r>
            <a:r>
              <a:rPr lang="fi-FI" dirty="0" err="1">
                <a:solidFill>
                  <a:srgbClr val="000000"/>
                </a:solidFill>
              </a:rPr>
              <a:t>Nature</a:t>
            </a:r>
            <a:r>
              <a:rPr lang="fi-FI" dirty="0">
                <a:solidFill>
                  <a:srgbClr val="000000"/>
                </a:solidFill>
              </a:rPr>
              <a:t> Value Farming in Europe: 35 European </a:t>
            </a:r>
            <a:r>
              <a:rPr lang="fi-FI" dirty="0" err="1">
                <a:solidFill>
                  <a:srgbClr val="000000"/>
                </a:solidFill>
              </a:rPr>
              <a:t>countries</a:t>
            </a:r>
            <a:r>
              <a:rPr lang="fi-FI" dirty="0">
                <a:solidFill>
                  <a:srgbClr val="000000"/>
                </a:solidFill>
              </a:rPr>
              <a:t> – </a:t>
            </a:r>
            <a:r>
              <a:rPr lang="fi-FI" dirty="0" err="1">
                <a:solidFill>
                  <a:srgbClr val="000000"/>
                </a:solidFill>
              </a:rPr>
              <a:t>experiences</a:t>
            </a:r>
            <a:r>
              <a:rPr lang="fi-FI" dirty="0">
                <a:solidFill>
                  <a:srgbClr val="000000"/>
                </a:solidFill>
              </a:rPr>
              <a:t> and </a:t>
            </a:r>
            <a:r>
              <a:rPr lang="fi-FI" dirty="0" err="1">
                <a:solidFill>
                  <a:srgbClr val="000000"/>
                </a:solidFill>
              </a:rPr>
              <a:t>perspectives</a:t>
            </a:r>
            <a:r>
              <a:rPr lang="fi-FI" dirty="0">
                <a:solidFill>
                  <a:srgbClr val="000000"/>
                </a:solidFill>
              </a:rPr>
              <a:t>. ISBN: 978-89735-657-3</a:t>
            </a:r>
            <a:endParaRPr dirty="0">
              <a:solidFill>
                <a:srgbClr val="000000"/>
              </a:solidFill>
            </a:endParaRPr>
          </a:p>
          <a:p>
            <a:pPr marL="0" lvl="0" indent="0" rtl="0">
              <a:lnSpc>
                <a:spcPct val="100000"/>
              </a:lnSpc>
              <a:spcBef>
                <a:spcPts val="1000"/>
              </a:spcBef>
              <a:spcAft>
                <a:spcPts val="0"/>
              </a:spcAft>
              <a:buClr>
                <a:schemeClr val="dk1"/>
              </a:buClr>
              <a:buSzPts val="1100"/>
              <a:buFont typeface="Arial"/>
              <a:buNone/>
            </a:pPr>
            <a:r>
              <a:rPr lang="fi-FI" b="1" dirty="0" err="1">
                <a:solidFill>
                  <a:srgbClr val="000000"/>
                </a:solidFill>
              </a:rPr>
              <a:t>Pointereau</a:t>
            </a:r>
            <a:r>
              <a:rPr lang="fi-FI" b="1" dirty="0">
                <a:solidFill>
                  <a:srgbClr val="000000"/>
                </a:solidFill>
              </a:rPr>
              <a:t>, </a:t>
            </a:r>
            <a:r>
              <a:rPr lang="fi-FI" dirty="0">
                <a:solidFill>
                  <a:srgbClr val="000000"/>
                </a:solidFill>
              </a:rPr>
              <a:t>Philippe, P. </a:t>
            </a:r>
            <a:r>
              <a:rPr lang="fi-FI" i="1" dirty="0">
                <a:solidFill>
                  <a:srgbClr val="000000"/>
                </a:solidFill>
              </a:rPr>
              <a:t>et al. </a:t>
            </a:r>
            <a:r>
              <a:rPr lang="fi-FI" dirty="0">
                <a:solidFill>
                  <a:srgbClr val="000000"/>
                </a:solidFill>
              </a:rPr>
              <a:t>2010. Analysis of </a:t>
            </a:r>
            <a:r>
              <a:rPr lang="fi-FI" dirty="0" err="1">
                <a:solidFill>
                  <a:srgbClr val="000000"/>
                </a:solidFill>
              </a:rPr>
              <a:t>spatial</a:t>
            </a:r>
            <a:r>
              <a:rPr lang="fi-FI" dirty="0">
                <a:solidFill>
                  <a:srgbClr val="000000"/>
                </a:solidFill>
              </a:rPr>
              <a:t> and </a:t>
            </a:r>
            <a:r>
              <a:rPr lang="fi-FI" dirty="0" err="1">
                <a:solidFill>
                  <a:srgbClr val="000000"/>
                </a:solidFill>
              </a:rPr>
              <a:t>temporal</a:t>
            </a:r>
            <a:r>
              <a:rPr lang="fi-FI" dirty="0">
                <a:solidFill>
                  <a:srgbClr val="000000"/>
                </a:solidFill>
              </a:rPr>
              <a:t> </a:t>
            </a:r>
            <a:r>
              <a:rPr lang="fi-FI" dirty="0" err="1">
                <a:solidFill>
                  <a:srgbClr val="000000"/>
                </a:solidFill>
              </a:rPr>
              <a:t>variations</a:t>
            </a:r>
            <a:r>
              <a:rPr lang="fi-FI" dirty="0">
                <a:solidFill>
                  <a:srgbClr val="000000"/>
                </a:solidFill>
              </a:rPr>
              <a:t> of </a:t>
            </a:r>
            <a:r>
              <a:rPr lang="fi-FI" dirty="0" err="1">
                <a:solidFill>
                  <a:srgbClr val="000000"/>
                </a:solidFill>
              </a:rPr>
              <a:t>High</a:t>
            </a:r>
            <a:r>
              <a:rPr lang="fi-FI" dirty="0">
                <a:solidFill>
                  <a:srgbClr val="000000"/>
                </a:solidFill>
              </a:rPr>
              <a:t> </a:t>
            </a:r>
            <a:r>
              <a:rPr lang="fi-FI" dirty="0" err="1">
                <a:solidFill>
                  <a:srgbClr val="000000"/>
                </a:solidFill>
              </a:rPr>
              <a:t>Nature</a:t>
            </a:r>
            <a:r>
              <a:rPr lang="fi-FI" dirty="0">
                <a:solidFill>
                  <a:srgbClr val="000000"/>
                </a:solidFill>
              </a:rPr>
              <a:t> Value </a:t>
            </a:r>
            <a:r>
              <a:rPr lang="fi-FI" dirty="0" err="1">
                <a:solidFill>
                  <a:srgbClr val="000000"/>
                </a:solidFill>
              </a:rPr>
              <a:t>farmland</a:t>
            </a:r>
            <a:r>
              <a:rPr lang="fi-FI" dirty="0">
                <a:solidFill>
                  <a:srgbClr val="000000"/>
                </a:solidFill>
              </a:rPr>
              <a:t> and </a:t>
            </a:r>
            <a:r>
              <a:rPr lang="fi-FI" dirty="0" err="1">
                <a:solidFill>
                  <a:srgbClr val="000000"/>
                </a:solidFill>
              </a:rPr>
              <a:t>links</a:t>
            </a:r>
            <a:r>
              <a:rPr lang="fi-FI" dirty="0">
                <a:solidFill>
                  <a:srgbClr val="000000"/>
                </a:solidFill>
              </a:rPr>
              <a:t> </a:t>
            </a:r>
            <a:r>
              <a:rPr lang="fi-FI" dirty="0" err="1">
                <a:solidFill>
                  <a:srgbClr val="000000"/>
                </a:solidFill>
              </a:rPr>
              <a:t>with</a:t>
            </a:r>
            <a:r>
              <a:rPr lang="fi-FI" dirty="0">
                <a:solidFill>
                  <a:srgbClr val="000000"/>
                </a:solidFill>
              </a:rPr>
              <a:t> </a:t>
            </a:r>
            <a:r>
              <a:rPr lang="fi-FI" dirty="0" err="1">
                <a:solidFill>
                  <a:srgbClr val="000000"/>
                </a:solidFill>
              </a:rPr>
              <a:t>changes</a:t>
            </a:r>
            <a:r>
              <a:rPr lang="fi-FI" dirty="0">
                <a:solidFill>
                  <a:srgbClr val="000000"/>
                </a:solidFill>
              </a:rPr>
              <a:t> in </a:t>
            </a:r>
            <a:r>
              <a:rPr lang="fi-FI" dirty="0" err="1">
                <a:solidFill>
                  <a:srgbClr val="000000"/>
                </a:solidFill>
              </a:rPr>
              <a:t>bird</a:t>
            </a:r>
            <a:r>
              <a:rPr lang="fi-FI" dirty="0">
                <a:solidFill>
                  <a:srgbClr val="000000"/>
                </a:solidFill>
              </a:rPr>
              <a:t> </a:t>
            </a:r>
            <a:r>
              <a:rPr lang="fi-FI" dirty="0" err="1">
                <a:solidFill>
                  <a:srgbClr val="000000"/>
                </a:solidFill>
              </a:rPr>
              <a:t>populations</a:t>
            </a:r>
            <a:r>
              <a:rPr lang="fi-FI" dirty="0">
                <a:solidFill>
                  <a:srgbClr val="000000"/>
                </a:solidFill>
              </a:rPr>
              <a:t>: a </a:t>
            </a:r>
            <a:r>
              <a:rPr lang="fi-FI" dirty="0" err="1">
                <a:solidFill>
                  <a:srgbClr val="000000"/>
                </a:solidFill>
              </a:rPr>
              <a:t>study</a:t>
            </a:r>
            <a:r>
              <a:rPr lang="fi-FI" dirty="0">
                <a:solidFill>
                  <a:srgbClr val="000000"/>
                </a:solidFill>
              </a:rPr>
              <a:t> on France. </a:t>
            </a:r>
            <a:r>
              <a:rPr lang="fi-FI" u="sng" dirty="0">
                <a:solidFill>
                  <a:srgbClr val="0000FF"/>
                </a:solidFill>
                <a:hlinkClick r:id="rId3"/>
              </a:rPr>
              <a:t>agrienv.jrc.ec.europa.eu/</a:t>
            </a:r>
            <a:r>
              <a:rPr lang="fi-FI" u="sng" dirty="0" err="1">
                <a:solidFill>
                  <a:srgbClr val="0000FF"/>
                </a:solidFill>
                <a:hlinkClick r:id="rId3"/>
              </a:rPr>
              <a:t>publications</a:t>
            </a:r>
            <a:r>
              <a:rPr lang="fi-FI" u="sng" dirty="0">
                <a:solidFill>
                  <a:srgbClr val="0000FF"/>
                </a:solidFill>
                <a:hlinkClick r:id="rId3"/>
              </a:rPr>
              <a:t>/</a:t>
            </a:r>
            <a:r>
              <a:rPr lang="fi-FI" u="sng" dirty="0" err="1">
                <a:solidFill>
                  <a:srgbClr val="0000FF"/>
                </a:solidFill>
                <a:hlinkClick r:id="rId3"/>
              </a:rPr>
              <a:t>pdfs</a:t>
            </a:r>
            <a:r>
              <a:rPr lang="fi-FI" u="sng" dirty="0">
                <a:solidFill>
                  <a:srgbClr val="0000FF"/>
                </a:solidFill>
                <a:hlinkClick r:id="rId3"/>
              </a:rPr>
              <a:t>/EUR_24299.pdf </a:t>
            </a:r>
            <a:r>
              <a:rPr lang="fi-FI" dirty="0">
                <a:solidFill>
                  <a:srgbClr val="0000FF"/>
                </a:solidFill>
              </a:rPr>
              <a:t> </a:t>
            </a:r>
            <a:endParaRPr dirty="0">
              <a:solidFill>
                <a:srgbClr val="0000FF"/>
              </a:solidFill>
            </a:endParaRPr>
          </a:p>
          <a:p>
            <a:pPr marL="0" lvl="0" indent="0" rtl="0">
              <a:lnSpc>
                <a:spcPct val="100000"/>
              </a:lnSpc>
              <a:spcBef>
                <a:spcPts val="1000"/>
              </a:spcBef>
              <a:spcAft>
                <a:spcPts val="0"/>
              </a:spcAft>
              <a:buClr>
                <a:srgbClr val="000000"/>
              </a:buClr>
              <a:buSzPts val="1100"/>
              <a:buFont typeface="Arial"/>
              <a:buNone/>
            </a:pPr>
            <a:r>
              <a:rPr lang="fi-FI" b="1" dirty="0" err="1">
                <a:solidFill>
                  <a:srgbClr val="000000"/>
                </a:solidFill>
              </a:rPr>
              <a:t>Pointereau</a:t>
            </a:r>
            <a:r>
              <a:rPr lang="fi-FI" dirty="0">
                <a:solidFill>
                  <a:srgbClr val="000000"/>
                </a:solidFill>
              </a:rPr>
              <a:t>, P. </a:t>
            </a:r>
            <a:r>
              <a:rPr lang="fi-FI" i="1" dirty="0">
                <a:solidFill>
                  <a:srgbClr val="000000"/>
                </a:solidFill>
              </a:rPr>
              <a:t>et al.</a:t>
            </a:r>
            <a:r>
              <a:rPr lang="fi-FI" dirty="0">
                <a:solidFill>
                  <a:srgbClr val="000000"/>
                </a:solidFill>
              </a:rPr>
              <a:t> 2007. </a:t>
            </a:r>
            <a:r>
              <a:rPr lang="fi-FI" dirty="0" err="1">
                <a:solidFill>
                  <a:srgbClr val="000000"/>
                </a:solidFill>
              </a:rPr>
              <a:t>Identification</a:t>
            </a:r>
            <a:r>
              <a:rPr lang="fi-FI" dirty="0">
                <a:solidFill>
                  <a:srgbClr val="000000"/>
                </a:solidFill>
              </a:rPr>
              <a:t> of </a:t>
            </a:r>
            <a:r>
              <a:rPr lang="fi-FI" dirty="0" err="1">
                <a:solidFill>
                  <a:srgbClr val="000000"/>
                </a:solidFill>
              </a:rPr>
              <a:t>High</a:t>
            </a:r>
            <a:r>
              <a:rPr lang="fi-FI" dirty="0">
                <a:solidFill>
                  <a:srgbClr val="000000"/>
                </a:solidFill>
              </a:rPr>
              <a:t> </a:t>
            </a:r>
            <a:r>
              <a:rPr lang="fi-FI" dirty="0" err="1">
                <a:solidFill>
                  <a:srgbClr val="000000"/>
                </a:solidFill>
              </a:rPr>
              <a:t>Nature</a:t>
            </a:r>
            <a:r>
              <a:rPr lang="fi-FI" dirty="0">
                <a:solidFill>
                  <a:srgbClr val="000000"/>
                </a:solidFill>
              </a:rPr>
              <a:t> Value </a:t>
            </a:r>
            <a:r>
              <a:rPr lang="fi-FI" dirty="0" err="1">
                <a:solidFill>
                  <a:srgbClr val="000000"/>
                </a:solidFill>
              </a:rPr>
              <a:t>Farmland</a:t>
            </a:r>
            <a:r>
              <a:rPr lang="fi-FI" dirty="0">
                <a:solidFill>
                  <a:srgbClr val="000000"/>
                </a:solidFill>
              </a:rPr>
              <a:t> in France </a:t>
            </a:r>
            <a:r>
              <a:rPr lang="fi-FI" dirty="0" err="1">
                <a:solidFill>
                  <a:srgbClr val="000000"/>
                </a:solidFill>
              </a:rPr>
              <a:t>through</a:t>
            </a:r>
            <a:r>
              <a:rPr lang="fi-FI" dirty="0">
                <a:solidFill>
                  <a:srgbClr val="000000"/>
                </a:solidFill>
              </a:rPr>
              <a:t> Statistical </a:t>
            </a:r>
            <a:r>
              <a:rPr lang="fi-FI" dirty="0" err="1">
                <a:solidFill>
                  <a:srgbClr val="000000"/>
                </a:solidFill>
              </a:rPr>
              <a:t>Information</a:t>
            </a:r>
            <a:r>
              <a:rPr lang="fi-FI" dirty="0">
                <a:solidFill>
                  <a:srgbClr val="000000"/>
                </a:solidFill>
              </a:rPr>
              <a:t> and Farm </a:t>
            </a:r>
            <a:r>
              <a:rPr lang="fi-FI" dirty="0" err="1">
                <a:solidFill>
                  <a:srgbClr val="000000"/>
                </a:solidFill>
              </a:rPr>
              <a:t>Practices</a:t>
            </a:r>
            <a:r>
              <a:rPr lang="fi-FI" dirty="0">
                <a:solidFill>
                  <a:srgbClr val="000000"/>
                </a:solidFill>
              </a:rPr>
              <a:t> </a:t>
            </a:r>
            <a:r>
              <a:rPr lang="fi-FI" dirty="0" err="1">
                <a:solidFill>
                  <a:srgbClr val="000000"/>
                </a:solidFill>
              </a:rPr>
              <a:t>Surveys</a:t>
            </a:r>
            <a:r>
              <a:rPr lang="fi-FI" dirty="0">
                <a:solidFill>
                  <a:srgbClr val="000000"/>
                </a:solidFill>
              </a:rPr>
              <a:t>. </a:t>
            </a:r>
            <a:r>
              <a:rPr lang="fi-FI" u="sng" dirty="0">
                <a:solidFill>
                  <a:srgbClr val="0000FF"/>
                </a:solidFill>
                <a:hlinkClick r:id="rId4"/>
              </a:rPr>
              <a:t>agrienv.jrc.ec.europa.eu/</a:t>
            </a:r>
            <a:r>
              <a:rPr lang="fi-FI" u="sng" dirty="0" err="1">
                <a:solidFill>
                  <a:srgbClr val="0000FF"/>
                </a:solidFill>
                <a:hlinkClick r:id="rId4"/>
              </a:rPr>
              <a:t>publications</a:t>
            </a:r>
            <a:r>
              <a:rPr lang="fi-FI" u="sng" dirty="0">
                <a:solidFill>
                  <a:srgbClr val="0000FF"/>
                </a:solidFill>
                <a:hlinkClick r:id="rId4"/>
              </a:rPr>
              <a:t>/</a:t>
            </a:r>
            <a:r>
              <a:rPr lang="fi-FI" u="sng" dirty="0" err="1">
                <a:solidFill>
                  <a:srgbClr val="0000FF"/>
                </a:solidFill>
                <a:hlinkClick r:id="rId4"/>
              </a:rPr>
              <a:t>pdfs</a:t>
            </a:r>
            <a:r>
              <a:rPr lang="fi-FI" u="sng" dirty="0">
                <a:solidFill>
                  <a:srgbClr val="0000FF"/>
                </a:solidFill>
                <a:hlinkClick r:id="rId4"/>
              </a:rPr>
              <a:t>/JRC_HNV_France.pdf  </a:t>
            </a:r>
            <a:endParaRPr dirty="0">
              <a:solidFill>
                <a:srgbClr val="0000FF"/>
              </a:solidFill>
            </a:endParaRPr>
          </a:p>
          <a:p>
            <a:pPr marL="0" lvl="0" indent="0" rtl="0">
              <a:lnSpc>
                <a:spcPct val="100000"/>
              </a:lnSpc>
              <a:spcBef>
                <a:spcPts val="1000"/>
              </a:spcBef>
              <a:spcAft>
                <a:spcPts val="0"/>
              </a:spcAft>
              <a:buClr>
                <a:schemeClr val="accent1"/>
              </a:buClr>
              <a:buSzPts val="2400"/>
              <a:buFont typeface="Calibri"/>
              <a:buNone/>
            </a:pPr>
            <a:endParaRPr b="1" dirty="0"/>
          </a:p>
          <a:p>
            <a:pPr marL="0" lvl="0" indent="0" rtl="0">
              <a:lnSpc>
                <a:spcPct val="100000"/>
              </a:lnSpc>
              <a:spcBef>
                <a:spcPts val="1000"/>
              </a:spcBef>
              <a:spcAft>
                <a:spcPts val="0"/>
              </a:spcAft>
              <a:buClr>
                <a:schemeClr val="accent1"/>
              </a:buClr>
              <a:buSzPts val="2400"/>
              <a:buFont typeface="Calibri"/>
              <a:buNone/>
            </a:pPr>
            <a:r>
              <a:rPr lang="fi-FI" b="1" dirty="0" err="1"/>
              <a:t>Experts</a:t>
            </a:r>
            <a:r>
              <a:rPr lang="fi-FI" b="1" dirty="0"/>
              <a:t>:</a:t>
            </a:r>
            <a:r>
              <a:rPr lang="fi-FI" dirty="0"/>
              <a:t> Xavier Poux, </a:t>
            </a:r>
            <a:r>
              <a:rPr lang="fi-FI" dirty="0" err="1"/>
              <a:t>AScA</a:t>
            </a:r>
            <a:r>
              <a:rPr lang="fi-FI" dirty="0"/>
              <a:t> </a:t>
            </a:r>
            <a:r>
              <a:rPr lang="fi-FI" u="sng" dirty="0">
                <a:solidFill>
                  <a:srgbClr val="0000FF"/>
                </a:solidFill>
                <a:hlinkClick r:id="rId5"/>
              </a:rPr>
              <a:t>http://www.asca-net.com/</a:t>
            </a:r>
            <a:endParaRPr dirty="0">
              <a:solidFill>
                <a:srgbClr val="0000FF"/>
              </a:solidFill>
            </a:endParaRPr>
          </a:p>
          <a:p>
            <a:pPr marL="0" lvl="0" indent="0" rtl="0">
              <a:lnSpc>
                <a:spcPct val="100000"/>
              </a:lnSpc>
              <a:spcBef>
                <a:spcPts val="1400"/>
              </a:spcBef>
              <a:spcAft>
                <a:spcPts val="0"/>
              </a:spcAft>
              <a:buClr>
                <a:schemeClr val="accent1"/>
              </a:buClr>
              <a:buSzPts val="2400"/>
              <a:buFont typeface="Calibri"/>
              <a:buNone/>
            </a:pPr>
            <a:r>
              <a:rPr lang="fi-FI" dirty="0" err="1"/>
              <a:t>See</a:t>
            </a:r>
            <a:r>
              <a:rPr lang="fi-FI" dirty="0"/>
              <a:t> </a:t>
            </a:r>
            <a:r>
              <a:rPr lang="fi-FI" dirty="0" err="1"/>
              <a:t>also</a:t>
            </a:r>
            <a:r>
              <a:rPr lang="fi-FI" dirty="0"/>
              <a:t> a case on </a:t>
            </a:r>
            <a:r>
              <a:rPr lang="fi-FI" dirty="0" err="1"/>
              <a:t>Angers</a:t>
            </a:r>
            <a:r>
              <a:rPr lang="fi-FI" dirty="0"/>
              <a:t> </a:t>
            </a:r>
            <a:r>
              <a:rPr lang="fi-FI" dirty="0" err="1"/>
              <a:t>Flood</a:t>
            </a:r>
            <a:r>
              <a:rPr lang="fi-FI" dirty="0"/>
              <a:t> </a:t>
            </a:r>
            <a:r>
              <a:rPr lang="fi-FI" dirty="0" err="1"/>
              <a:t>Meadows</a:t>
            </a:r>
            <a:r>
              <a:rPr lang="fi-FI" dirty="0"/>
              <a:t>, France </a:t>
            </a:r>
            <a:r>
              <a:rPr lang="fi-FI" dirty="0">
                <a:solidFill>
                  <a:srgbClr val="0000FF"/>
                </a:solidFill>
              </a:rPr>
              <a:t>(</a:t>
            </a:r>
            <a:r>
              <a:rPr lang="fi-FI" u="sng" dirty="0">
                <a:solidFill>
                  <a:srgbClr val="0000FF"/>
                </a:solidFill>
                <a:hlinkClick r:id="rId6"/>
              </a:rPr>
              <a:t>www.hnvlink.eu</a:t>
            </a:r>
            <a:r>
              <a:rPr lang="fi-FI" dirty="0">
                <a:solidFill>
                  <a:srgbClr val="0000FF"/>
                </a:solidFill>
              </a:rPr>
              <a:t> )</a:t>
            </a:r>
            <a:endParaRPr dirty="0">
              <a:solidFill>
                <a:srgbClr val="0000FF"/>
              </a:solidFill>
            </a:endParaRPr>
          </a:p>
          <a:p>
            <a:pPr marL="0" lvl="0" indent="0" rtl="0">
              <a:lnSpc>
                <a:spcPct val="100000"/>
              </a:lnSpc>
              <a:spcBef>
                <a:spcPts val="0"/>
              </a:spcBef>
              <a:spcAft>
                <a:spcPts val="0"/>
              </a:spcAft>
              <a:buClr>
                <a:srgbClr val="000000"/>
              </a:buClr>
              <a:buSzPts val="1100"/>
              <a:buFont typeface="Arial"/>
              <a:buNone/>
            </a:pPr>
            <a:endParaRPr sz="1800" dirty="0">
              <a:solidFill>
                <a:srgbClr val="000000"/>
              </a:solidFill>
            </a:endParaRPr>
          </a:p>
          <a:p>
            <a:pPr marL="0" lvl="0" indent="0" rtl="0">
              <a:lnSpc>
                <a:spcPct val="100000"/>
              </a:lnSpc>
              <a:spcBef>
                <a:spcPts val="0"/>
              </a:spcBef>
              <a:spcAft>
                <a:spcPts val="0"/>
              </a:spcAft>
              <a:buClr>
                <a:srgbClr val="000000"/>
              </a:buClr>
              <a:buSzPts val="1100"/>
              <a:buFont typeface="Arial"/>
              <a:buNone/>
            </a:pPr>
            <a:endParaRPr sz="1800" dirty="0">
              <a:solidFill>
                <a:srgbClr val="000000"/>
              </a:solidFill>
            </a:endParaRPr>
          </a:p>
          <a:p>
            <a:pPr marL="0" marR="0" lvl="0" indent="0" algn="l" rtl="0">
              <a:lnSpc>
                <a:spcPct val="100000"/>
              </a:lnSpc>
              <a:spcBef>
                <a:spcPts val="0"/>
              </a:spcBef>
              <a:spcAft>
                <a:spcPts val="0"/>
              </a:spcAft>
              <a:buClr>
                <a:schemeClr val="accent1"/>
              </a:buClr>
              <a:buSzPts val="2400"/>
              <a:buFont typeface="Calibri"/>
              <a:buNone/>
            </a:pPr>
            <a:endParaRPr sz="1800" dirty="0">
              <a:solidFill>
                <a:srgbClr val="000000"/>
              </a:solidFill>
            </a:endParaRPr>
          </a:p>
        </p:txBody>
      </p:sp>
      <p:sp>
        <p:nvSpPr>
          <p:cNvPr id="425" name="Google Shape;425;p55"/>
          <p:cNvSpPr txBox="1">
            <a:spLocks noGrp="1"/>
          </p:cNvSpPr>
          <p:nvPr>
            <p:ph type="sldNum" idx="12"/>
          </p:nvPr>
        </p:nvSpPr>
        <p:spPr>
          <a:xfrm>
            <a:off x="7993008" y="578642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13</a:t>
            </a:fld>
            <a:endParaRPr/>
          </a:p>
        </p:txBody>
      </p:sp>
      <p:sp>
        <p:nvSpPr>
          <p:cNvPr id="426" name="Google Shape;426;p55"/>
          <p:cNvSpPr txBox="1">
            <a:spLocks noGrp="1"/>
          </p:cNvSpPr>
          <p:nvPr>
            <p:ph type="sldNum" idx="12"/>
          </p:nvPr>
        </p:nvSpPr>
        <p:spPr>
          <a:xfrm>
            <a:off x="7425344" y="630203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solidFill>
                  <a:srgbClr val="666666"/>
                </a:solidFill>
              </a:rPr>
              <a:t>13</a:t>
            </a:fld>
            <a:endParaRPr>
              <a:solidFill>
                <a:srgbClr val="666666"/>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64"/>
          <p:cNvSpPr txBox="1">
            <a:spLocks noGrp="1"/>
          </p:cNvSpPr>
          <p:nvPr>
            <p:ph type="title"/>
          </p:nvPr>
        </p:nvSpPr>
        <p:spPr>
          <a:xfrm>
            <a:off x="800100" y="1"/>
            <a:ext cx="7543800" cy="14280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262626"/>
              </a:buClr>
              <a:buSzPts val="8000"/>
              <a:buFont typeface="Calibri"/>
              <a:buNone/>
            </a:pPr>
            <a:r>
              <a:rPr lang="fi-FI" i="0" u="none" strike="noStrike" cap="none">
                <a:solidFill>
                  <a:srgbClr val="252525"/>
                </a:solidFill>
                <a:latin typeface="Century Gothic"/>
                <a:ea typeface="Century Gothic"/>
                <a:cs typeface="Century Gothic"/>
                <a:sym typeface="Century Gothic"/>
              </a:rPr>
              <a:t>Germany</a:t>
            </a:r>
            <a:endParaRPr i="0" u="none" strike="noStrike" cap="none">
              <a:solidFill>
                <a:srgbClr val="252525"/>
              </a:solidFill>
              <a:latin typeface="Century Gothic"/>
              <a:ea typeface="Century Gothic"/>
              <a:cs typeface="Century Gothic"/>
              <a:sym typeface="Century Gothic"/>
            </a:endParaRPr>
          </a:p>
        </p:txBody>
      </p:sp>
      <p:sp>
        <p:nvSpPr>
          <p:cNvPr id="527" name="Google Shape;527;p64"/>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14</a:t>
            </a:fld>
            <a:endParaRPr/>
          </a:p>
        </p:txBody>
      </p:sp>
      <p:pic>
        <p:nvPicPr>
          <p:cNvPr id="528" name="Google Shape;528;p64"/>
          <p:cNvPicPr preferRelativeResize="0"/>
          <p:nvPr/>
        </p:nvPicPr>
        <p:blipFill>
          <a:blip r:embed="rId3">
            <a:alphaModFix/>
          </a:blip>
          <a:stretch>
            <a:fillRect/>
          </a:stretch>
        </p:blipFill>
        <p:spPr>
          <a:xfrm>
            <a:off x="0" y="1502100"/>
            <a:ext cx="9144000" cy="53559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65"/>
          <p:cNvPicPr preferRelativeResize="0"/>
          <p:nvPr/>
        </p:nvPicPr>
        <p:blipFill>
          <a:blip r:embed="rId3">
            <a:alphaModFix/>
          </a:blip>
          <a:stretch>
            <a:fillRect/>
          </a:stretch>
        </p:blipFill>
        <p:spPr>
          <a:xfrm>
            <a:off x="4765725" y="759675"/>
            <a:ext cx="4378275" cy="5404150"/>
          </a:xfrm>
          <a:prstGeom prst="rect">
            <a:avLst/>
          </a:prstGeom>
          <a:noFill/>
          <a:ln>
            <a:noFill/>
          </a:ln>
        </p:spPr>
      </p:pic>
      <p:sp>
        <p:nvSpPr>
          <p:cNvPr id="534" name="Google Shape;534;p65"/>
          <p:cNvSpPr txBox="1">
            <a:spLocks noGrp="1"/>
          </p:cNvSpPr>
          <p:nvPr>
            <p:ph type="sldNum" idx="4294967295"/>
          </p:nvPr>
        </p:nvSpPr>
        <p:spPr>
          <a:xfrm>
            <a:off x="7239000" y="6289675"/>
            <a:ext cx="1905000" cy="457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fi-FI" sz="1050" b="1" i="0" u="none" strike="noStrike" cap="none">
                <a:solidFill>
                  <a:srgbClr val="FFFFFF"/>
                </a:solidFill>
                <a:latin typeface="Times New Roman"/>
                <a:ea typeface="Times New Roman"/>
                <a:cs typeface="Times New Roman"/>
                <a:sym typeface="Times New Roman"/>
              </a:rPr>
              <a:t>15</a:t>
            </a:fld>
            <a:endParaRPr sz="1050" b="1" i="0" u="none" strike="noStrike" cap="none">
              <a:solidFill>
                <a:srgbClr val="FFFFFF"/>
              </a:solidFill>
              <a:latin typeface="Times New Roman"/>
              <a:ea typeface="Times New Roman"/>
              <a:cs typeface="Times New Roman"/>
              <a:sym typeface="Times New Roman"/>
            </a:endParaRPr>
          </a:p>
        </p:txBody>
      </p:sp>
      <p:sp>
        <p:nvSpPr>
          <p:cNvPr id="535" name="Google Shape;535;p65"/>
          <p:cNvSpPr txBox="1"/>
          <p:nvPr/>
        </p:nvSpPr>
        <p:spPr>
          <a:xfrm>
            <a:off x="160125" y="146800"/>
            <a:ext cx="8867700" cy="83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i-FI" sz="4400" i="0" u="none" strike="noStrike" cap="none">
                <a:solidFill>
                  <a:srgbClr val="434343"/>
                </a:solidFill>
                <a:latin typeface="Century Gothic"/>
                <a:ea typeface="Century Gothic"/>
                <a:cs typeface="Century Gothic"/>
                <a:sym typeface="Century Gothic"/>
              </a:rPr>
              <a:t>Extent </a:t>
            </a:r>
            <a:r>
              <a:rPr lang="fi-FI" sz="4400">
                <a:solidFill>
                  <a:srgbClr val="434343"/>
                </a:solidFill>
                <a:latin typeface="Century Gothic"/>
                <a:ea typeface="Century Gothic"/>
                <a:cs typeface="Century Gothic"/>
                <a:sym typeface="Century Gothic"/>
              </a:rPr>
              <a:t>of HNV Farmland</a:t>
            </a:r>
            <a:endParaRPr sz="4400" i="0" u="none" strike="noStrike" cap="none">
              <a:solidFill>
                <a:srgbClr val="434343"/>
              </a:solidFill>
              <a:latin typeface="Century Gothic"/>
              <a:ea typeface="Century Gothic"/>
              <a:cs typeface="Century Gothic"/>
              <a:sym typeface="Century Gothic"/>
            </a:endParaRPr>
          </a:p>
        </p:txBody>
      </p:sp>
      <p:sp>
        <p:nvSpPr>
          <p:cNvPr id="536" name="Google Shape;536;p65"/>
          <p:cNvSpPr txBox="1">
            <a:spLocks noGrp="1"/>
          </p:cNvSpPr>
          <p:nvPr>
            <p:ph type="sldNum" idx="4294967295"/>
          </p:nvPr>
        </p:nvSpPr>
        <p:spPr>
          <a:xfrm>
            <a:off x="7993008" y="6243622"/>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fi-FI" sz="1000">
                <a:solidFill>
                  <a:srgbClr val="666666"/>
                </a:solidFill>
              </a:rPr>
              <a:t>15</a:t>
            </a:fld>
            <a:endParaRPr sz="1000">
              <a:solidFill>
                <a:srgbClr val="999999"/>
              </a:solidFill>
            </a:endParaRPr>
          </a:p>
        </p:txBody>
      </p:sp>
      <p:sp>
        <p:nvSpPr>
          <p:cNvPr id="537" name="Google Shape;537;p65"/>
          <p:cNvSpPr txBox="1"/>
          <p:nvPr/>
        </p:nvSpPr>
        <p:spPr>
          <a:xfrm>
            <a:off x="371125" y="2113400"/>
            <a:ext cx="3909000" cy="600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i-FI" sz="2400" b="1">
                <a:solidFill>
                  <a:srgbClr val="3F3F3F"/>
                </a:solidFill>
              </a:rPr>
              <a:t>Proportion HNV farmland</a:t>
            </a:r>
            <a:endParaRPr sz="2400" b="1">
              <a:solidFill>
                <a:srgbClr val="3F3F3F"/>
              </a:solidFill>
            </a:endParaRPr>
          </a:p>
        </p:txBody>
      </p:sp>
      <p:sp>
        <p:nvSpPr>
          <p:cNvPr id="538" name="Google Shape;538;p65"/>
          <p:cNvSpPr txBox="1"/>
          <p:nvPr/>
        </p:nvSpPr>
        <p:spPr>
          <a:xfrm>
            <a:off x="1657978" y="6257125"/>
            <a:ext cx="6561574" cy="524700"/>
          </a:xfrm>
          <a:prstGeom prst="rect">
            <a:avLst/>
          </a:prstGeom>
          <a:solidFill>
            <a:srgbClr val="FFFFFF"/>
          </a:solid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1100"/>
              <a:buFont typeface="Arial"/>
              <a:buNone/>
            </a:pPr>
            <a:r>
              <a:rPr lang="fi-FI" sz="1600" i="0" u="none" strike="noStrike" cap="none" dirty="0" smtClean="0">
                <a:solidFill>
                  <a:srgbClr val="333333"/>
                </a:solidFill>
                <a:latin typeface="Calibri"/>
                <a:ea typeface="Calibri"/>
                <a:cs typeface="Calibri"/>
                <a:sym typeface="Calibri"/>
              </a:rPr>
              <a:t>Keenleyside </a:t>
            </a:r>
            <a:r>
              <a:rPr lang="fi-FI" sz="1600" i="0" u="none" strike="noStrike" cap="none" dirty="0">
                <a:solidFill>
                  <a:srgbClr val="333333"/>
                </a:solidFill>
                <a:latin typeface="Calibri"/>
                <a:ea typeface="Calibri"/>
                <a:cs typeface="Calibri"/>
                <a:sym typeface="Calibri"/>
              </a:rPr>
              <a:t>et al. 2014. </a:t>
            </a:r>
            <a:r>
              <a:rPr lang="fi-FI" sz="1600" i="0" u="none" strike="noStrike" cap="none" dirty="0" err="1">
                <a:solidFill>
                  <a:srgbClr val="333333"/>
                </a:solidFill>
                <a:latin typeface="Calibri"/>
                <a:ea typeface="Calibri"/>
                <a:cs typeface="Calibri"/>
                <a:sym typeface="Calibri"/>
              </a:rPr>
              <a:t>High</a:t>
            </a:r>
            <a:r>
              <a:rPr lang="fi-FI" sz="1600" i="0" u="none" strike="noStrike" cap="none" dirty="0">
                <a:solidFill>
                  <a:srgbClr val="333333"/>
                </a:solidFill>
                <a:latin typeface="Calibri"/>
                <a:ea typeface="Calibri"/>
                <a:cs typeface="Calibri"/>
                <a:sym typeface="Calibri"/>
              </a:rPr>
              <a:t> </a:t>
            </a:r>
            <a:r>
              <a:rPr lang="fi-FI" sz="1600" i="0" u="none" strike="noStrike" cap="none" dirty="0" err="1">
                <a:solidFill>
                  <a:srgbClr val="333333"/>
                </a:solidFill>
                <a:latin typeface="Calibri"/>
                <a:ea typeface="Calibri"/>
                <a:cs typeface="Calibri"/>
                <a:sym typeface="Calibri"/>
              </a:rPr>
              <a:t>Nature</a:t>
            </a:r>
            <a:r>
              <a:rPr lang="fi-FI" sz="1600" i="0" u="none" strike="noStrike" cap="none" dirty="0">
                <a:solidFill>
                  <a:srgbClr val="333333"/>
                </a:solidFill>
                <a:latin typeface="Calibri"/>
                <a:ea typeface="Calibri"/>
                <a:cs typeface="Calibri"/>
                <a:sym typeface="Calibri"/>
              </a:rPr>
              <a:t> Value farming </a:t>
            </a:r>
            <a:r>
              <a:rPr lang="fi-FI" sz="1600" i="0" u="none" strike="noStrike" cap="none" dirty="0" err="1">
                <a:solidFill>
                  <a:srgbClr val="333333"/>
                </a:solidFill>
                <a:latin typeface="Calibri"/>
                <a:ea typeface="Calibri"/>
                <a:cs typeface="Calibri"/>
                <a:sym typeface="Calibri"/>
              </a:rPr>
              <a:t>throughout</a:t>
            </a:r>
            <a:r>
              <a:rPr lang="fi-FI" sz="1600" i="0" u="none" strike="noStrike" cap="none" dirty="0">
                <a:solidFill>
                  <a:srgbClr val="333333"/>
                </a:solidFill>
                <a:latin typeface="Calibri"/>
                <a:ea typeface="Calibri"/>
                <a:cs typeface="Calibri"/>
                <a:sym typeface="Calibri"/>
              </a:rPr>
              <a:t> EU-27: </a:t>
            </a:r>
            <a:r>
              <a:rPr lang="fi-FI" sz="1600" i="0" u="none" strike="noStrike" cap="none" dirty="0" err="1">
                <a:solidFill>
                  <a:srgbClr val="333333"/>
                </a:solidFill>
                <a:latin typeface="Calibri"/>
                <a:ea typeface="Calibri"/>
                <a:cs typeface="Calibri"/>
                <a:sym typeface="Calibri"/>
              </a:rPr>
              <a:t>Annex</a:t>
            </a:r>
            <a:r>
              <a:rPr lang="fi-FI" sz="1600" i="0" u="none" strike="noStrike" cap="none" dirty="0">
                <a:solidFill>
                  <a:srgbClr val="333333"/>
                </a:solidFill>
                <a:latin typeface="Calibri"/>
                <a:ea typeface="Calibri"/>
                <a:cs typeface="Calibri"/>
                <a:sym typeface="Calibri"/>
              </a:rPr>
              <a:t> 1 (</a:t>
            </a:r>
            <a:r>
              <a:rPr lang="fi-FI" sz="1600" i="0" u="none" strike="noStrike" cap="none" dirty="0" err="1">
                <a:solidFill>
                  <a:srgbClr val="333333"/>
                </a:solidFill>
                <a:latin typeface="Calibri"/>
                <a:ea typeface="Calibri"/>
                <a:cs typeface="Calibri"/>
                <a:sym typeface="Calibri"/>
              </a:rPr>
              <a:t>maps</a:t>
            </a:r>
            <a:r>
              <a:rPr lang="fi-FI" sz="1600" i="0" u="none" strike="noStrike" cap="none" dirty="0" smtClean="0">
                <a:solidFill>
                  <a:srgbClr val="333333"/>
                </a:solidFill>
                <a:latin typeface="Calibri"/>
                <a:ea typeface="Calibri"/>
                <a:cs typeface="Calibri"/>
                <a:sym typeface="Calibri"/>
              </a:rPr>
              <a:t>)</a:t>
            </a:r>
            <a:endParaRPr sz="1600" i="0" u="none" strike="noStrike" cap="none" dirty="0">
              <a:solidFill>
                <a:srgbClr val="333333"/>
              </a:solidFill>
              <a:latin typeface="Calibri"/>
              <a:ea typeface="Calibri"/>
              <a:cs typeface="Calibri"/>
              <a:sym typeface="Calibri"/>
            </a:endParaRPr>
          </a:p>
        </p:txBody>
      </p:sp>
      <p:pic>
        <p:nvPicPr>
          <p:cNvPr id="539" name="Google Shape;539;p65"/>
          <p:cNvPicPr preferRelativeResize="0"/>
          <p:nvPr/>
        </p:nvPicPr>
        <p:blipFill>
          <a:blip r:embed="rId4">
            <a:alphaModFix/>
          </a:blip>
          <a:stretch>
            <a:fillRect/>
          </a:stretch>
        </p:blipFill>
        <p:spPr>
          <a:xfrm>
            <a:off x="432400" y="2714300"/>
            <a:ext cx="827795" cy="3459000"/>
          </a:xfrm>
          <a:prstGeom prst="rect">
            <a:avLst/>
          </a:prstGeom>
          <a:noFill/>
          <a:ln>
            <a:noFill/>
          </a:ln>
        </p:spPr>
      </p:pic>
      <p:sp>
        <p:nvSpPr>
          <p:cNvPr id="540" name="Google Shape;540;p65"/>
          <p:cNvSpPr txBox="1"/>
          <p:nvPr/>
        </p:nvSpPr>
        <p:spPr>
          <a:xfrm>
            <a:off x="1245025" y="2461500"/>
            <a:ext cx="2363400" cy="34590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1000"/>
              </a:spcBef>
              <a:spcAft>
                <a:spcPts val="0"/>
              </a:spcAft>
              <a:buNone/>
            </a:pPr>
            <a:r>
              <a:rPr lang="fi-FI" sz="2400" dirty="0"/>
              <a:t> </a:t>
            </a:r>
            <a:r>
              <a:rPr lang="fi-FI" sz="2400" b="1" dirty="0">
                <a:solidFill>
                  <a:srgbClr val="3F3F3F"/>
                </a:solidFill>
              </a:rPr>
              <a:t>7,0% –  8,4%</a:t>
            </a:r>
            <a:endParaRPr sz="2400" b="1" dirty="0">
              <a:solidFill>
                <a:srgbClr val="3F3F3F"/>
              </a:solidFill>
            </a:endParaRPr>
          </a:p>
          <a:p>
            <a:pPr marL="0" lvl="0" indent="0" rtl="0">
              <a:lnSpc>
                <a:spcPct val="100000"/>
              </a:lnSpc>
              <a:spcBef>
                <a:spcPts val="1000"/>
              </a:spcBef>
              <a:spcAft>
                <a:spcPts val="0"/>
              </a:spcAft>
              <a:buNone/>
            </a:pPr>
            <a:r>
              <a:rPr lang="fi-FI" sz="2400" b="1" dirty="0">
                <a:solidFill>
                  <a:srgbClr val="3F3F3F"/>
                </a:solidFill>
              </a:rPr>
              <a:t> 8,5% – 10,7%</a:t>
            </a:r>
            <a:endParaRPr sz="2400" b="1" dirty="0">
              <a:solidFill>
                <a:srgbClr val="3F3F3F"/>
              </a:solidFill>
            </a:endParaRPr>
          </a:p>
          <a:p>
            <a:pPr marL="0" lvl="0" indent="0" rtl="0">
              <a:lnSpc>
                <a:spcPct val="100000"/>
              </a:lnSpc>
              <a:spcBef>
                <a:spcPts val="1000"/>
              </a:spcBef>
              <a:spcAft>
                <a:spcPts val="0"/>
              </a:spcAft>
              <a:buNone/>
            </a:pPr>
            <a:r>
              <a:rPr lang="fi-FI" sz="2400" b="1" dirty="0">
                <a:solidFill>
                  <a:srgbClr val="3F3F3F"/>
                </a:solidFill>
              </a:rPr>
              <a:t>10,8% – 13,4%</a:t>
            </a:r>
            <a:endParaRPr sz="2400" b="1" dirty="0">
              <a:solidFill>
                <a:srgbClr val="3F3F3F"/>
              </a:solidFill>
            </a:endParaRPr>
          </a:p>
          <a:p>
            <a:pPr marL="0" lvl="0" indent="0" rtl="0">
              <a:lnSpc>
                <a:spcPct val="100000"/>
              </a:lnSpc>
              <a:spcBef>
                <a:spcPts val="1000"/>
              </a:spcBef>
              <a:spcAft>
                <a:spcPts val="0"/>
              </a:spcAft>
              <a:buNone/>
            </a:pPr>
            <a:r>
              <a:rPr lang="fi-FI" sz="2400" b="1" dirty="0">
                <a:solidFill>
                  <a:srgbClr val="3F3F3F"/>
                </a:solidFill>
              </a:rPr>
              <a:t>14,5% – 14,4%</a:t>
            </a:r>
            <a:endParaRPr sz="2400" b="1" dirty="0">
              <a:solidFill>
                <a:srgbClr val="3F3F3F"/>
              </a:solidFill>
            </a:endParaRPr>
          </a:p>
          <a:p>
            <a:pPr marL="0" lvl="0" indent="0" rtl="0">
              <a:lnSpc>
                <a:spcPct val="100000"/>
              </a:lnSpc>
              <a:spcBef>
                <a:spcPts val="1000"/>
              </a:spcBef>
              <a:spcAft>
                <a:spcPts val="0"/>
              </a:spcAft>
              <a:buNone/>
            </a:pPr>
            <a:r>
              <a:rPr lang="fi-FI" sz="2400" b="1" dirty="0">
                <a:solidFill>
                  <a:srgbClr val="3F3F3F"/>
                </a:solidFill>
              </a:rPr>
              <a:t>14,5% – 16,0%</a:t>
            </a:r>
            <a:endParaRPr sz="2400" b="1" dirty="0">
              <a:solidFill>
                <a:srgbClr val="3F3F3F"/>
              </a:solidFill>
            </a:endParaRPr>
          </a:p>
          <a:p>
            <a:pPr marL="0" lvl="0" indent="0" rtl="0">
              <a:lnSpc>
                <a:spcPct val="100000"/>
              </a:lnSpc>
              <a:spcBef>
                <a:spcPts val="1000"/>
              </a:spcBef>
              <a:spcAft>
                <a:spcPts val="0"/>
              </a:spcAft>
              <a:buNone/>
            </a:pPr>
            <a:r>
              <a:rPr lang="fi-FI" sz="2400" b="1" dirty="0">
                <a:solidFill>
                  <a:srgbClr val="3F3F3F"/>
                </a:solidFill>
              </a:rPr>
              <a:t>16,1% – 20,3%</a:t>
            </a:r>
            <a:endParaRPr sz="2400" b="1" dirty="0">
              <a:solidFill>
                <a:srgbClr val="3F3F3F"/>
              </a:solidFill>
            </a:endParaRPr>
          </a:p>
          <a:p>
            <a:pPr marL="0" lvl="0" indent="0">
              <a:lnSpc>
                <a:spcPct val="100000"/>
              </a:lnSpc>
              <a:spcBef>
                <a:spcPts val="1000"/>
              </a:spcBef>
              <a:spcAft>
                <a:spcPts val="0"/>
              </a:spcAft>
              <a:buNone/>
            </a:pPr>
            <a:r>
              <a:rPr lang="fi-FI" sz="2400" b="1" dirty="0">
                <a:solidFill>
                  <a:srgbClr val="3F3F3F"/>
                </a:solidFill>
              </a:rPr>
              <a:t>20,4% – 23,7%</a:t>
            </a:r>
            <a:endParaRPr sz="2400" b="1" dirty="0">
              <a:solidFill>
                <a:srgbClr val="3F3F3F"/>
              </a:solidFill>
            </a:endParaRPr>
          </a:p>
        </p:txBody>
      </p:sp>
      <p:sp>
        <p:nvSpPr>
          <p:cNvPr id="541" name="Google Shape;541;p65"/>
          <p:cNvSpPr txBox="1"/>
          <p:nvPr/>
        </p:nvSpPr>
        <p:spPr>
          <a:xfrm>
            <a:off x="329350" y="891150"/>
            <a:ext cx="5017500" cy="835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i-FI" sz="2400">
                <a:solidFill>
                  <a:srgbClr val="3F3F3F"/>
                </a:solidFill>
                <a:latin typeface="Calibri"/>
                <a:ea typeface="Calibri"/>
                <a:cs typeface="Calibri"/>
                <a:sym typeface="Calibri"/>
              </a:rPr>
              <a:t>13-16% of the total farmland</a:t>
            </a:r>
            <a:endParaRPr>
              <a:solidFill>
                <a:srgbClr val="3F3F3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6"/>
          <p:cNvSpPr txBox="1">
            <a:spLocks noGrp="1"/>
          </p:cNvSpPr>
          <p:nvPr>
            <p:ph type="body" idx="1"/>
          </p:nvPr>
        </p:nvSpPr>
        <p:spPr>
          <a:xfrm>
            <a:off x="365575" y="1084175"/>
            <a:ext cx="4659000" cy="2967000"/>
          </a:xfrm>
          <a:prstGeom prst="rect">
            <a:avLst/>
          </a:prstGeom>
          <a:noFill/>
          <a:ln>
            <a:noFill/>
          </a:ln>
        </p:spPr>
        <p:txBody>
          <a:bodyPr spcFirstLastPara="1" wrap="square" lIns="0" tIns="45700" rIns="0" bIns="45700" anchor="t" anchorCtr="0">
            <a:noAutofit/>
          </a:bodyPr>
          <a:lstStyle/>
          <a:p>
            <a:pPr marL="457200" lvl="0" indent="-381000" rtl="0">
              <a:lnSpc>
                <a:spcPct val="100000"/>
              </a:lnSpc>
              <a:spcBef>
                <a:spcPts val="1000"/>
              </a:spcBef>
              <a:spcAft>
                <a:spcPts val="0"/>
              </a:spcAft>
              <a:buClr>
                <a:srgbClr val="3F3F3F"/>
              </a:buClr>
              <a:buSzPts val="2400"/>
              <a:buAutoNum type="arabicPeriod"/>
            </a:pPr>
            <a:r>
              <a:rPr lang="fi-FI" sz="2400" b="1">
                <a:solidFill>
                  <a:srgbClr val="3F3F3F"/>
                </a:solidFill>
              </a:rPr>
              <a:t>Traditional HNV farming systems</a:t>
            </a:r>
            <a:endParaRPr sz="2400" b="1">
              <a:solidFill>
                <a:srgbClr val="3F3F3F"/>
              </a:solidFill>
            </a:endParaRPr>
          </a:p>
          <a:p>
            <a:pPr marL="457200" lvl="0" indent="-381000" rtl="0">
              <a:lnSpc>
                <a:spcPct val="100000"/>
              </a:lnSpc>
              <a:spcBef>
                <a:spcPts val="1000"/>
              </a:spcBef>
              <a:spcAft>
                <a:spcPts val="0"/>
              </a:spcAft>
              <a:buClr>
                <a:srgbClr val="3F3F3F"/>
              </a:buClr>
              <a:buSzPts val="2400"/>
              <a:buChar char="●"/>
            </a:pPr>
            <a:r>
              <a:rPr lang="fi-FI" sz="2400">
                <a:solidFill>
                  <a:srgbClr val="3F3F3F"/>
                </a:solidFill>
              </a:rPr>
              <a:t>Transhumant shepherds (Schwäbische Alb, the Rhön, north German coast)</a:t>
            </a:r>
            <a:endParaRPr sz="2400">
              <a:solidFill>
                <a:srgbClr val="3F3F3F"/>
              </a:solidFill>
            </a:endParaRPr>
          </a:p>
          <a:p>
            <a:pPr marL="457200" lvl="0" indent="-381000" rtl="0">
              <a:lnSpc>
                <a:spcPct val="100000"/>
              </a:lnSpc>
              <a:spcBef>
                <a:spcPts val="1000"/>
              </a:spcBef>
              <a:spcAft>
                <a:spcPts val="0"/>
              </a:spcAft>
              <a:buClr>
                <a:srgbClr val="3F3F3F"/>
              </a:buClr>
              <a:buSzPts val="2400"/>
              <a:buChar char="●"/>
            </a:pPr>
            <a:r>
              <a:rPr lang="fi-FI" sz="2400">
                <a:solidFill>
                  <a:srgbClr val="3F3F3F"/>
                </a:solidFill>
              </a:rPr>
              <a:t>Dairy &amp; sheep in higher Alp regions</a:t>
            </a:r>
            <a:endParaRPr sz="2400">
              <a:solidFill>
                <a:srgbClr val="3F3F3F"/>
              </a:solidFill>
            </a:endParaRPr>
          </a:p>
          <a:p>
            <a:pPr marL="0" lvl="0" indent="0" rtl="0">
              <a:lnSpc>
                <a:spcPct val="115000"/>
              </a:lnSpc>
              <a:spcBef>
                <a:spcPts val="1000"/>
              </a:spcBef>
              <a:spcAft>
                <a:spcPts val="0"/>
              </a:spcAft>
              <a:buNone/>
            </a:pPr>
            <a:endParaRPr sz="2400">
              <a:solidFill>
                <a:srgbClr val="3F3F3F"/>
              </a:solidFill>
            </a:endParaRPr>
          </a:p>
          <a:p>
            <a:pPr marL="0" lvl="0" indent="0" rtl="0">
              <a:lnSpc>
                <a:spcPct val="115000"/>
              </a:lnSpc>
              <a:spcBef>
                <a:spcPts val="0"/>
              </a:spcBef>
              <a:spcAft>
                <a:spcPts val="0"/>
              </a:spcAft>
              <a:buNone/>
            </a:pPr>
            <a:endParaRPr sz="2400">
              <a:solidFill>
                <a:srgbClr val="3F3F3F"/>
              </a:solidFill>
            </a:endParaRPr>
          </a:p>
        </p:txBody>
      </p:sp>
      <p:sp>
        <p:nvSpPr>
          <p:cNvPr id="547" name="Google Shape;547;p66"/>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16</a:t>
            </a:fld>
            <a:endParaRPr/>
          </a:p>
        </p:txBody>
      </p:sp>
      <p:sp>
        <p:nvSpPr>
          <p:cNvPr id="548" name="Google Shape;548;p66"/>
          <p:cNvSpPr txBox="1"/>
          <p:nvPr/>
        </p:nvSpPr>
        <p:spPr>
          <a:xfrm>
            <a:off x="253600" y="189800"/>
            <a:ext cx="8781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i-FI" sz="4800">
                <a:solidFill>
                  <a:srgbClr val="434343"/>
                </a:solidFill>
                <a:latin typeface="Century Gothic"/>
                <a:ea typeface="Century Gothic"/>
                <a:cs typeface="Century Gothic"/>
                <a:sym typeface="Century Gothic"/>
              </a:rPr>
              <a:t>HNV </a:t>
            </a:r>
            <a:r>
              <a:rPr lang="fi-FI" sz="4800" i="0" u="none" strike="noStrike" cap="none">
                <a:solidFill>
                  <a:srgbClr val="434343"/>
                </a:solidFill>
                <a:latin typeface="Century Gothic"/>
                <a:ea typeface="Century Gothic"/>
                <a:cs typeface="Century Gothic"/>
                <a:sym typeface="Century Gothic"/>
              </a:rPr>
              <a:t>Farm</a:t>
            </a:r>
            <a:r>
              <a:rPr lang="fi-FI" sz="4800">
                <a:solidFill>
                  <a:srgbClr val="434343"/>
                </a:solidFill>
                <a:latin typeface="Century Gothic"/>
                <a:ea typeface="Century Gothic"/>
                <a:cs typeface="Century Gothic"/>
                <a:sym typeface="Century Gothic"/>
              </a:rPr>
              <a:t>ing systems</a:t>
            </a:r>
            <a:endParaRPr sz="4800" i="0" u="none" strike="noStrike" cap="none">
              <a:solidFill>
                <a:srgbClr val="434343"/>
              </a:solidFill>
              <a:latin typeface="Century Gothic"/>
              <a:ea typeface="Century Gothic"/>
              <a:cs typeface="Century Gothic"/>
              <a:sym typeface="Century Gothic"/>
            </a:endParaRPr>
          </a:p>
        </p:txBody>
      </p:sp>
      <p:sp>
        <p:nvSpPr>
          <p:cNvPr id="549" name="Google Shape;549;p66"/>
          <p:cNvSpPr txBox="1">
            <a:spLocks noGrp="1"/>
          </p:cNvSpPr>
          <p:nvPr>
            <p:ph type="dt" idx="10"/>
          </p:nvPr>
        </p:nvSpPr>
        <p:spPr>
          <a:xfrm>
            <a:off x="7993008" y="624362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fi-FI" sz="1000">
                <a:solidFill>
                  <a:srgbClr val="666666"/>
                </a:solidFill>
              </a:rPr>
              <a:t>16</a:t>
            </a:fld>
            <a:endParaRPr sz="1000">
              <a:solidFill>
                <a:srgbClr val="999999"/>
              </a:solidFill>
            </a:endParaRPr>
          </a:p>
        </p:txBody>
      </p:sp>
      <p:sp>
        <p:nvSpPr>
          <p:cNvPr id="550" name="Google Shape;550;p66"/>
          <p:cNvSpPr txBox="1"/>
          <p:nvPr/>
        </p:nvSpPr>
        <p:spPr>
          <a:xfrm>
            <a:off x="1469550" y="6403225"/>
            <a:ext cx="21663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rgbClr val="000000"/>
              </a:buClr>
              <a:buSzPts val="2400"/>
              <a:buFont typeface="Arial"/>
              <a:buNone/>
            </a:pPr>
            <a:r>
              <a:rPr lang="fi-FI" sz="900" dirty="0">
                <a:solidFill>
                  <a:srgbClr val="FFFFFF"/>
                </a:solidFill>
                <a:latin typeface="Calibri"/>
                <a:ea typeface="Calibri"/>
                <a:cs typeface="Calibri"/>
                <a:sym typeface="Calibri"/>
              </a:rPr>
              <a:t>By </a:t>
            </a:r>
            <a:r>
              <a:rPr lang="fi-FI" sz="900" dirty="0" err="1">
                <a:latin typeface="Calibri"/>
                <a:ea typeface="Calibri"/>
                <a:cs typeface="Calibri"/>
                <a:sym typeface="Calibri"/>
              </a:rPr>
              <a:t>Murmelkaktus</a:t>
            </a:r>
            <a:r>
              <a:rPr lang="fi-FI" sz="900" dirty="0">
                <a:latin typeface="Calibri"/>
                <a:ea typeface="Calibri"/>
                <a:cs typeface="Calibri"/>
                <a:sym typeface="Calibri"/>
              </a:rPr>
              <a:t> </a:t>
            </a:r>
            <a:r>
              <a:rPr lang="fi-FI" sz="900" dirty="0">
                <a:solidFill>
                  <a:srgbClr val="FFFFFF"/>
                </a:solidFill>
                <a:latin typeface="Calibri"/>
                <a:ea typeface="Calibri"/>
                <a:cs typeface="Calibri"/>
                <a:sym typeface="Calibri"/>
              </a:rPr>
              <a:t>[CC BY-SA 4.0]</a:t>
            </a:r>
            <a:endParaRPr sz="900" dirty="0">
              <a:solidFill>
                <a:srgbClr val="FFFFFF"/>
              </a:solidFill>
              <a:latin typeface="Calibri"/>
              <a:ea typeface="Calibri"/>
              <a:cs typeface="Calibri"/>
              <a:sym typeface="Calibri"/>
            </a:endParaRPr>
          </a:p>
        </p:txBody>
      </p:sp>
      <p:pic>
        <p:nvPicPr>
          <p:cNvPr id="551" name="Google Shape;551;p66"/>
          <p:cNvPicPr preferRelativeResize="0"/>
          <p:nvPr/>
        </p:nvPicPr>
        <p:blipFill rotWithShape="1">
          <a:blip r:embed="rId3">
            <a:alphaModFix/>
          </a:blip>
          <a:srcRect l="14776" r="3988" b="7561"/>
          <a:stretch/>
        </p:blipFill>
        <p:spPr>
          <a:xfrm>
            <a:off x="5122375" y="1271825"/>
            <a:ext cx="3974825" cy="2528850"/>
          </a:xfrm>
          <a:prstGeom prst="rect">
            <a:avLst/>
          </a:prstGeom>
          <a:noFill/>
          <a:ln>
            <a:noFill/>
          </a:ln>
        </p:spPr>
      </p:pic>
      <p:sp>
        <p:nvSpPr>
          <p:cNvPr id="552" name="Google Shape;552;p66"/>
          <p:cNvSpPr txBox="1"/>
          <p:nvPr/>
        </p:nvSpPr>
        <p:spPr>
          <a:xfrm>
            <a:off x="275250" y="3593850"/>
            <a:ext cx="8781300" cy="2721300"/>
          </a:xfrm>
          <a:prstGeom prst="rect">
            <a:avLst/>
          </a:prstGeom>
          <a:noFill/>
          <a:ln>
            <a:noFill/>
          </a:ln>
        </p:spPr>
        <p:txBody>
          <a:bodyPr spcFirstLastPara="1" wrap="square" lIns="91425" tIns="91425" rIns="91425" bIns="91425" anchor="t" anchorCtr="0">
            <a:noAutofit/>
          </a:bodyPr>
          <a:lstStyle/>
          <a:p>
            <a:pPr marL="457200" lvl="0" indent="-381000" rtl="0">
              <a:spcBef>
                <a:spcPts val="1000"/>
              </a:spcBef>
              <a:spcAft>
                <a:spcPts val="0"/>
              </a:spcAft>
              <a:buClr>
                <a:srgbClr val="3F3F3F"/>
              </a:buClr>
              <a:buSzPts val="2400"/>
              <a:buFont typeface="Calibri"/>
              <a:buChar char="●"/>
            </a:pPr>
            <a:r>
              <a:rPr lang="fi-FI" sz="2400">
                <a:solidFill>
                  <a:srgbClr val="3F3F3F"/>
                </a:solidFill>
                <a:latin typeface="Calibri"/>
                <a:ea typeface="Calibri"/>
                <a:cs typeface="Calibri"/>
                <a:sym typeface="Calibri"/>
              </a:rPr>
              <a:t>Sedentary extensive-grazing sheep systems</a:t>
            </a:r>
            <a:endParaRPr sz="2400">
              <a:solidFill>
                <a:srgbClr val="3F3F3F"/>
              </a:solidFill>
              <a:latin typeface="Calibri"/>
              <a:ea typeface="Calibri"/>
              <a:cs typeface="Calibri"/>
              <a:sym typeface="Calibri"/>
            </a:endParaRPr>
          </a:p>
          <a:p>
            <a:pPr marL="457200" lvl="0" indent="-381000" rtl="0">
              <a:spcBef>
                <a:spcPts val="1000"/>
              </a:spcBef>
              <a:spcAft>
                <a:spcPts val="0"/>
              </a:spcAft>
              <a:buClr>
                <a:srgbClr val="3F3F3F"/>
              </a:buClr>
              <a:buSzPts val="2400"/>
              <a:buFont typeface="Calibri"/>
              <a:buChar char="●"/>
            </a:pPr>
            <a:r>
              <a:rPr lang="fi-FI" sz="2400">
                <a:solidFill>
                  <a:srgbClr val="3F3F3F"/>
                </a:solidFill>
                <a:latin typeface="Calibri"/>
                <a:ea typeface="Calibri"/>
                <a:cs typeface="Calibri"/>
                <a:sym typeface="Calibri"/>
              </a:rPr>
              <a:t>Extensive suckler farms</a:t>
            </a:r>
            <a:endParaRPr sz="2400">
              <a:solidFill>
                <a:srgbClr val="3F3F3F"/>
              </a:solidFill>
              <a:latin typeface="Calibri"/>
              <a:ea typeface="Calibri"/>
              <a:cs typeface="Calibri"/>
              <a:sym typeface="Calibri"/>
            </a:endParaRPr>
          </a:p>
          <a:p>
            <a:pPr marL="457200" lvl="0" indent="-381000" rtl="0">
              <a:spcBef>
                <a:spcPts val="1000"/>
              </a:spcBef>
              <a:spcAft>
                <a:spcPts val="0"/>
              </a:spcAft>
              <a:buClr>
                <a:srgbClr val="3F3F3F"/>
              </a:buClr>
              <a:buSzPts val="2400"/>
              <a:buFont typeface="Calibri"/>
              <a:buChar char="●"/>
            </a:pPr>
            <a:r>
              <a:rPr lang="fi-FI" sz="2400">
                <a:solidFill>
                  <a:srgbClr val="3F3F3F"/>
                </a:solidFill>
                <a:latin typeface="Calibri"/>
                <a:ea typeface="Calibri"/>
                <a:cs typeface="Calibri"/>
                <a:sym typeface="Calibri"/>
              </a:rPr>
              <a:t>Hay producers</a:t>
            </a:r>
            <a:endParaRPr sz="2400">
              <a:solidFill>
                <a:srgbClr val="3F3F3F"/>
              </a:solidFill>
              <a:latin typeface="Calibri"/>
              <a:ea typeface="Calibri"/>
              <a:cs typeface="Calibri"/>
              <a:sym typeface="Calibri"/>
            </a:endParaRPr>
          </a:p>
          <a:p>
            <a:pPr marL="457200" lvl="0" indent="-381000" rtl="0">
              <a:spcBef>
                <a:spcPts val="1000"/>
              </a:spcBef>
              <a:spcAft>
                <a:spcPts val="0"/>
              </a:spcAft>
              <a:buClr>
                <a:srgbClr val="3F3F3F"/>
              </a:buClr>
              <a:buSzPts val="2400"/>
              <a:buFont typeface="Calibri"/>
              <a:buChar char="●"/>
            </a:pPr>
            <a:r>
              <a:rPr lang="fi-FI" sz="2400">
                <a:solidFill>
                  <a:srgbClr val="3F3F3F"/>
                </a:solidFill>
                <a:latin typeface="Calibri"/>
                <a:ea typeface="Calibri"/>
                <a:cs typeface="Calibri"/>
                <a:sym typeface="Calibri"/>
              </a:rPr>
              <a:t>Permanent crop farms (orchards, mainly part-time farming)</a:t>
            </a:r>
            <a:endParaRPr sz="2400">
              <a:solidFill>
                <a:srgbClr val="3F3F3F"/>
              </a:solidFill>
              <a:latin typeface="Calibri"/>
              <a:ea typeface="Calibri"/>
              <a:cs typeface="Calibri"/>
              <a:sym typeface="Calibri"/>
            </a:endParaRPr>
          </a:p>
          <a:p>
            <a:pPr marL="457200" lvl="0" indent="-381000" rtl="0">
              <a:spcBef>
                <a:spcPts val="1000"/>
              </a:spcBef>
              <a:spcAft>
                <a:spcPts val="0"/>
              </a:spcAft>
              <a:buClr>
                <a:srgbClr val="3F3F3F"/>
              </a:buClr>
              <a:buSzPts val="2400"/>
              <a:buFont typeface="Calibri"/>
              <a:buChar char="●"/>
            </a:pPr>
            <a:r>
              <a:rPr lang="fi-FI" sz="2400">
                <a:solidFill>
                  <a:srgbClr val="3F3F3F"/>
                </a:solidFill>
                <a:latin typeface="Calibri"/>
                <a:ea typeface="Calibri"/>
                <a:cs typeface="Calibri"/>
                <a:sym typeface="Calibri"/>
              </a:rPr>
              <a:t>Some organic farms</a:t>
            </a:r>
            <a:endParaRPr sz="2400">
              <a:solidFill>
                <a:srgbClr val="3F3F3F"/>
              </a:solidFill>
              <a:latin typeface="Calibri"/>
              <a:ea typeface="Calibri"/>
              <a:cs typeface="Calibri"/>
              <a:sym typeface="Calibri"/>
            </a:endParaRPr>
          </a:p>
          <a:p>
            <a:pPr marL="0" lvl="0" indent="0">
              <a:spcBef>
                <a:spcPts val="100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7"/>
          <p:cNvSpPr txBox="1">
            <a:spLocks noGrp="1"/>
          </p:cNvSpPr>
          <p:nvPr>
            <p:ph type="body" idx="1"/>
          </p:nvPr>
        </p:nvSpPr>
        <p:spPr>
          <a:xfrm>
            <a:off x="449450" y="1020425"/>
            <a:ext cx="5639400" cy="5189100"/>
          </a:xfrm>
          <a:prstGeom prst="rect">
            <a:avLst/>
          </a:prstGeom>
          <a:noFill/>
          <a:ln>
            <a:noFill/>
          </a:ln>
        </p:spPr>
        <p:txBody>
          <a:bodyPr spcFirstLastPara="1" wrap="square" lIns="0" tIns="45700" rIns="0" bIns="45700" anchor="t" anchorCtr="0">
            <a:noAutofit/>
          </a:bodyPr>
          <a:lstStyle/>
          <a:p>
            <a:pPr marL="0" lvl="0" indent="0" rtl="0">
              <a:lnSpc>
                <a:spcPct val="115000"/>
              </a:lnSpc>
              <a:spcBef>
                <a:spcPts val="1000"/>
              </a:spcBef>
              <a:spcAft>
                <a:spcPts val="0"/>
              </a:spcAft>
              <a:buNone/>
            </a:pPr>
            <a:r>
              <a:rPr lang="fi-FI" sz="2400" b="1">
                <a:solidFill>
                  <a:srgbClr val="333333"/>
                </a:solidFill>
              </a:rPr>
              <a:t>2. Farms with HNV farmland areas:</a:t>
            </a:r>
            <a:endParaRPr sz="2400" b="1">
              <a:solidFill>
                <a:srgbClr val="333333"/>
              </a:solidFill>
            </a:endParaRPr>
          </a:p>
          <a:p>
            <a:pPr marL="457200" lvl="0" indent="-381000" rtl="0">
              <a:lnSpc>
                <a:spcPct val="100000"/>
              </a:lnSpc>
              <a:spcBef>
                <a:spcPts val="1000"/>
              </a:spcBef>
              <a:spcAft>
                <a:spcPts val="0"/>
              </a:spcAft>
              <a:buClr>
                <a:srgbClr val="333333"/>
              </a:buClr>
              <a:buSzPts val="2400"/>
              <a:buChar char="●"/>
            </a:pPr>
            <a:r>
              <a:rPr lang="fi-FI" sz="2400">
                <a:solidFill>
                  <a:srgbClr val="333333"/>
                </a:solidFill>
              </a:rPr>
              <a:t>Maintain patches of extensively used grassland, Natura sites, landscape elements, traditional orchards </a:t>
            </a:r>
            <a:endParaRPr sz="2400">
              <a:solidFill>
                <a:srgbClr val="333333"/>
              </a:solidFill>
            </a:endParaRPr>
          </a:p>
          <a:p>
            <a:pPr marL="457200" lvl="0" indent="-381000" rtl="0">
              <a:lnSpc>
                <a:spcPct val="100000"/>
              </a:lnSpc>
              <a:spcBef>
                <a:spcPts val="1000"/>
              </a:spcBef>
              <a:spcAft>
                <a:spcPts val="0"/>
              </a:spcAft>
              <a:buClr>
                <a:srgbClr val="333333"/>
              </a:buClr>
              <a:buSzPts val="2400"/>
              <a:buChar char="●"/>
            </a:pPr>
            <a:r>
              <a:rPr lang="fi-FI" sz="2400">
                <a:solidFill>
                  <a:srgbClr val="333333"/>
                </a:solidFill>
              </a:rPr>
              <a:t>Organic farms with species-rich arable land or vineyards</a:t>
            </a:r>
            <a:endParaRPr sz="2400">
              <a:solidFill>
                <a:srgbClr val="333333"/>
              </a:solidFill>
            </a:endParaRPr>
          </a:p>
          <a:p>
            <a:pPr marL="457200" lvl="0" indent="-381000" rtl="0">
              <a:lnSpc>
                <a:spcPct val="100000"/>
              </a:lnSpc>
              <a:spcBef>
                <a:spcPts val="1000"/>
              </a:spcBef>
              <a:spcAft>
                <a:spcPts val="0"/>
              </a:spcAft>
              <a:buClr>
                <a:srgbClr val="333333"/>
              </a:buClr>
              <a:buSzPts val="2400"/>
              <a:buChar char="●"/>
            </a:pPr>
            <a:r>
              <a:rPr lang="fi-FI" sz="2400">
                <a:solidFill>
                  <a:srgbClr val="333333"/>
                </a:solidFill>
              </a:rPr>
              <a:t>Less biodiverse farmland matrix than the full HNVf system</a:t>
            </a:r>
            <a:endParaRPr sz="2400">
              <a:solidFill>
                <a:srgbClr val="333333"/>
              </a:solidFill>
            </a:endParaRPr>
          </a:p>
          <a:p>
            <a:pPr marL="457200" lvl="0" indent="-381000" rtl="0">
              <a:lnSpc>
                <a:spcPct val="100000"/>
              </a:lnSpc>
              <a:spcBef>
                <a:spcPts val="1000"/>
              </a:spcBef>
              <a:spcAft>
                <a:spcPts val="0"/>
              </a:spcAft>
              <a:buClr>
                <a:srgbClr val="333333"/>
              </a:buClr>
              <a:buSzPts val="2400"/>
              <a:buChar char="●"/>
            </a:pPr>
            <a:r>
              <a:rPr lang="fi-FI" sz="2400">
                <a:solidFill>
                  <a:srgbClr val="333333"/>
                </a:solidFill>
              </a:rPr>
              <a:t>Includes both full &amp; part-time farmers, hobby farmers with horses or sheep</a:t>
            </a:r>
            <a:endParaRPr sz="2400">
              <a:solidFill>
                <a:srgbClr val="333333"/>
              </a:solidFill>
            </a:endParaRPr>
          </a:p>
          <a:p>
            <a:pPr marL="0" lvl="0" indent="0" rtl="0">
              <a:lnSpc>
                <a:spcPct val="115000"/>
              </a:lnSpc>
              <a:spcBef>
                <a:spcPts val="1000"/>
              </a:spcBef>
              <a:spcAft>
                <a:spcPts val="0"/>
              </a:spcAft>
              <a:buNone/>
            </a:pPr>
            <a:endParaRPr sz="2400">
              <a:solidFill>
                <a:srgbClr val="000000"/>
              </a:solidFill>
            </a:endParaRPr>
          </a:p>
          <a:p>
            <a:pPr marL="0" lvl="0" indent="0" rtl="0">
              <a:lnSpc>
                <a:spcPct val="115000"/>
              </a:lnSpc>
              <a:spcBef>
                <a:spcPts val="1000"/>
              </a:spcBef>
              <a:spcAft>
                <a:spcPts val="0"/>
              </a:spcAft>
              <a:buNone/>
            </a:pPr>
            <a:endParaRPr sz="2400">
              <a:solidFill>
                <a:srgbClr val="000000"/>
              </a:solidFill>
            </a:endParaRPr>
          </a:p>
        </p:txBody>
      </p:sp>
      <p:sp>
        <p:nvSpPr>
          <p:cNvPr id="558" name="Google Shape;558;p67"/>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17</a:t>
            </a:fld>
            <a:endParaRPr/>
          </a:p>
        </p:txBody>
      </p:sp>
      <p:sp>
        <p:nvSpPr>
          <p:cNvPr id="559" name="Google Shape;559;p67"/>
          <p:cNvSpPr txBox="1"/>
          <p:nvPr/>
        </p:nvSpPr>
        <p:spPr>
          <a:xfrm>
            <a:off x="537650" y="180525"/>
            <a:ext cx="8402100" cy="84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i-FI" sz="4800">
                <a:solidFill>
                  <a:srgbClr val="434343"/>
                </a:solidFill>
                <a:latin typeface="Century Gothic"/>
                <a:ea typeface="Century Gothic"/>
                <a:cs typeface="Century Gothic"/>
                <a:sym typeface="Century Gothic"/>
              </a:rPr>
              <a:t>HNV </a:t>
            </a:r>
            <a:r>
              <a:rPr lang="fi-FI" sz="4800" i="0" u="none" strike="noStrike" cap="none">
                <a:solidFill>
                  <a:srgbClr val="434343"/>
                </a:solidFill>
                <a:latin typeface="Century Gothic"/>
                <a:ea typeface="Century Gothic"/>
                <a:cs typeface="Century Gothic"/>
                <a:sym typeface="Century Gothic"/>
              </a:rPr>
              <a:t>Farm</a:t>
            </a:r>
            <a:r>
              <a:rPr lang="fi-FI" sz="4800">
                <a:solidFill>
                  <a:srgbClr val="434343"/>
                </a:solidFill>
                <a:latin typeface="Century Gothic"/>
                <a:ea typeface="Century Gothic"/>
                <a:cs typeface="Century Gothic"/>
                <a:sym typeface="Century Gothic"/>
              </a:rPr>
              <a:t>ing systems</a:t>
            </a:r>
            <a:endParaRPr sz="4800" i="0" u="none" strike="noStrike" cap="none">
              <a:solidFill>
                <a:srgbClr val="434343"/>
              </a:solidFill>
              <a:latin typeface="Century Gothic"/>
              <a:ea typeface="Century Gothic"/>
              <a:cs typeface="Century Gothic"/>
              <a:sym typeface="Century Gothic"/>
            </a:endParaRPr>
          </a:p>
        </p:txBody>
      </p:sp>
      <p:sp>
        <p:nvSpPr>
          <p:cNvPr id="560" name="Google Shape;560;p67"/>
          <p:cNvSpPr txBox="1">
            <a:spLocks noGrp="1"/>
          </p:cNvSpPr>
          <p:nvPr>
            <p:ph type="dt" idx="10"/>
          </p:nvPr>
        </p:nvSpPr>
        <p:spPr>
          <a:xfrm>
            <a:off x="7993008" y="624362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fi-FI" sz="1000">
                <a:solidFill>
                  <a:srgbClr val="666666"/>
                </a:solidFill>
              </a:rPr>
              <a:t>17</a:t>
            </a:fld>
            <a:endParaRPr sz="1000">
              <a:solidFill>
                <a:srgbClr val="999999"/>
              </a:solidFill>
            </a:endParaRPr>
          </a:p>
        </p:txBody>
      </p:sp>
      <p:pic>
        <p:nvPicPr>
          <p:cNvPr id="561" name="Google Shape;561;p67"/>
          <p:cNvPicPr preferRelativeResize="0"/>
          <p:nvPr/>
        </p:nvPicPr>
        <p:blipFill>
          <a:blip r:embed="rId3">
            <a:alphaModFix/>
          </a:blip>
          <a:stretch>
            <a:fillRect/>
          </a:stretch>
        </p:blipFill>
        <p:spPr>
          <a:xfrm>
            <a:off x="6088851" y="3132874"/>
            <a:ext cx="2927458" cy="2142751"/>
          </a:xfrm>
          <a:prstGeom prst="rect">
            <a:avLst/>
          </a:prstGeom>
          <a:noFill/>
          <a:ln>
            <a:noFill/>
          </a:ln>
        </p:spPr>
      </p:pic>
      <p:pic>
        <p:nvPicPr>
          <p:cNvPr id="562" name="Google Shape;562;p67"/>
          <p:cNvPicPr preferRelativeResize="0"/>
          <p:nvPr/>
        </p:nvPicPr>
        <p:blipFill>
          <a:blip r:embed="rId4">
            <a:alphaModFix/>
          </a:blip>
          <a:stretch>
            <a:fillRect/>
          </a:stretch>
        </p:blipFill>
        <p:spPr>
          <a:xfrm>
            <a:off x="6088850" y="1144105"/>
            <a:ext cx="2927451" cy="184584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8"/>
          <p:cNvSpPr txBox="1">
            <a:spLocks noGrp="1"/>
          </p:cNvSpPr>
          <p:nvPr>
            <p:ph type="body" idx="1"/>
          </p:nvPr>
        </p:nvSpPr>
        <p:spPr>
          <a:xfrm>
            <a:off x="671800" y="1321225"/>
            <a:ext cx="5361300" cy="4614600"/>
          </a:xfrm>
          <a:prstGeom prst="rect">
            <a:avLst/>
          </a:prstGeom>
          <a:noFill/>
          <a:ln>
            <a:noFill/>
          </a:ln>
        </p:spPr>
        <p:txBody>
          <a:bodyPr spcFirstLastPara="1" wrap="square" lIns="0" tIns="45700" rIns="0" bIns="45700" anchor="t" anchorCtr="0">
            <a:noAutofit/>
          </a:bodyPr>
          <a:lstStyle/>
          <a:p>
            <a:pPr marL="0" lvl="0" indent="0" rtl="0">
              <a:lnSpc>
                <a:spcPct val="115000"/>
              </a:lnSpc>
              <a:spcBef>
                <a:spcPts val="1000"/>
              </a:spcBef>
              <a:spcAft>
                <a:spcPts val="0"/>
              </a:spcAft>
              <a:buNone/>
            </a:pPr>
            <a:r>
              <a:rPr lang="fi-FI" sz="2400" dirty="0">
                <a:solidFill>
                  <a:srgbClr val="000000"/>
                </a:solidFill>
              </a:rPr>
              <a:t>3. </a:t>
            </a:r>
            <a:r>
              <a:rPr lang="fi-FI" sz="2400" b="1" dirty="0">
                <a:solidFill>
                  <a:srgbClr val="333333"/>
                </a:solidFill>
              </a:rPr>
              <a:t>“</a:t>
            </a:r>
            <a:r>
              <a:rPr lang="fi-FI" sz="2400" b="1" dirty="0" err="1">
                <a:solidFill>
                  <a:srgbClr val="333333"/>
                </a:solidFill>
              </a:rPr>
              <a:t>Nature</a:t>
            </a:r>
            <a:r>
              <a:rPr lang="fi-FI" sz="2400" b="1" dirty="0">
                <a:solidFill>
                  <a:srgbClr val="333333"/>
                </a:solidFill>
              </a:rPr>
              <a:t> </a:t>
            </a:r>
            <a:r>
              <a:rPr lang="fi-FI" sz="2400" b="1" dirty="0" err="1">
                <a:solidFill>
                  <a:srgbClr val="333333"/>
                </a:solidFill>
              </a:rPr>
              <a:t>conservation</a:t>
            </a:r>
            <a:r>
              <a:rPr lang="fi-FI" sz="2400" b="1" dirty="0">
                <a:solidFill>
                  <a:srgbClr val="333333"/>
                </a:solidFill>
              </a:rPr>
              <a:t>” </a:t>
            </a:r>
            <a:r>
              <a:rPr lang="fi-FI" sz="2400" b="1" dirty="0" err="1">
                <a:solidFill>
                  <a:srgbClr val="333333"/>
                </a:solidFill>
              </a:rPr>
              <a:t>farmers</a:t>
            </a:r>
            <a:endParaRPr sz="2400" b="1" dirty="0">
              <a:solidFill>
                <a:srgbClr val="333333"/>
              </a:solidFill>
            </a:endParaRPr>
          </a:p>
          <a:p>
            <a:pPr marL="457200" lvl="0" indent="-381000" rtl="0">
              <a:lnSpc>
                <a:spcPct val="115000"/>
              </a:lnSpc>
              <a:spcBef>
                <a:spcPts val="1000"/>
              </a:spcBef>
              <a:spcAft>
                <a:spcPts val="0"/>
              </a:spcAft>
              <a:buClr>
                <a:srgbClr val="333333"/>
              </a:buClr>
              <a:buSzPts val="2400"/>
              <a:buChar char="●"/>
            </a:pPr>
            <a:r>
              <a:rPr lang="fi-FI" sz="2400" dirty="0" err="1">
                <a:solidFill>
                  <a:srgbClr val="333333"/>
                </a:solidFill>
              </a:rPr>
              <a:t>Work</a:t>
            </a:r>
            <a:r>
              <a:rPr lang="fi-FI" sz="2400" dirty="0">
                <a:solidFill>
                  <a:srgbClr val="333333"/>
                </a:solidFill>
              </a:rPr>
              <a:t> with </a:t>
            </a:r>
            <a:r>
              <a:rPr lang="fi-FI" sz="2400" dirty="0" err="1">
                <a:solidFill>
                  <a:srgbClr val="333333"/>
                </a:solidFill>
              </a:rPr>
              <a:t>specific</a:t>
            </a:r>
            <a:r>
              <a:rPr lang="fi-FI" sz="2400" dirty="0">
                <a:solidFill>
                  <a:srgbClr val="333333"/>
                </a:solidFill>
              </a:rPr>
              <a:t> </a:t>
            </a:r>
            <a:r>
              <a:rPr lang="fi-FI" sz="2400" dirty="0" err="1">
                <a:solidFill>
                  <a:srgbClr val="333333"/>
                </a:solidFill>
              </a:rPr>
              <a:t>nature</a:t>
            </a:r>
            <a:r>
              <a:rPr lang="fi-FI" sz="2400" dirty="0">
                <a:solidFill>
                  <a:srgbClr val="333333"/>
                </a:solidFill>
              </a:rPr>
              <a:t> </a:t>
            </a:r>
            <a:r>
              <a:rPr lang="fi-FI" sz="2400" dirty="0" err="1">
                <a:solidFill>
                  <a:srgbClr val="333333"/>
                </a:solidFill>
              </a:rPr>
              <a:t>conservation</a:t>
            </a:r>
            <a:r>
              <a:rPr lang="fi-FI" sz="2400" dirty="0">
                <a:solidFill>
                  <a:srgbClr val="333333"/>
                </a:solidFill>
              </a:rPr>
              <a:t> </a:t>
            </a:r>
            <a:r>
              <a:rPr lang="fi-FI" sz="2400" dirty="0" err="1">
                <a:solidFill>
                  <a:srgbClr val="333333"/>
                </a:solidFill>
              </a:rPr>
              <a:t>aim</a:t>
            </a:r>
            <a:r>
              <a:rPr lang="fi-FI" sz="2400" dirty="0">
                <a:solidFill>
                  <a:srgbClr val="333333"/>
                </a:solidFill>
              </a:rPr>
              <a:t> in </a:t>
            </a:r>
            <a:r>
              <a:rPr lang="fi-FI" sz="2400" dirty="0" err="1">
                <a:solidFill>
                  <a:srgbClr val="333333"/>
                </a:solidFill>
              </a:rPr>
              <a:t>mind</a:t>
            </a:r>
            <a:endParaRPr sz="2400" dirty="0">
              <a:solidFill>
                <a:srgbClr val="333333"/>
              </a:solidFill>
            </a:endParaRPr>
          </a:p>
          <a:p>
            <a:pPr marL="457200" lvl="0" indent="-381000" rtl="0">
              <a:lnSpc>
                <a:spcPct val="115000"/>
              </a:lnSpc>
              <a:spcBef>
                <a:spcPts val="0"/>
              </a:spcBef>
              <a:spcAft>
                <a:spcPts val="0"/>
              </a:spcAft>
              <a:buClr>
                <a:srgbClr val="333333"/>
              </a:buClr>
              <a:buSzPts val="2400"/>
              <a:buChar char="●"/>
            </a:pPr>
            <a:r>
              <a:rPr lang="fi-FI" sz="2400" dirty="0" err="1">
                <a:solidFill>
                  <a:srgbClr val="333333"/>
                </a:solidFill>
              </a:rPr>
              <a:t>Paid</a:t>
            </a:r>
            <a:r>
              <a:rPr lang="fi-FI" sz="2400" dirty="0">
                <a:solidFill>
                  <a:srgbClr val="333333"/>
                </a:solidFill>
              </a:rPr>
              <a:t> via </a:t>
            </a:r>
            <a:r>
              <a:rPr lang="fi-FI" sz="2400" dirty="0" err="1">
                <a:solidFill>
                  <a:srgbClr val="333333"/>
                </a:solidFill>
              </a:rPr>
              <a:t>agri-environment</a:t>
            </a:r>
            <a:r>
              <a:rPr lang="fi-FI" sz="2400" dirty="0">
                <a:solidFill>
                  <a:srgbClr val="333333"/>
                </a:solidFill>
              </a:rPr>
              <a:t> </a:t>
            </a:r>
            <a:r>
              <a:rPr lang="fi-FI" sz="2400" dirty="0" err="1">
                <a:solidFill>
                  <a:srgbClr val="333333"/>
                </a:solidFill>
              </a:rPr>
              <a:t>contracts</a:t>
            </a:r>
            <a:r>
              <a:rPr lang="fi-FI" sz="2400" dirty="0">
                <a:solidFill>
                  <a:srgbClr val="333333"/>
                </a:solidFill>
              </a:rPr>
              <a:t> </a:t>
            </a:r>
            <a:r>
              <a:rPr lang="fi-FI" sz="2400" dirty="0" err="1">
                <a:solidFill>
                  <a:srgbClr val="333333"/>
                </a:solidFill>
              </a:rPr>
              <a:t>and/or</a:t>
            </a:r>
            <a:r>
              <a:rPr lang="fi-FI" sz="2400" dirty="0">
                <a:solidFill>
                  <a:srgbClr val="333333"/>
                </a:solidFill>
              </a:rPr>
              <a:t> </a:t>
            </a:r>
            <a:r>
              <a:rPr lang="fi-FI" sz="2400" dirty="0" err="1">
                <a:solidFill>
                  <a:srgbClr val="333333"/>
                </a:solidFill>
              </a:rPr>
              <a:t>nature</a:t>
            </a:r>
            <a:r>
              <a:rPr lang="fi-FI" sz="2400" dirty="0">
                <a:solidFill>
                  <a:srgbClr val="333333"/>
                </a:solidFill>
              </a:rPr>
              <a:t> </a:t>
            </a:r>
            <a:r>
              <a:rPr lang="fi-FI" sz="2400" dirty="0" err="1">
                <a:solidFill>
                  <a:srgbClr val="333333"/>
                </a:solidFill>
              </a:rPr>
              <a:t>conservation</a:t>
            </a:r>
            <a:r>
              <a:rPr lang="fi-FI" sz="2400" dirty="0">
                <a:solidFill>
                  <a:srgbClr val="333333"/>
                </a:solidFill>
              </a:rPr>
              <a:t> </a:t>
            </a:r>
            <a:r>
              <a:rPr lang="fi-FI" sz="2400" dirty="0" err="1">
                <a:solidFill>
                  <a:srgbClr val="333333"/>
                </a:solidFill>
              </a:rPr>
              <a:t>orgs</a:t>
            </a:r>
            <a:r>
              <a:rPr lang="fi-FI" sz="2400" dirty="0">
                <a:solidFill>
                  <a:srgbClr val="333333"/>
                </a:solidFill>
              </a:rPr>
              <a:t>.</a:t>
            </a:r>
            <a:endParaRPr sz="2400" dirty="0">
              <a:solidFill>
                <a:srgbClr val="333333"/>
              </a:solidFill>
            </a:endParaRPr>
          </a:p>
          <a:p>
            <a:pPr marL="457200" lvl="0" indent="-381000" rtl="0">
              <a:lnSpc>
                <a:spcPct val="115000"/>
              </a:lnSpc>
              <a:spcBef>
                <a:spcPts val="0"/>
              </a:spcBef>
              <a:spcAft>
                <a:spcPts val="0"/>
              </a:spcAft>
              <a:buClr>
                <a:srgbClr val="333333"/>
              </a:buClr>
              <a:buSzPts val="2400"/>
              <a:buChar char="●"/>
            </a:pPr>
            <a:r>
              <a:rPr lang="fi-FI" sz="2400" dirty="0" err="1">
                <a:solidFill>
                  <a:srgbClr val="333333"/>
                </a:solidFill>
              </a:rPr>
              <a:t>Includes</a:t>
            </a:r>
            <a:r>
              <a:rPr lang="fi-FI" sz="2400" dirty="0">
                <a:solidFill>
                  <a:srgbClr val="333333"/>
                </a:solidFill>
              </a:rPr>
              <a:t> </a:t>
            </a:r>
            <a:r>
              <a:rPr lang="fi-FI" sz="2400" dirty="0" err="1">
                <a:solidFill>
                  <a:srgbClr val="333333"/>
                </a:solidFill>
              </a:rPr>
              <a:t>both</a:t>
            </a:r>
            <a:r>
              <a:rPr lang="fi-FI" sz="2400" dirty="0">
                <a:solidFill>
                  <a:srgbClr val="333333"/>
                </a:solidFill>
              </a:rPr>
              <a:t> </a:t>
            </a:r>
            <a:r>
              <a:rPr lang="fi-FI" sz="2400" dirty="0" err="1">
                <a:solidFill>
                  <a:srgbClr val="333333"/>
                </a:solidFill>
              </a:rPr>
              <a:t>individual</a:t>
            </a:r>
            <a:r>
              <a:rPr lang="fi-FI" sz="2400" dirty="0">
                <a:solidFill>
                  <a:srgbClr val="333333"/>
                </a:solidFill>
              </a:rPr>
              <a:t> </a:t>
            </a:r>
            <a:r>
              <a:rPr lang="fi-FI" sz="2400" dirty="0" err="1">
                <a:solidFill>
                  <a:srgbClr val="333333"/>
                </a:solidFill>
              </a:rPr>
              <a:t>farmers</a:t>
            </a:r>
            <a:r>
              <a:rPr lang="fi-FI" sz="2400" dirty="0">
                <a:solidFill>
                  <a:srgbClr val="333333"/>
                </a:solidFill>
              </a:rPr>
              <a:t> and </a:t>
            </a:r>
            <a:r>
              <a:rPr lang="fi-FI" sz="2400" dirty="0" err="1">
                <a:solidFill>
                  <a:srgbClr val="333333"/>
                </a:solidFill>
              </a:rPr>
              <a:t>conservation</a:t>
            </a:r>
            <a:r>
              <a:rPr lang="fi-FI" sz="2400" dirty="0">
                <a:solidFill>
                  <a:srgbClr val="333333"/>
                </a:solidFill>
              </a:rPr>
              <a:t> </a:t>
            </a:r>
            <a:r>
              <a:rPr lang="fi-FI" sz="2400" dirty="0" err="1">
                <a:solidFill>
                  <a:srgbClr val="333333"/>
                </a:solidFill>
              </a:rPr>
              <a:t>orgs</a:t>
            </a:r>
            <a:r>
              <a:rPr lang="fi-FI" sz="2400" dirty="0">
                <a:solidFill>
                  <a:srgbClr val="333333"/>
                </a:solidFill>
              </a:rPr>
              <a:t>.</a:t>
            </a:r>
            <a:endParaRPr sz="2400" dirty="0">
              <a:solidFill>
                <a:srgbClr val="333333"/>
              </a:solidFill>
            </a:endParaRPr>
          </a:p>
          <a:p>
            <a:pPr marL="457200" lvl="0" indent="-381000" rtl="0">
              <a:lnSpc>
                <a:spcPct val="115000"/>
              </a:lnSpc>
              <a:spcBef>
                <a:spcPts val="0"/>
              </a:spcBef>
              <a:spcAft>
                <a:spcPts val="0"/>
              </a:spcAft>
              <a:buClr>
                <a:srgbClr val="333333"/>
              </a:buClr>
              <a:buSzPts val="2400"/>
              <a:buChar char="●"/>
            </a:pPr>
            <a:r>
              <a:rPr lang="fi-FI" sz="2400" dirty="0">
                <a:solidFill>
                  <a:srgbClr val="333333"/>
                </a:solidFill>
              </a:rPr>
              <a:t>1-5% of </a:t>
            </a:r>
            <a:r>
              <a:rPr lang="fi-FI" sz="2400" dirty="0" err="1">
                <a:solidFill>
                  <a:srgbClr val="333333"/>
                </a:solidFill>
              </a:rPr>
              <a:t>Germany’s</a:t>
            </a:r>
            <a:r>
              <a:rPr lang="fi-FI" sz="2400" dirty="0">
                <a:solidFill>
                  <a:srgbClr val="333333"/>
                </a:solidFill>
              </a:rPr>
              <a:t> </a:t>
            </a:r>
            <a:r>
              <a:rPr lang="fi-FI" sz="2400" dirty="0" err="1">
                <a:solidFill>
                  <a:srgbClr val="333333"/>
                </a:solidFill>
              </a:rPr>
              <a:t>farmers</a:t>
            </a:r>
            <a:r>
              <a:rPr lang="fi-FI" sz="2400" dirty="0">
                <a:solidFill>
                  <a:srgbClr val="333333"/>
                </a:solidFill>
              </a:rPr>
              <a:t>.</a:t>
            </a:r>
            <a:endParaRPr sz="2400" dirty="0">
              <a:solidFill>
                <a:srgbClr val="333333"/>
              </a:solidFill>
            </a:endParaRPr>
          </a:p>
          <a:p>
            <a:pPr marL="1371600" lvl="0" indent="0" rtl="0">
              <a:lnSpc>
                <a:spcPct val="115000"/>
              </a:lnSpc>
              <a:spcBef>
                <a:spcPts val="1000"/>
              </a:spcBef>
              <a:spcAft>
                <a:spcPts val="0"/>
              </a:spcAft>
              <a:buNone/>
            </a:pPr>
            <a:endParaRPr sz="2400" dirty="0">
              <a:solidFill>
                <a:srgbClr val="000000"/>
              </a:solidFill>
            </a:endParaRPr>
          </a:p>
          <a:p>
            <a:pPr marL="0" lvl="0" indent="0" rtl="0">
              <a:lnSpc>
                <a:spcPct val="115000"/>
              </a:lnSpc>
              <a:spcBef>
                <a:spcPts val="1000"/>
              </a:spcBef>
              <a:spcAft>
                <a:spcPts val="0"/>
              </a:spcAft>
              <a:buNone/>
            </a:pPr>
            <a:endParaRPr sz="2400" dirty="0">
              <a:solidFill>
                <a:srgbClr val="000000"/>
              </a:solidFill>
            </a:endParaRPr>
          </a:p>
          <a:p>
            <a:pPr marL="0" lvl="0" indent="0" rtl="0">
              <a:lnSpc>
                <a:spcPct val="115000"/>
              </a:lnSpc>
              <a:spcBef>
                <a:spcPts val="0"/>
              </a:spcBef>
              <a:spcAft>
                <a:spcPts val="0"/>
              </a:spcAft>
              <a:buNone/>
            </a:pPr>
            <a:endParaRPr sz="2400" dirty="0">
              <a:solidFill>
                <a:srgbClr val="000000"/>
              </a:solidFill>
            </a:endParaRPr>
          </a:p>
        </p:txBody>
      </p:sp>
      <p:sp>
        <p:nvSpPr>
          <p:cNvPr id="568" name="Google Shape;568;p68"/>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18</a:t>
            </a:fld>
            <a:endParaRPr/>
          </a:p>
        </p:txBody>
      </p:sp>
      <p:sp>
        <p:nvSpPr>
          <p:cNvPr id="569" name="Google Shape;569;p68"/>
          <p:cNvSpPr txBox="1"/>
          <p:nvPr/>
        </p:nvSpPr>
        <p:spPr>
          <a:xfrm>
            <a:off x="671800" y="342200"/>
            <a:ext cx="7373400" cy="102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i-FI" sz="4800">
                <a:solidFill>
                  <a:srgbClr val="434343"/>
                </a:solidFill>
                <a:latin typeface="Century Gothic"/>
                <a:ea typeface="Century Gothic"/>
                <a:cs typeface="Century Gothic"/>
                <a:sym typeface="Century Gothic"/>
              </a:rPr>
              <a:t>HNV </a:t>
            </a:r>
            <a:r>
              <a:rPr lang="fi-FI" sz="4800" i="0" u="none" strike="noStrike" cap="none">
                <a:solidFill>
                  <a:srgbClr val="434343"/>
                </a:solidFill>
                <a:latin typeface="Century Gothic"/>
                <a:ea typeface="Century Gothic"/>
                <a:cs typeface="Century Gothic"/>
                <a:sym typeface="Century Gothic"/>
              </a:rPr>
              <a:t>Farm</a:t>
            </a:r>
            <a:r>
              <a:rPr lang="fi-FI" sz="4800">
                <a:solidFill>
                  <a:srgbClr val="434343"/>
                </a:solidFill>
                <a:latin typeface="Century Gothic"/>
                <a:ea typeface="Century Gothic"/>
                <a:cs typeface="Century Gothic"/>
                <a:sym typeface="Century Gothic"/>
              </a:rPr>
              <a:t>ing systems</a:t>
            </a:r>
            <a:endParaRPr sz="4800" i="0" u="none" strike="noStrike" cap="none">
              <a:solidFill>
                <a:srgbClr val="434343"/>
              </a:solidFill>
              <a:latin typeface="Century Gothic"/>
              <a:ea typeface="Century Gothic"/>
              <a:cs typeface="Century Gothic"/>
              <a:sym typeface="Century Gothic"/>
            </a:endParaRPr>
          </a:p>
        </p:txBody>
      </p:sp>
      <p:sp>
        <p:nvSpPr>
          <p:cNvPr id="570" name="Google Shape;570;p68"/>
          <p:cNvSpPr txBox="1">
            <a:spLocks noGrp="1"/>
          </p:cNvSpPr>
          <p:nvPr>
            <p:ph type="dt" idx="10"/>
          </p:nvPr>
        </p:nvSpPr>
        <p:spPr>
          <a:xfrm>
            <a:off x="7993008" y="624362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fi-FI" sz="1000">
                <a:solidFill>
                  <a:srgbClr val="666666"/>
                </a:solidFill>
              </a:rPr>
              <a:t>18</a:t>
            </a:fld>
            <a:endParaRPr sz="1000">
              <a:solidFill>
                <a:srgbClr val="999999"/>
              </a:solidFill>
            </a:endParaRPr>
          </a:p>
        </p:txBody>
      </p:sp>
      <p:pic>
        <p:nvPicPr>
          <p:cNvPr id="571" name="Google Shape;571;p68"/>
          <p:cNvPicPr preferRelativeResize="0"/>
          <p:nvPr/>
        </p:nvPicPr>
        <p:blipFill>
          <a:blip r:embed="rId3">
            <a:alphaModFix/>
          </a:blip>
          <a:stretch>
            <a:fillRect/>
          </a:stretch>
        </p:blipFill>
        <p:spPr>
          <a:xfrm>
            <a:off x="6144655" y="1964006"/>
            <a:ext cx="2561377" cy="3011100"/>
          </a:xfrm>
          <a:prstGeom prst="rect">
            <a:avLst/>
          </a:prstGeom>
          <a:noFill/>
          <a:ln>
            <a:noFill/>
          </a:ln>
        </p:spPr>
      </p:pic>
      <p:sp>
        <p:nvSpPr>
          <p:cNvPr id="2" name="TextBox 1"/>
          <p:cNvSpPr txBox="1"/>
          <p:nvPr/>
        </p:nvSpPr>
        <p:spPr>
          <a:xfrm>
            <a:off x="6245412" y="5050117"/>
            <a:ext cx="2450353" cy="738664"/>
          </a:xfrm>
          <a:prstGeom prst="rect">
            <a:avLst/>
          </a:prstGeom>
          <a:noFill/>
        </p:spPr>
        <p:txBody>
          <a:bodyPr wrap="square" rtlCol="0">
            <a:spAutoFit/>
          </a:bodyPr>
          <a:lstStyle/>
          <a:p>
            <a:pPr algn="ctr"/>
            <a:r>
              <a:rPr lang="fi-FI" dirty="0" smtClean="0">
                <a:solidFill>
                  <a:schemeClr val="bg2">
                    <a:lumMod val="75000"/>
                    <a:lumOff val="25000"/>
                  </a:schemeClr>
                </a:solidFill>
              </a:rPr>
              <a:t>Photo: </a:t>
            </a:r>
            <a:r>
              <a:rPr lang="fi-FI" dirty="0" err="1" smtClean="0">
                <a:solidFill>
                  <a:schemeClr val="bg2">
                    <a:lumMod val="75000"/>
                    <a:lumOff val="25000"/>
                  </a:schemeClr>
                </a:solidFill>
              </a:rPr>
              <a:t>Cattle</a:t>
            </a:r>
            <a:r>
              <a:rPr lang="fi-FI" dirty="0" smtClean="0">
                <a:solidFill>
                  <a:schemeClr val="bg2">
                    <a:lumMod val="75000"/>
                    <a:lumOff val="25000"/>
                  </a:schemeClr>
                </a:solidFill>
              </a:rPr>
              <a:t> </a:t>
            </a:r>
            <a:r>
              <a:rPr lang="fi-FI" dirty="0" err="1" smtClean="0">
                <a:solidFill>
                  <a:schemeClr val="bg2">
                    <a:lumMod val="75000"/>
                    <a:lumOff val="25000"/>
                  </a:schemeClr>
                </a:solidFill>
              </a:rPr>
              <a:t>grazing</a:t>
            </a:r>
            <a:r>
              <a:rPr lang="fi-FI" dirty="0" smtClean="0">
                <a:solidFill>
                  <a:schemeClr val="bg2">
                    <a:lumMod val="75000"/>
                    <a:lumOff val="25000"/>
                  </a:schemeClr>
                </a:solidFill>
              </a:rPr>
              <a:t> in a </a:t>
            </a:r>
            <a:r>
              <a:rPr lang="fi-FI" dirty="0" err="1">
                <a:solidFill>
                  <a:schemeClr val="bg2">
                    <a:lumMod val="75000"/>
                    <a:lumOff val="25000"/>
                  </a:schemeClr>
                </a:solidFill>
              </a:rPr>
              <a:t>n</a:t>
            </a:r>
            <a:r>
              <a:rPr lang="fi-FI" dirty="0" err="1" smtClean="0">
                <a:solidFill>
                  <a:schemeClr val="bg2">
                    <a:lumMod val="75000"/>
                    <a:lumOff val="25000"/>
                  </a:schemeClr>
                </a:solidFill>
              </a:rPr>
              <a:t>ature</a:t>
            </a:r>
            <a:r>
              <a:rPr lang="fi-FI" dirty="0" smtClean="0">
                <a:solidFill>
                  <a:schemeClr val="bg2">
                    <a:lumMod val="75000"/>
                    <a:lumOff val="25000"/>
                  </a:schemeClr>
                </a:solidFill>
              </a:rPr>
              <a:t> </a:t>
            </a:r>
            <a:r>
              <a:rPr lang="fi-FI" dirty="0" err="1">
                <a:solidFill>
                  <a:schemeClr val="bg2">
                    <a:lumMod val="75000"/>
                    <a:lumOff val="25000"/>
                  </a:schemeClr>
                </a:solidFill>
              </a:rPr>
              <a:t>reserve</a:t>
            </a:r>
            <a:r>
              <a:rPr lang="fi-FI" dirty="0">
                <a:solidFill>
                  <a:schemeClr val="bg2">
                    <a:lumMod val="75000"/>
                    <a:lumOff val="25000"/>
                  </a:schemeClr>
                </a:solidFill>
              </a:rPr>
              <a:t> </a:t>
            </a:r>
            <a:r>
              <a:rPr lang="fi-FI" dirty="0" err="1">
                <a:solidFill>
                  <a:schemeClr val="bg2">
                    <a:lumMod val="75000"/>
                    <a:lumOff val="25000"/>
                  </a:schemeClr>
                </a:solidFill>
              </a:rPr>
              <a:t>Upahler</a:t>
            </a:r>
            <a:r>
              <a:rPr lang="fi-FI" dirty="0">
                <a:solidFill>
                  <a:schemeClr val="bg2">
                    <a:lumMod val="75000"/>
                    <a:lumOff val="25000"/>
                  </a:schemeClr>
                </a:solidFill>
              </a:rPr>
              <a:t> </a:t>
            </a:r>
            <a:r>
              <a:rPr lang="fi-FI" dirty="0" smtClean="0">
                <a:solidFill>
                  <a:schemeClr val="bg2">
                    <a:lumMod val="75000"/>
                    <a:lumOff val="25000"/>
                  </a:schemeClr>
                </a:solidFill>
              </a:rPr>
              <a:t>and </a:t>
            </a:r>
            <a:r>
              <a:rPr lang="fi-FI" dirty="0" err="1">
                <a:solidFill>
                  <a:schemeClr val="bg2">
                    <a:lumMod val="75000"/>
                    <a:lumOff val="25000"/>
                  </a:schemeClr>
                </a:solidFill>
              </a:rPr>
              <a:t>Lenzener</a:t>
            </a:r>
            <a:endParaRPr lang="en-US" dirty="0">
              <a:solidFill>
                <a:schemeClr val="bg2">
                  <a:lumMod val="75000"/>
                  <a:lumOff val="2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69"/>
          <p:cNvSpPr txBox="1">
            <a:spLocks noGrp="1"/>
          </p:cNvSpPr>
          <p:nvPr>
            <p:ph type="title"/>
          </p:nvPr>
        </p:nvSpPr>
        <p:spPr>
          <a:xfrm>
            <a:off x="800110" y="118104"/>
            <a:ext cx="7543800" cy="1450800"/>
          </a:xfrm>
          <a:prstGeom prst="rect">
            <a:avLst/>
          </a:prstGeom>
          <a:noFill/>
          <a:ln>
            <a:noFill/>
          </a:ln>
        </p:spPr>
        <p:txBody>
          <a:bodyPr spcFirstLastPara="1" wrap="square" lIns="91425" tIns="91425" rIns="91425" bIns="91425" anchor="b" anchorCtr="0">
            <a:noAutofit/>
          </a:bodyPr>
          <a:lstStyle/>
          <a:p>
            <a:pPr marL="0" marR="0" lvl="0" indent="0" algn="l" rtl="0">
              <a:lnSpc>
                <a:spcPct val="85000"/>
              </a:lnSpc>
              <a:spcBef>
                <a:spcPts val="0"/>
              </a:spcBef>
              <a:spcAft>
                <a:spcPts val="0"/>
              </a:spcAft>
              <a:buClr>
                <a:srgbClr val="3F3F3F"/>
              </a:buClr>
              <a:buSzPts val="3600"/>
              <a:buFont typeface="Calibri"/>
              <a:buNone/>
            </a:pPr>
            <a:r>
              <a:rPr lang="fi-FI" sz="3600" i="0" u="none" strike="noStrike" cap="none">
                <a:solidFill>
                  <a:srgbClr val="3F3F3F"/>
                </a:solidFill>
                <a:latin typeface="Century Gothic"/>
                <a:ea typeface="Century Gothic"/>
                <a:cs typeface="Century Gothic"/>
                <a:sym typeface="Century Gothic"/>
              </a:rPr>
              <a:t>In Focus: A unique monitoring system for HNV farmlands</a:t>
            </a:r>
            <a:endParaRPr sz="3600" i="0" u="none" strike="noStrike" cap="none">
              <a:solidFill>
                <a:srgbClr val="3F3F3F"/>
              </a:solidFill>
              <a:latin typeface="Century Gothic"/>
              <a:ea typeface="Century Gothic"/>
              <a:cs typeface="Century Gothic"/>
              <a:sym typeface="Century Gothic"/>
            </a:endParaRPr>
          </a:p>
        </p:txBody>
      </p:sp>
      <p:sp>
        <p:nvSpPr>
          <p:cNvPr id="578" name="Google Shape;578;p69"/>
          <p:cNvSpPr txBox="1">
            <a:spLocks noGrp="1"/>
          </p:cNvSpPr>
          <p:nvPr>
            <p:ph type="body" idx="1"/>
          </p:nvPr>
        </p:nvSpPr>
        <p:spPr>
          <a:xfrm>
            <a:off x="800100" y="1568900"/>
            <a:ext cx="4584900" cy="4610100"/>
          </a:xfrm>
          <a:prstGeom prst="rect">
            <a:avLst/>
          </a:prstGeom>
          <a:noFill/>
          <a:ln>
            <a:noFill/>
          </a:ln>
        </p:spPr>
        <p:txBody>
          <a:bodyPr spcFirstLastPara="1" wrap="square" lIns="91425" tIns="91425" rIns="91425" bIns="91425" anchor="t" anchorCtr="0">
            <a:noAutofit/>
          </a:bodyPr>
          <a:lstStyle/>
          <a:p>
            <a:pPr marL="457200" lvl="0" indent="-381000" rtl="0">
              <a:lnSpc>
                <a:spcPct val="100000"/>
              </a:lnSpc>
              <a:spcBef>
                <a:spcPts val="360"/>
              </a:spcBef>
              <a:spcAft>
                <a:spcPts val="0"/>
              </a:spcAft>
              <a:buClr>
                <a:srgbClr val="000000"/>
              </a:buClr>
              <a:buSzPts val="2400"/>
              <a:buChar char="●"/>
            </a:pPr>
            <a:r>
              <a:rPr lang="fi-FI" sz="2400">
                <a:solidFill>
                  <a:srgbClr val="000000"/>
                </a:solidFill>
              </a:rPr>
              <a:t>Data from field surveys on some 900 1-sq.km. sample plots throughout Germany</a:t>
            </a:r>
            <a:endParaRPr sz="2400">
              <a:solidFill>
                <a:srgbClr val="000000"/>
              </a:solidFill>
            </a:endParaRPr>
          </a:p>
          <a:p>
            <a:pPr marL="457200" lvl="0" indent="-381000" rtl="0">
              <a:lnSpc>
                <a:spcPct val="100000"/>
              </a:lnSpc>
              <a:spcBef>
                <a:spcPts val="0"/>
              </a:spcBef>
              <a:spcAft>
                <a:spcPts val="0"/>
              </a:spcAft>
              <a:buClr>
                <a:srgbClr val="000000"/>
              </a:buClr>
              <a:buSzPts val="2400"/>
              <a:buChar char="●"/>
            </a:pPr>
            <a:r>
              <a:rPr lang="fi-FI" sz="2400">
                <a:solidFill>
                  <a:srgbClr val="000000"/>
                </a:solidFill>
              </a:rPr>
              <a:t>Assigned values for HNV farmland structures:</a:t>
            </a:r>
            <a:endParaRPr sz="2400">
              <a:solidFill>
                <a:srgbClr val="000000"/>
              </a:solidFill>
            </a:endParaRPr>
          </a:p>
          <a:p>
            <a:pPr marL="914400" lvl="1" indent="-342900" rtl="0">
              <a:lnSpc>
                <a:spcPct val="100000"/>
              </a:lnSpc>
              <a:spcBef>
                <a:spcPts val="360"/>
              </a:spcBef>
              <a:spcAft>
                <a:spcPts val="0"/>
              </a:spcAft>
              <a:buClr>
                <a:srgbClr val="000000"/>
              </a:buClr>
              <a:buSzPts val="1800"/>
              <a:buChar char="○"/>
            </a:pPr>
            <a:r>
              <a:rPr lang="fi-FI">
                <a:solidFill>
                  <a:srgbClr val="000000"/>
                </a:solidFill>
              </a:rPr>
              <a:t>HNV I: Exceptionally high nature value</a:t>
            </a:r>
            <a:endParaRPr>
              <a:solidFill>
                <a:srgbClr val="000000"/>
              </a:solidFill>
            </a:endParaRPr>
          </a:p>
          <a:p>
            <a:pPr marL="914400" lvl="1" indent="-342900" rtl="0">
              <a:lnSpc>
                <a:spcPct val="100000"/>
              </a:lnSpc>
              <a:spcBef>
                <a:spcPts val="360"/>
              </a:spcBef>
              <a:spcAft>
                <a:spcPts val="0"/>
              </a:spcAft>
              <a:buClr>
                <a:srgbClr val="000000"/>
              </a:buClr>
              <a:buSzPts val="1800"/>
              <a:buChar char="○"/>
            </a:pPr>
            <a:r>
              <a:rPr lang="fi-FI">
                <a:solidFill>
                  <a:srgbClr val="000000"/>
                </a:solidFill>
              </a:rPr>
              <a:t>HNV II: Very high nature value</a:t>
            </a:r>
            <a:endParaRPr>
              <a:solidFill>
                <a:srgbClr val="000000"/>
              </a:solidFill>
            </a:endParaRPr>
          </a:p>
          <a:p>
            <a:pPr marL="914400" lvl="1" indent="-342900" rtl="0">
              <a:lnSpc>
                <a:spcPct val="100000"/>
              </a:lnSpc>
              <a:spcBef>
                <a:spcPts val="360"/>
              </a:spcBef>
              <a:spcAft>
                <a:spcPts val="0"/>
              </a:spcAft>
              <a:buClr>
                <a:srgbClr val="000000"/>
              </a:buClr>
              <a:buSzPts val="1800"/>
              <a:buChar char="○"/>
            </a:pPr>
            <a:r>
              <a:rPr lang="fi-FI">
                <a:solidFill>
                  <a:srgbClr val="000000"/>
                </a:solidFill>
              </a:rPr>
              <a:t>HNV III: Moderately high nature value</a:t>
            </a:r>
            <a:endParaRPr>
              <a:solidFill>
                <a:srgbClr val="000000"/>
              </a:solidFill>
            </a:endParaRPr>
          </a:p>
          <a:p>
            <a:pPr marL="457200" lvl="0" indent="-381000" rtl="0">
              <a:lnSpc>
                <a:spcPct val="100000"/>
              </a:lnSpc>
              <a:spcBef>
                <a:spcPts val="0"/>
              </a:spcBef>
              <a:spcAft>
                <a:spcPts val="0"/>
              </a:spcAft>
              <a:buClr>
                <a:srgbClr val="000000"/>
              </a:buClr>
              <a:buSzPts val="2400"/>
              <a:buChar char="●"/>
            </a:pPr>
            <a:r>
              <a:rPr lang="fi-FI" sz="2400">
                <a:solidFill>
                  <a:srgbClr val="000000"/>
                </a:solidFill>
              </a:rPr>
              <a:t>Evaluates quality and potential quality and monitors quality changes </a:t>
            </a:r>
            <a:endParaRPr sz="1800"/>
          </a:p>
        </p:txBody>
      </p:sp>
      <p:sp>
        <p:nvSpPr>
          <p:cNvPr id="579" name="Google Shape;579;p69"/>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19</a:t>
            </a:fld>
            <a:endParaRPr/>
          </a:p>
        </p:txBody>
      </p:sp>
      <p:sp>
        <p:nvSpPr>
          <p:cNvPr id="580" name="Google Shape;580;p69"/>
          <p:cNvSpPr txBox="1">
            <a:spLocks noGrp="1"/>
          </p:cNvSpPr>
          <p:nvPr>
            <p:ph type="dt" idx="10"/>
          </p:nvPr>
        </p:nvSpPr>
        <p:spPr>
          <a:xfrm>
            <a:off x="8049608" y="617892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fi-FI" sz="1000">
                <a:solidFill>
                  <a:srgbClr val="666666"/>
                </a:solidFill>
              </a:rPr>
              <a:t>19</a:t>
            </a:fld>
            <a:endParaRPr sz="1000">
              <a:solidFill>
                <a:srgbClr val="999999"/>
              </a:solidFill>
            </a:endParaRPr>
          </a:p>
        </p:txBody>
      </p:sp>
      <p:pic>
        <p:nvPicPr>
          <p:cNvPr id="581" name="Google Shape;581;p69"/>
          <p:cNvPicPr preferRelativeResize="0"/>
          <p:nvPr/>
        </p:nvPicPr>
        <p:blipFill>
          <a:blip r:embed="rId3">
            <a:alphaModFix/>
          </a:blip>
          <a:stretch>
            <a:fillRect/>
          </a:stretch>
        </p:blipFill>
        <p:spPr>
          <a:xfrm>
            <a:off x="5551875" y="2031838"/>
            <a:ext cx="2857500" cy="3476625"/>
          </a:xfrm>
          <a:prstGeom prst="rect">
            <a:avLst/>
          </a:prstGeom>
          <a:noFill/>
          <a:ln>
            <a:noFill/>
          </a:ln>
        </p:spPr>
      </p:pic>
      <p:sp>
        <p:nvSpPr>
          <p:cNvPr id="582" name="Google Shape;582;p69"/>
          <p:cNvSpPr txBox="1"/>
          <p:nvPr/>
        </p:nvSpPr>
        <p:spPr>
          <a:xfrm>
            <a:off x="865550" y="5498175"/>
            <a:ext cx="7732800" cy="680700"/>
          </a:xfrm>
          <a:prstGeom prst="rect">
            <a:avLst/>
          </a:prstGeom>
          <a:noFill/>
          <a:ln>
            <a:noFill/>
          </a:ln>
        </p:spPr>
        <p:txBody>
          <a:bodyPr spcFirstLastPara="1" wrap="square" lIns="91425" tIns="91425" rIns="91425" bIns="91425" anchor="t" anchorCtr="0">
            <a:noAutofit/>
          </a:bodyPr>
          <a:lstStyle/>
          <a:p>
            <a:pPr marL="0" lvl="0" indent="0" algn="r" rtl="0">
              <a:spcBef>
                <a:spcPts val="360"/>
              </a:spcBef>
              <a:spcAft>
                <a:spcPts val="0"/>
              </a:spcAft>
              <a:buNone/>
            </a:pPr>
            <a:r>
              <a:rPr lang="fi-FI">
                <a:latin typeface="Calibri"/>
                <a:ea typeface="Calibri"/>
                <a:cs typeface="Calibri"/>
                <a:sym typeface="Calibri"/>
              </a:rPr>
              <a:t>Sample plots of the HNV farmland indicator </a:t>
            </a:r>
            <a:endParaRPr>
              <a:latin typeface="Calibri"/>
              <a:ea typeface="Calibri"/>
              <a:cs typeface="Calibri"/>
              <a:sym typeface="Calibri"/>
            </a:endParaRPr>
          </a:p>
          <a:p>
            <a:pPr marL="0" lvl="0" indent="0" algn="r" rtl="0">
              <a:spcBef>
                <a:spcPts val="360"/>
              </a:spcBef>
              <a:spcAft>
                <a:spcPts val="0"/>
              </a:spcAft>
              <a:buClr>
                <a:srgbClr val="000000"/>
              </a:buClr>
              <a:buSzPts val="1400"/>
              <a:buFont typeface="Arial"/>
              <a:buNone/>
            </a:pPr>
            <a:r>
              <a:rPr lang="fi-FI" sz="1200">
                <a:latin typeface="Times New Roman"/>
                <a:ea typeface="Times New Roman"/>
                <a:cs typeface="Times New Roman"/>
                <a:sym typeface="Times New Roman"/>
              </a:rPr>
              <a:t>(Source: BfN 2013, © GeoBasis-DE/BKG)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9"/>
          <p:cNvSpPr txBox="1">
            <a:spLocks noGrp="1"/>
          </p:cNvSpPr>
          <p:nvPr>
            <p:ph type="title"/>
          </p:nvPr>
        </p:nvSpPr>
        <p:spPr>
          <a:xfrm>
            <a:off x="822950" y="591402"/>
            <a:ext cx="7543800" cy="6756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4000" dirty="0">
                <a:solidFill>
                  <a:srgbClr val="000000"/>
                </a:solidFill>
                <a:latin typeface="Century Gothic"/>
                <a:ea typeface="Century Gothic"/>
                <a:cs typeface="Century Gothic"/>
                <a:sym typeface="Century Gothic"/>
              </a:rPr>
              <a:t>Notes for </a:t>
            </a:r>
            <a:r>
              <a:rPr lang="fi-FI" sz="4000" dirty="0" err="1">
                <a:solidFill>
                  <a:srgbClr val="000000"/>
                </a:solidFill>
                <a:latin typeface="Century Gothic"/>
                <a:ea typeface="Century Gothic"/>
                <a:cs typeface="Century Gothic"/>
                <a:sym typeface="Century Gothic"/>
              </a:rPr>
              <a:t>instructors</a:t>
            </a:r>
            <a:r>
              <a:rPr lang="fi-FI" sz="4000" dirty="0">
                <a:solidFill>
                  <a:srgbClr val="000000"/>
                </a:solidFill>
                <a:latin typeface="Century Gothic"/>
                <a:ea typeface="Century Gothic"/>
                <a:cs typeface="Century Gothic"/>
                <a:sym typeface="Century Gothic"/>
              </a:rPr>
              <a:t> and </a:t>
            </a:r>
            <a:r>
              <a:rPr lang="fi-FI" sz="4000" dirty="0" err="1">
                <a:solidFill>
                  <a:srgbClr val="000000"/>
                </a:solidFill>
                <a:latin typeface="Century Gothic"/>
                <a:ea typeface="Century Gothic"/>
                <a:cs typeface="Century Gothic"/>
                <a:sym typeface="Century Gothic"/>
              </a:rPr>
              <a:t>users</a:t>
            </a:r>
            <a:endParaRPr sz="4000" i="0" u="none" strike="noStrike" cap="none" dirty="0">
              <a:solidFill>
                <a:srgbClr val="000000"/>
              </a:solidFill>
              <a:latin typeface="Century Gothic"/>
              <a:ea typeface="Century Gothic"/>
              <a:cs typeface="Century Gothic"/>
              <a:sym typeface="Century Gothic"/>
            </a:endParaRPr>
          </a:p>
        </p:txBody>
      </p:sp>
      <p:sp>
        <p:nvSpPr>
          <p:cNvPr id="214" name="Google Shape;214;p39"/>
          <p:cNvSpPr txBox="1">
            <a:spLocks noGrp="1"/>
          </p:cNvSpPr>
          <p:nvPr>
            <p:ph type="body" idx="1"/>
          </p:nvPr>
        </p:nvSpPr>
        <p:spPr>
          <a:xfrm>
            <a:off x="865544" y="1449469"/>
            <a:ext cx="7543800" cy="4670100"/>
          </a:xfrm>
          <a:prstGeom prst="rect">
            <a:avLst/>
          </a:prstGeom>
          <a:noFill/>
          <a:ln>
            <a:noFill/>
          </a:ln>
        </p:spPr>
        <p:txBody>
          <a:bodyPr spcFirstLastPara="1" wrap="square" lIns="0" tIns="45700" rIns="0" bIns="45700" anchor="t" anchorCtr="0">
            <a:noAutofit/>
          </a:bodyPr>
          <a:lstStyle/>
          <a:p>
            <a:pPr marL="0" lvl="0" indent="0" algn="just" rtl="0">
              <a:lnSpc>
                <a:spcPct val="100000"/>
              </a:lnSpc>
              <a:spcBef>
                <a:spcPts val="750"/>
              </a:spcBef>
              <a:spcAft>
                <a:spcPts val="0"/>
              </a:spcAft>
              <a:buClr>
                <a:srgbClr val="073763"/>
              </a:buClr>
              <a:buSzPts val="2200"/>
              <a:buNone/>
            </a:pPr>
            <a:r>
              <a:rPr lang="en-US" sz="2400" dirty="0" smtClean="0"/>
              <a:t>T</a:t>
            </a:r>
            <a:r>
              <a:rPr lang="en-US" sz="2400" dirty="0" smtClean="0">
                <a:solidFill>
                  <a:srgbClr val="000000"/>
                </a:solidFill>
              </a:rPr>
              <a:t>his presentation is part of the package of Education Materials on the topic of High Nature Farmland. It is an output of the Horizon 2020-funded project HNV-Link and is an Open Source material under CC BY-NC-SA. You may freely use, for non-commercial purposes only, any elements of it or as a whole, also modifying as fit, as long as you cite the project and its funding. Observe copyrights for images: all images are by HNV-Link unless otherwise specified.</a:t>
            </a:r>
          </a:p>
          <a:p>
            <a:pPr marL="0" marR="0" lvl="0" indent="0" rtl="0">
              <a:lnSpc>
                <a:spcPct val="100000"/>
              </a:lnSpc>
              <a:spcBef>
                <a:spcPts val="1000"/>
              </a:spcBef>
              <a:spcAft>
                <a:spcPts val="1000"/>
              </a:spcAft>
              <a:buClr>
                <a:srgbClr val="000000"/>
              </a:buClr>
              <a:buSzPts val="2400"/>
              <a:buNone/>
            </a:pPr>
            <a:r>
              <a:rPr lang="en-US" sz="2400" dirty="0" smtClean="0">
                <a:solidFill>
                  <a:srgbClr val="000000"/>
                </a:solidFill>
              </a:rPr>
              <a:t>The presentation contains minimum or no animation/special effects. Instructors may wish to add such effects according to their preferences.</a:t>
            </a:r>
            <a:endParaRPr lang="en-US" sz="2400" dirty="0">
              <a:solidFill>
                <a:srgbClr val="000000"/>
              </a:solidFill>
            </a:endParaRPr>
          </a:p>
        </p:txBody>
      </p:sp>
      <p:sp>
        <p:nvSpPr>
          <p:cNvPr id="215" name="Google Shape;215;p39"/>
          <p:cNvSpPr txBox="1">
            <a:spLocks noGrp="1"/>
          </p:cNvSpPr>
          <p:nvPr>
            <p:ph type="sldNum" idx="12"/>
          </p:nvPr>
        </p:nvSpPr>
        <p:spPr>
          <a:xfrm>
            <a:off x="7425344" y="630203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solidFill>
                  <a:srgbClr val="666666"/>
                </a:solidFill>
              </a:rPr>
              <a:t>2</a:t>
            </a:fld>
            <a:endParaRPr>
              <a:solidFill>
                <a:srgbClr val="666666"/>
              </a:solidFill>
            </a:endParaRPr>
          </a:p>
        </p:txBody>
      </p:sp>
    </p:spTree>
    <p:extLst>
      <p:ext uri="{BB962C8B-B14F-4D97-AF65-F5344CB8AC3E}">
        <p14:creationId xmlns:p14="http://schemas.microsoft.com/office/powerpoint/2010/main" val="3946408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86"/>
        <p:cNvGrpSpPr/>
        <p:nvPr/>
      </p:nvGrpSpPr>
      <p:grpSpPr>
        <a:xfrm>
          <a:off x="0" y="0"/>
          <a:ext cx="0" cy="0"/>
          <a:chOff x="0" y="0"/>
          <a:chExt cx="0" cy="0"/>
        </a:xfrm>
      </p:grpSpPr>
      <p:sp>
        <p:nvSpPr>
          <p:cNvPr id="587" name="Google Shape;587;p70"/>
          <p:cNvSpPr txBox="1">
            <a:spLocks noGrp="1"/>
          </p:cNvSpPr>
          <p:nvPr>
            <p:ph type="title" idx="4294967295"/>
          </p:nvPr>
        </p:nvSpPr>
        <p:spPr>
          <a:xfrm>
            <a:off x="479625" y="179275"/>
            <a:ext cx="3738300" cy="10833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4800" b="0" i="0" u="none" strike="noStrike" cap="none">
                <a:solidFill>
                  <a:srgbClr val="3F3F3F"/>
                </a:solidFill>
                <a:latin typeface="Century Gothic"/>
                <a:ea typeface="Century Gothic"/>
                <a:cs typeface="Century Gothic"/>
                <a:sym typeface="Century Gothic"/>
              </a:rPr>
              <a:t>Biodiversity</a:t>
            </a:r>
            <a:endParaRPr sz="4800" b="0" i="0" u="none" strike="noStrike" cap="none">
              <a:solidFill>
                <a:srgbClr val="3F3F3F"/>
              </a:solidFill>
              <a:latin typeface="Century Gothic"/>
              <a:ea typeface="Century Gothic"/>
              <a:cs typeface="Century Gothic"/>
              <a:sym typeface="Century Gothic"/>
            </a:endParaRPr>
          </a:p>
        </p:txBody>
      </p:sp>
      <p:sp>
        <p:nvSpPr>
          <p:cNvPr id="588" name="Google Shape;588;p70"/>
          <p:cNvSpPr txBox="1">
            <a:spLocks noGrp="1"/>
          </p:cNvSpPr>
          <p:nvPr>
            <p:ph type="sldNum" idx="4294967295"/>
          </p:nvPr>
        </p:nvSpPr>
        <p:spPr>
          <a:xfrm>
            <a:off x="8049608" y="6178922"/>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fi-FI" sz="1000">
                <a:solidFill>
                  <a:srgbClr val="666666"/>
                </a:solidFill>
              </a:rPr>
              <a:t>20</a:t>
            </a:fld>
            <a:endParaRPr sz="1000">
              <a:solidFill>
                <a:srgbClr val="999999"/>
              </a:solidFill>
            </a:endParaRPr>
          </a:p>
        </p:txBody>
      </p:sp>
      <p:pic>
        <p:nvPicPr>
          <p:cNvPr id="589" name="Google Shape;589;p70"/>
          <p:cNvPicPr preferRelativeResize="0"/>
          <p:nvPr/>
        </p:nvPicPr>
        <p:blipFill rotWithShape="1">
          <a:blip r:embed="rId3">
            <a:alphaModFix/>
          </a:blip>
          <a:srcRect l="21390" t="5078" r="27264" b="2576"/>
          <a:stretch/>
        </p:blipFill>
        <p:spPr>
          <a:xfrm>
            <a:off x="711775" y="4048450"/>
            <a:ext cx="1868150" cy="2520050"/>
          </a:xfrm>
          <a:prstGeom prst="rect">
            <a:avLst/>
          </a:prstGeom>
          <a:noFill/>
          <a:ln>
            <a:noFill/>
          </a:ln>
        </p:spPr>
      </p:pic>
      <p:sp>
        <p:nvSpPr>
          <p:cNvPr id="590" name="Google Shape;590;p70"/>
          <p:cNvSpPr txBox="1">
            <a:spLocks noGrp="1"/>
          </p:cNvSpPr>
          <p:nvPr>
            <p:ph type="body" idx="4294967295"/>
          </p:nvPr>
        </p:nvSpPr>
        <p:spPr>
          <a:xfrm>
            <a:off x="2697300" y="4259825"/>
            <a:ext cx="2451900" cy="2443800"/>
          </a:xfrm>
          <a:prstGeom prst="rect">
            <a:avLst/>
          </a:prstGeom>
          <a:noFill/>
          <a:ln>
            <a:noFill/>
          </a:ln>
        </p:spPr>
        <p:txBody>
          <a:bodyPr spcFirstLastPara="1" wrap="square" lIns="0" tIns="45700" rIns="0" bIns="45700" anchor="t" anchorCtr="0">
            <a:noAutofit/>
          </a:bodyPr>
          <a:lstStyle/>
          <a:p>
            <a:pPr marL="0" lvl="0" indent="0" algn="ctr" rtl="0">
              <a:lnSpc>
                <a:spcPct val="115000"/>
              </a:lnSpc>
              <a:spcBef>
                <a:spcPts val="0"/>
              </a:spcBef>
              <a:spcAft>
                <a:spcPts val="0"/>
              </a:spcAft>
              <a:buNone/>
            </a:pPr>
            <a:r>
              <a:rPr lang="fi-FI" sz="2400">
                <a:solidFill>
                  <a:srgbClr val="464646"/>
                </a:solidFill>
                <a:latin typeface="Calibri"/>
                <a:ea typeface="Calibri"/>
                <a:cs typeface="Calibri"/>
                <a:sym typeface="Calibri"/>
              </a:rPr>
              <a:t>European hamster (</a:t>
            </a:r>
            <a:r>
              <a:rPr lang="fi-FI" sz="2400" i="1">
                <a:solidFill>
                  <a:srgbClr val="464646"/>
                </a:solidFill>
                <a:latin typeface="Calibri"/>
                <a:ea typeface="Calibri"/>
                <a:cs typeface="Calibri"/>
                <a:sym typeface="Calibri"/>
              </a:rPr>
              <a:t>Cricetus cricetus</a:t>
            </a:r>
            <a:r>
              <a:rPr lang="fi-FI" sz="2400">
                <a:solidFill>
                  <a:srgbClr val="464646"/>
                </a:solidFill>
                <a:latin typeface="Calibri"/>
                <a:ea typeface="Calibri"/>
                <a:cs typeface="Calibri"/>
                <a:sym typeface="Calibri"/>
              </a:rPr>
              <a:t>), associated with extensive farming, has become rare </a:t>
            </a:r>
            <a:endParaRPr sz="2400" b="0" i="0" u="none" strike="noStrike" cap="none">
              <a:solidFill>
                <a:srgbClr val="434343"/>
              </a:solidFill>
              <a:latin typeface="Calibri"/>
              <a:ea typeface="Calibri"/>
              <a:cs typeface="Calibri"/>
              <a:sym typeface="Calibri"/>
            </a:endParaRPr>
          </a:p>
        </p:txBody>
      </p:sp>
      <p:sp>
        <p:nvSpPr>
          <p:cNvPr id="591" name="Google Shape;591;p70"/>
          <p:cNvSpPr txBox="1"/>
          <p:nvPr/>
        </p:nvSpPr>
        <p:spPr>
          <a:xfrm rot="-559">
            <a:off x="723050" y="6470848"/>
            <a:ext cx="1845600" cy="387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fi-FI" sz="1200" b="1" i="0" u="none" strike="noStrike" cap="none">
                <a:latin typeface="Calibri"/>
                <a:ea typeface="Calibri"/>
                <a:cs typeface="Calibri"/>
                <a:sym typeface="Calibri"/>
              </a:rPr>
              <a:t>katanski  CC BY-SA 3.0</a:t>
            </a:r>
            <a:endParaRPr sz="1200" b="1" i="0" u="none" strike="noStrike" cap="none">
              <a:latin typeface="Calibri"/>
              <a:ea typeface="Calibri"/>
              <a:cs typeface="Calibri"/>
              <a:sym typeface="Calibri"/>
            </a:endParaRPr>
          </a:p>
        </p:txBody>
      </p:sp>
      <p:sp>
        <p:nvSpPr>
          <p:cNvPr id="592" name="Google Shape;592;p70"/>
          <p:cNvSpPr txBox="1"/>
          <p:nvPr/>
        </p:nvSpPr>
        <p:spPr>
          <a:xfrm>
            <a:off x="573350" y="1455400"/>
            <a:ext cx="3858900" cy="21831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fi-FI" sz="2400">
                <a:solidFill>
                  <a:srgbClr val="262626"/>
                </a:solidFill>
                <a:latin typeface="Calibri"/>
                <a:ea typeface="Calibri"/>
                <a:cs typeface="Calibri"/>
                <a:sym typeface="Calibri"/>
              </a:rPr>
              <a:t>Of 870 species of vascular plants on the red data list, 500 species are characteristic of semi-natural grasslands </a:t>
            </a:r>
            <a:r>
              <a:rPr lang="fi-FI" sz="1800">
                <a:solidFill>
                  <a:srgbClr val="262626"/>
                </a:solidFill>
                <a:latin typeface="Calibri"/>
                <a:ea typeface="Calibri"/>
                <a:cs typeface="Calibri"/>
                <a:sym typeface="Calibri"/>
              </a:rPr>
              <a:t>(Briemle 2003).</a:t>
            </a:r>
            <a:endParaRPr sz="2400">
              <a:latin typeface="Calibri"/>
              <a:ea typeface="Calibri"/>
              <a:cs typeface="Calibri"/>
              <a:sym typeface="Calibri"/>
            </a:endParaRPr>
          </a:p>
        </p:txBody>
      </p:sp>
      <p:pic>
        <p:nvPicPr>
          <p:cNvPr id="593" name="Google Shape;593;p70"/>
          <p:cNvPicPr preferRelativeResize="0"/>
          <p:nvPr/>
        </p:nvPicPr>
        <p:blipFill>
          <a:blip r:embed="rId4">
            <a:alphaModFix/>
          </a:blip>
          <a:stretch>
            <a:fillRect/>
          </a:stretch>
        </p:blipFill>
        <p:spPr>
          <a:xfrm>
            <a:off x="6010932" y="1178065"/>
            <a:ext cx="2451900" cy="1838925"/>
          </a:xfrm>
          <a:prstGeom prst="rect">
            <a:avLst/>
          </a:prstGeom>
          <a:noFill/>
          <a:ln>
            <a:noFill/>
          </a:ln>
        </p:spPr>
      </p:pic>
      <p:sp>
        <p:nvSpPr>
          <p:cNvPr id="594" name="Google Shape;594;p70"/>
          <p:cNvSpPr txBox="1">
            <a:spLocks noGrp="1"/>
          </p:cNvSpPr>
          <p:nvPr>
            <p:ph type="body" idx="4294967295"/>
          </p:nvPr>
        </p:nvSpPr>
        <p:spPr>
          <a:xfrm>
            <a:off x="5835175" y="3218725"/>
            <a:ext cx="2627700" cy="1839000"/>
          </a:xfrm>
          <a:prstGeom prst="rect">
            <a:avLst/>
          </a:prstGeom>
          <a:noFill/>
          <a:ln>
            <a:noFill/>
          </a:ln>
        </p:spPr>
        <p:txBody>
          <a:bodyPr spcFirstLastPara="1" wrap="square" lIns="0" tIns="45700" rIns="0" bIns="45700" anchor="t" anchorCtr="0">
            <a:noAutofit/>
          </a:bodyPr>
          <a:lstStyle/>
          <a:p>
            <a:pPr marL="0" lvl="0" indent="0" rtl="0">
              <a:lnSpc>
                <a:spcPct val="115000"/>
              </a:lnSpc>
              <a:spcBef>
                <a:spcPts val="0"/>
              </a:spcBef>
              <a:spcAft>
                <a:spcPts val="0"/>
              </a:spcAft>
              <a:buNone/>
            </a:pPr>
            <a:r>
              <a:rPr lang="fi-FI" sz="2400">
                <a:solidFill>
                  <a:srgbClr val="464646"/>
                </a:solidFill>
                <a:latin typeface="Calibri"/>
                <a:ea typeface="Calibri"/>
                <a:cs typeface="Calibri"/>
                <a:sym typeface="Calibri"/>
              </a:rPr>
              <a:t>Whinchat (</a:t>
            </a:r>
            <a:r>
              <a:rPr lang="fi-FI" sz="2400" i="1">
                <a:solidFill>
                  <a:srgbClr val="464646"/>
                </a:solidFill>
                <a:latin typeface="Calibri"/>
                <a:ea typeface="Calibri"/>
                <a:cs typeface="Calibri"/>
                <a:sym typeface="Calibri"/>
              </a:rPr>
              <a:t>Cricetus cricetus</a:t>
            </a:r>
            <a:r>
              <a:rPr lang="fi-FI" sz="2400">
                <a:solidFill>
                  <a:srgbClr val="464646"/>
                </a:solidFill>
                <a:latin typeface="Calibri"/>
                <a:ea typeface="Calibri"/>
                <a:cs typeface="Calibri"/>
                <a:sym typeface="Calibri"/>
              </a:rPr>
              <a:t>) - a formally common species of grasslands</a:t>
            </a:r>
            <a:endParaRPr sz="2400" b="0" i="0" u="none" strike="noStrike" cap="none">
              <a:solidFill>
                <a:srgbClr val="434343"/>
              </a:solidFill>
              <a:latin typeface="Calibri"/>
              <a:ea typeface="Calibri"/>
              <a:cs typeface="Calibri"/>
              <a:sym typeface="Calibri"/>
            </a:endParaRPr>
          </a:p>
          <a:p>
            <a:pPr marL="91440" marR="0" lvl="0" indent="-91440" rtl="0">
              <a:lnSpc>
                <a:spcPct val="90000"/>
              </a:lnSpc>
              <a:spcBef>
                <a:spcPts val="0"/>
              </a:spcBef>
              <a:spcAft>
                <a:spcPts val="0"/>
              </a:spcAft>
              <a:buClr>
                <a:schemeClr val="accent1"/>
              </a:buClr>
              <a:buSzPts val="2000"/>
              <a:buFont typeface="Calibri"/>
              <a:buNone/>
            </a:pPr>
            <a:endParaRPr sz="2400" b="0" i="0" u="none" strike="noStrike" cap="none">
              <a:solidFill>
                <a:srgbClr val="434343"/>
              </a:solidFill>
              <a:latin typeface="Calibri"/>
              <a:ea typeface="Calibri"/>
              <a:cs typeface="Calibri"/>
              <a:sym typeface="Calibri"/>
            </a:endParaRPr>
          </a:p>
        </p:txBody>
      </p:sp>
      <p:sp>
        <p:nvSpPr>
          <p:cNvPr id="595" name="Google Shape;595;p70"/>
          <p:cNvSpPr txBox="1"/>
          <p:nvPr/>
        </p:nvSpPr>
        <p:spPr>
          <a:xfrm rot="-559">
            <a:off x="6617200" y="2714348"/>
            <a:ext cx="1845600" cy="387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fi-FI" sz="1200" b="1">
                <a:latin typeface="Calibri"/>
                <a:ea typeface="Calibri"/>
                <a:cs typeface="Calibri"/>
                <a:sym typeface="Calibri"/>
              </a:rPr>
              <a:t>F Vassen</a:t>
            </a:r>
            <a:r>
              <a:rPr lang="fi-FI" sz="1200" b="1" i="0" u="none" strike="noStrike" cap="none">
                <a:latin typeface="Calibri"/>
                <a:ea typeface="Calibri"/>
                <a:cs typeface="Calibri"/>
                <a:sym typeface="Calibri"/>
              </a:rPr>
              <a:t> CC BY-SA </a:t>
            </a:r>
            <a:r>
              <a:rPr lang="fi-FI" sz="1200" b="1">
                <a:latin typeface="Calibri"/>
                <a:ea typeface="Calibri"/>
                <a:cs typeface="Calibri"/>
                <a:sym typeface="Calibri"/>
              </a:rPr>
              <a:t>2</a:t>
            </a:r>
            <a:r>
              <a:rPr lang="fi-FI" sz="1200" b="1" i="0" u="none" strike="noStrike" cap="none">
                <a:latin typeface="Calibri"/>
                <a:ea typeface="Calibri"/>
                <a:cs typeface="Calibri"/>
                <a:sym typeface="Calibri"/>
              </a:rPr>
              <a:t>.0</a:t>
            </a:r>
            <a:endParaRPr sz="1200" b="1" i="0" u="none" strike="noStrike" cap="none">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71"/>
          <p:cNvPicPr preferRelativeResize="0"/>
          <p:nvPr/>
        </p:nvPicPr>
        <p:blipFill>
          <a:blip r:embed="rId3">
            <a:alphaModFix/>
          </a:blip>
          <a:stretch>
            <a:fillRect/>
          </a:stretch>
        </p:blipFill>
        <p:spPr>
          <a:xfrm>
            <a:off x="6107625" y="4405371"/>
            <a:ext cx="2950775" cy="2071629"/>
          </a:xfrm>
          <a:prstGeom prst="rect">
            <a:avLst/>
          </a:prstGeom>
          <a:noFill/>
          <a:ln>
            <a:noFill/>
          </a:ln>
        </p:spPr>
      </p:pic>
      <p:pic>
        <p:nvPicPr>
          <p:cNvPr id="601" name="Google Shape;601;p71"/>
          <p:cNvPicPr preferRelativeResize="0"/>
          <p:nvPr/>
        </p:nvPicPr>
        <p:blipFill>
          <a:blip r:embed="rId4">
            <a:alphaModFix/>
          </a:blip>
          <a:stretch>
            <a:fillRect/>
          </a:stretch>
        </p:blipFill>
        <p:spPr>
          <a:xfrm>
            <a:off x="213351" y="4661442"/>
            <a:ext cx="2868975" cy="1786082"/>
          </a:xfrm>
          <a:prstGeom prst="rect">
            <a:avLst/>
          </a:prstGeom>
          <a:noFill/>
          <a:ln>
            <a:noFill/>
          </a:ln>
        </p:spPr>
      </p:pic>
      <p:sp>
        <p:nvSpPr>
          <p:cNvPr id="602" name="Google Shape;602;p71"/>
          <p:cNvSpPr txBox="1"/>
          <p:nvPr/>
        </p:nvSpPr>
        <p:spPr>
          <a:xfrm>
            <a:off x="418575" y="6447525"/>
            <a:ext cx="2458500" cy="4044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fi-FI" sz="1800">
                <a:solidFill>
                  <a:srgbClr val="464646"/>
                </a:solidFill>
              </a:rPr>
              <a:t>Coburger Fuchsschaf</a:t>
            </a:r>
            <a:endParaRPr>
              <a:solidFill>
                <a:srgbClr val="464646"/>
              </a:solidFill>
            </a:endParaRPr>
          </a:p>
        </p:txBody>
      </p:sp>
      <p:sp>
        <p:nvSpPr>
          <p:cNvPr id="603" name="Google Shape;603;p71"/>
          <p:cNvSpPr txBox="1">
            <a:spLocks noGrp="1"/>
          </p:cNvSpPr>
          <p:nvPr>
            <p:ph type="title"/>
          </p:nvPr>
        </p:nvSpPr>
        <p:spPr>
          <a:xfrm>
            <a:off x="213350" y="286600"/>
            <a:ext cx="4095900" cy="6594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4800" i="0" u="none" strike="noStrike" cap="none">
                <a:solidFill>
                  <a:srgbClr val="3F3F3F"/>
                </a:solidFill>
                <a:latin typeface="Century Gothic"/>
                <a:ea typeface="Century Gothic"/>
                <a:cs typeface="Century Gothic"/>
                <a:sym typeface="Century Gothic"/>
              </a:rPr>
              <a:t>Other values </a:t>
            </a:r>
            <a:endParaRPr sz="4800" i="0" u="none" strike="noStrike" cap="none">
              <a:solidFill>
                <a:srgbClr val="3F3F3F"/>
              </a:solidFill>
              <a:latin typeface="Century Gothic"/>
              <a:ea typeface="Century Gothic"/>
              <a:cs typeface="Century Gothic"/>
              <a:sym typeface="Century Gothic"/>
            </a:endParaRPr>
          </a:p>
        </p:txBody>
      </p:sp>
      <p:sp>
        <p:nvSpPr>
          <p:cNvPr id="604" name="Google Shape;604;p71"/>
          <p:cNvSpPr txBox="1">
            <a:spLocks noGrp="1"/>
          </p:cNvSpPr>
          <p:nvPr>
            <p:ph type="body" idx="1"/>
          </p:nvPr>
        </p:nvSpPr>
        <p:spPr>
          <a:xfrm>
            <a:off x="3404525" y="4776000"/>
            <a:ext cx="2458500" cy="1597800"/>
          </a:xfrm>
          <a:prstGeom prst="rect">
            <a:avLst/>
          </a:prstGeom>
          <a:solidFill>
            <a:srgbClr val="FFFFFF"/>
          </a:solidFill>
          <a:ln>
            <a:noFill/>
          </a:ln>
        </p:spPr>
        <p:txBody>
          <a:bodyPr spcFirstLastPara="1" wrap="square" lIns="0" tIns="45700" rIns="0" bIns="45700" anchor="t" anchorCtr="0">
            <a:noAutofit/>
          </a:bodyPr>
          <a:lstStyle/>
          <a:p>
            <a:pPr marL="91440" marR="0" lvl="0" indent="35560" algn="ctr" rtl="0">
              <a:lnSpc>
                <a:spcPct val="100000"/>
              </a:lnSpc>
              <a:spcBef>
                <a:spcPts val="0"/>
              </a:spcBef>
              <a:spcAft>
                <a:spcPts val="0"/>
              </a:spcAft>
              <a:buClr>
                <a:schemeClr val="accent1"/>
              </a:buClr>
              <a:buSzPts val="2000"/>
              <a:buFont typeface="Calibri"/>
              <a:buNone/>
            </a:pPr>
            <a:r>
              <a:rPr lang="fi-FI" sz="2400">
                <a:solidFill>
                  <a:srgbClr val="464646"/>
                </a:solidFill>
              </a:rPr>
              <a:t>54 of the 65 indigenous livestock breeds are endangered</a:t>
            </a:r>
            <a:endParaRPr sz="2400">
              <a:solidFill>
                <a:srgbClr val="464646"/>
              </a:solidFill>
            </a:endParaRPr>
          </a:p>
          <a:p>
            <a:pPr marL="0" marR="0" lvl="0" indent="0" algn="l" rtl="0">
              <a:lnSpc>
                <a:spcPct val="90000"/>
              </a:lnSpc>
              <a:spcBef>
                <a:spcPts val="1000"/>
              </a:spcBef>
              <a:spcAft>
                <a:spcPts val="0"/>
              </a:spcAft>
              <a:buNone/>
            </a:pPr>
            <a:endParaRPr sz="2400">
              <a:solidFill>
                <a:srgbClr val="464646"/>
              </a:solidFill>
            </a:endParaRPr>
          </a:p>
          <a:p>
            <a:pPr marL="0" marR="0" lvl="0" indent="0" algn="l" rtl="0">
              <a:lnSpc>
                <a:spcPct val="90000"/>
              </a:lnSpc>
              <a:spcBef>
                <a:spcPts val="0"/>
              </a:spcBef>
              <a:spcAft>
                <a:spcPts val="0"/>
              </a:spcAft>
              <a:buNone/>
            </a:pPr>
            <a:endParaRPr sz="2400">
              <a:solidFill>
                <a:srgbClr val="464646"/>
              </a:solidFill>
            </a:endParaRPr>
          </a:p>
          <a:p>
            <a:pPr marL="91440" marR="0" lvl="0" indent="35560" algn="l" rtl="0">
              <a:lnSpc>
                <a:spcPct val="90000"/>
              </a:lnSpc>
              <a:spcBef>
                <a:spcPts val="0"/>
              </a:spcBef>
              <a:spcAft>
                <a:spcPts val="0"/>
              </a:spcAft>
              <a:buClr>
                <a:schemeClr val="accent1"/>
              </a:buClr>
              <a:buSzPts val="2000"/>
              <a:buFont typeface="Calibri"/>
              <a:buNone/>
            </a:pPr>
            <a:endParaRPr>
              <a:solidFill>
                <a:srgbClr val="464646"/>
              </a:solidFill>
            </a:endParaRPr>
          </a:p>
          <a:p>
            <a:pPr marL="91440" marR="0" lvl="0" indent="35560" algn="l" rtl="0">
              <a:lnSpc>
                <a:spcPct val="90000"/>
              </a:lnSpc>
              <a:spcBef>
                <a:spcPts val="0"/>
              </a:spcBef>
              <a:spcAft>
                <a:spcPts val="0"/>
              </a:spcAft>
              <a:buClr>
                <a:schemeClr val="accent1"/>
              </a:buClr>
              <a:buSzPts val="2000"/>
              <a:buFont typeface="Calibri"/>
              <a:buNone/>
            </a:pPr>
            <a:endParaRPr>
              <a:solidFill>
                <a:srgbClr val="464646"/>
              </a:solidFill>
            </a:endParaRPr>
          </a:p>
          <a:p>
            <a:pPr marL="91440" marR="0" lvl="0" indent="35560" algn="l" rtl="0">
              <a:lnSpc>
                <a:spcPct val="90000"/>
              </a:lnSpc>
              <a:spcBef>
                <a:spcPts val="0"/>
              </a:spcBef>
              <a:spcAft>
                <a:spcPts val="0"/>
              </a:spcAft>
              <a:buClr>
                <a:schemeClr val="accent1"/>
              </a:buClr>
              <a:buSzPts val="2000"/>
              <a:buFont typeface="Calibri"/>
              <a:buNone/>
            </a:pPr>
            <a:endParaRPr>
              <a:solidFill>
                <a:srgbClr val="464646"/>
              </a:solidFill>
            </a:endParaRPr>
          </a:p>
          <a:p>
            <a:pPr marL="91440" marR="0" lvl="0" indent="35560" algn="l" rtl="0">
              <a:lnSpc>
                <a:spcPct val="90000"/>
              </a:lnSpc>
              <a:spcBef>
                <a:spcPts val="0"/>
              </a:spcBef>
              <a:spcAft>
                <a:spcPts val="0"/>
              </a:spcAft>
              <a:buClr>
                <a:schemeClr val="accent1"/>
              </a:buClr>
              <a:buSzPts val="2000"/>
              <a:buFont typeface="Calibri"/>
              <a:buNone/>
            </a:pPr>
            <a:endParaRPr>
              <a:solidFill>
                <a:srgbClr val="464646"/>
              </a:solidFill>
            </a:endParaRPr>
          </a:p>
          <a:p>
            <a:pPr marL="91440" marR="0" lvl="0" indent="35560" algn="l" rtl="0">
              <a:lnSpc>
                <a:spcPct val="90000"/>
              </a:lnSpc>
              <a:spcBef>
                <a:spcPts val="0"/>
              </a:spcBef>
              <a:spcAft>
                <a:spcPts val="0"/>
              </a:spcAft>
              <a:buClr>
                <a:schemeClr val="accent1"/>
              </a:buClr>
              <a:buSzPts val="2000"/>
              <a:buFont typeface="Calibri"/>
              <a:buNone/>
            </a:pPr>
            <a:endParaRPr>
              <a:solidFill>
                <a:srgbClr val="464646"/>
              </a:solidFill>
            </a:endParaRPr>
          </a:p>
        </p:txBody>
      </p:sp>
      <p:sp>
        <p:nvSpPr>
          <p:cNvPr id="605" name="Google Shape;605;p71"/>
          <p:cNvSpPr txBox="1">
            <a:spLocks noGrp="1"/>
          </p:cNvSpPr>
          <p:nvPr>
            <p:ph type="sldNum" idx="12"/>
          </p:nvPr>
        </p:nvSpPr>
        <p:spPr>
          <a:xfrm>
            <a:off x="8072633" y="625347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21</a:t>
            </a:fld>
            <a:endParaRPr/>
          </a:p>
        </p:txBody>
      </p:sp>
      <p:sp>
        <p:nvSpPr>
          <p:cNvPr id="606" name="Google Shape;606;p71"/>
          <p:cNvSpPr txBox="1"/>
          <p:nvPr/>
        </p:nvSpPr>
        <p:spPr>
          <a:xfrm>
            <a:off x="6826300" y="6444475"/>
            <a:ext cx="1959600" cy="5247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fi-FI" sz="1800">
                <a:solidFill>
                  <a:srgbClr val="464646"/>
                </a:solidFill>
              </a:rPr>
              <a:t>Rotes Höhenvieh</a:t>
            </a:r>
            <a:endParaRPr sz="1800">
              <a:solidFill>
                <a:srgbClr val="464646"/>
              </a:solidFill>
            </a:endParaRPr>
          </a:p>
          <a:p>
            <a:pPr marL="0" lvl="0" indent="0">
              <a:spcBef>
                <a:spcPts val="0"/>
              </a:spcBef>
              <a:spcAft>
                <a:spcPts val="0"/>
              </a:spcAft>
              <a:buNone/>
            </a:pPr>
            <a:endParaRPr/>
          </a:p>
        </p:txBody>
      </p:sp>
      <p:pic>
        <p:nvPicPr>
          <p:cNvPr id="607" name="Google Shape;607;p71"/>
          <p:cNvPicPr preferRelativeResize="0"/>
          <p:nvPr/>
        </p:nvPicPr>
        <p:blipFill>
          <a:blip r:embed="rId5">
            <a:alphaModFix/>
          </a:blip>
          <a:stretch>
            <a:fillRect/>
          </a:stretch>
        </p:blipFill>
        <p:spPr>
          <a:xfrm>
            <a:off x="234475" y="1782713"/>
            <a:ext cx="2950775" cy="2484624"/>
          </a:xfrm>
          <a:prstGeom prst="rect">
            <a:avLst/>
          </a:prstGeom>
          <a:noFill/>
          <a:ln>
            <a:noFill/>
          </a:ln>
        </p:spPr>
      </p:pic>
      <p:sp>
        <p:nvSpPr>
          <p:cNvPr id="608" name="Google Shape;608;p71"/>
          <p:cNvSpPr txBox="1"/>
          <p:nvPr/>
        </p:nvSpPr>
        <p:spPr>
          <a:xfrm>
            <a:off x="152675" y="946000"/>
            <a:ext cx="3426900" cy="827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fi-FI" sz="2400" b="1">
                <a:solidFill>
                  <a:srgbClr val="464646"/>
                </a:solidFill>
                <a:latin typeface="Calibri"/>
                <a:ea typeface="Calibri"/>
                <a:cs typeface="Calibri"/>
                <a:sym typeface="Calibri"/>
              </a:rPr>
              <a:t>Alpine culture:</a:t>
            </a:r>
            <a:r>
              <a:rPr lang="fi-FI" sz="2400">
                <a:solidFill>
                  <a:srgbClr val="464646"/>
                </a:solidFill>
                <a:latin typeface="Calibri"/>
                <a:ea typeface="Calibri"/>
                <a:cs typeface="Calibri"/>
                <a:sym typeface="Calibri"/>
              </a:rPr>
              <a:t> </a:t>
            </a:r>
            <a:endParaRPr sz="2400">
              <a:solidFill>
                <a:srgbClr val="464646"/>
              </a:solidFill>
              <a:latin typeface="Calibri"/>
              <a:ea typeface="Calibri"/>
              <a:cs typeface="Calibri"/>
              <a:sym typeface="Calibri"/>
            </a:endParaRPr>
          </a:p>
          <a:p>
            <a:pPr marL="0" lvl="0" indent="0" algn="ctr">
              <a:spcBef>
                <a:spcPts val="0"/>
              </a:spcBef>
              <a:spcAft>
                <a:spcPts val="0"/>
              </a:spcAft>
              <a:buNone/>
            </a:pPr>
            <a:r>
              <a:rPr lang="fi-FI" sz="2400">
                <a:solidFill>
                  <a:srgbClr val="464646"/>
                </a:solidFill>
                <a:latin typeface="Calibri"/>
                <a:ea typeface="Calibri"/>
                <a:cs typeface="Calibri"/>
                <a:sym typeface="Calibri"/>
              </a:rPr>
              <a:t>The cattle drive</a:t>
            </a:r>
            <a:endParaRPr sz="2400">
              <a:solidFill>
                <a:srgbClr val="464646"/>
              </a:solidFill>
              <a:latin typeface="Calibri"/>
              <a:ea typeface="Calibri"/>
              <a:cs typeface="Calibri"/>
              <a:sym typeface="Calibri"/>
            </a:endParaRPr>
          </a:p>
        </p:txBody>
      </p:sp>
      <p:pic>
        <p:nvPicPr>
          <p:cNvPr id="609" name="Google Shape;609;p71"/>
          <p:cNvPicPr preferRelativeResize="0"/>
          <p:nvPr/>
        </p:nvPicPr>
        <p:blipFill>
          <a:blip r:embed="rId6">
            <a:alphaModFix/>
          </a:blip>
          <a:stretch>
            <a:fillRect/>
          </a:stretch>
        </p:blipFill>
        <p:spPr>
          <a:xfrm>
            <a:off x="5520675" y="1624813"/>
            <a:ext cx="3232921" cy="2190825"/>
          </a:xfrm>
          <a:prstGeom prst="rect">
            <a:avLst/>
          </a:prstGeom>
          <a:noFill/>
          <a:ln>
            <a:noFill/>
          </a:ln>
        </p:spPr>
      </p:pic>
      <p:sp>
        <p:nvSpPr>
          <p:cNvPr id="610" name="Google Shape;610;p71"/>
          <p:cNvSpPr txBox="1"/>
          <p:nvPr/>
        </p:nvSpPr>
        <p:spPr>
          <a:xfrm>
            <a:off x="5492275" y="412600"/>
            <a:ext cx="3426900" cy="113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i-FI" sz="2400" b="1">
                <a:solidFill>
                  <a:srgbClr val="464646"/>
                </a:solidFill>
                <a:latin typeface="Calibri"/>
                <a:ea typeface="Calibri"/>
                <a:cs typeface="Calibri"/>
                <a:sym typeface="Calibri"/>
              </a:rPr>
              <a:t>Plant diversity:</a:t>
            </a:r>
            <a:r>
              <a:rPr lang="fi-FI" sz="2400">
                <a:solidFill>
                  <a:srgbClr val="464646"/>
                </a:solidFill>
                <a:latin typeface="Calibri"/>
                <a:ea typeface="Calibri"/>
                <a:cs typeface="Calibri"/>
                <a:sym typeface="Calibri"/>
              </a:rPr>
              <a:t> </a:t>
            </a:r>
            <a:endParaRPr sz="2400">
              <a:solidFill>
                <a:srgbClr val="464646"/>
              </a:solidFill>
              <a:latin typeface="Calibri"/>
              <a:ea typeface="Calibri"/>
              <a:cs typeface="Calibri"/>
              <a:sym typeface="Calibri"/>
            </a:endParaRPr>
          </a:p>
          <a:p>
            <a:pPr marL="0" lvl="0" indent="0" algn="ctr" rtl="0">
              <a:spcBef>
                <a:spcPts val="0"/>
              </a:spcBef>
              <a:spcAft>
                <a:spcPts val="0"/>
              </a:spcAft>
              <a:buNone/>
            </a:pPr>
            <a:r>
              <a:rPr lang="fi-FI" sz="2400">
                <a:solidFill>
                  <a:srgbClr val="464646"/>
                </a:solidFill>
                <a:latin typeface="Calibri"/>
                <a:ea typeface="Calibri"/>
                <a:cs typeface="Calibri"/>
                <a:sym typeface="Calibri"/>
              </a:rPr>
              <a:t>+2000 varieties of apple &amp; pear</a:t>
            </a:r>
            <a:endParaRPr sz="2400">
              <a:solidFill>
                <a:srgbClr val="464646"/>
              </a:solidFill>
              <a:latin typeface="Calibri"/>
              <a:ea typeface="Calibri"/>
              <a:cs typeface="Calibri"/>
              <a:sym typeface="Calibri"/>
            </a:endParaRPr>
          </a:p>
        </p:txBody>
      </p:sp>
      <p:sp>
        <p:nvSpPr>
          <p:cNvPr id="611" name="Google Shape;611;p71"/>
          <p:cNvSpPr txBox="1"/>
          <p:nvPr/>
        </p:nvSpPr>
        <p:spPr>
          <a:xfrm>
            <a:off x="2823900" y="4224088"/>
            <a:ext cx="3496200" cy="404400"/>
          </a:xfrm>
          <a:prstGeom prst="rect">
            <a:avLst/>
          </a:prstGeom>
          <a:noFill/>
          <a:ln>
            <a:noFill/>
          </a:ln>
        </p:spPr>
        <p:txBody>
          <a:bodyPr spcFirstLastPara="1" wrap="square" lIns="91425" tIns="91425" rIns="91425" bIns="91425" anchor="t" anchorCtr="0">
            <a:noAutofit/>
          </a:bodyPr>
          <a:lstStyle/>
          <a:p>
            <a:pPr marL="91440" lvl="0" indent="35560" algn="ctr" rtl="0">
              <a:spcBef>
                <a:spcPts val="0"/>
              </a:spcBef>
              <a:spcAft>
                <a:spcPts val="0"/>
              </a:spcAft>
              <a:buClr>
                <a:schemeClr val="accent1"/>
              </a:buClr>
              <a:buSzPts val="2000"/>
              <a:buFont typeface="Calibri"/>
              <a:buNone/>
            </a:pPr>
            <a:r>
              <a:rPr lang="fi-FI" sz="2400" b="1">
                <a:solidFill>
                  <a:srgbClr val="464646"/>
                </a:solidFill>
                <a:latin typeface="Calibri"/>
                <a:ea typeface="Calibri"/>
                <a:cs typeface="Calibri"/>
                <a:sym typeface="Calibri"/>
              </a:rPr>
              <a:t>Heritage breeds </a:t>
            </a:r>
            <a:endParaRPr sz="2400" b="1">
              <a:solidFill>
                <a:srgbClr val="464646"/>
              </a:solidFill>
              <a:latin typeface="Calibri"/>
              <a:ea typeface="Calibri"/>
              <a:cs typeface="Calibri"/>
              <a:sym typeface="Calibri"/>
            </a:endParaRPr>
          </a:p>
          <a:p>
            <a:pPr marL="0" lvl="0" indent="0">
              <a:spcBef>
                <a:spcPts val="100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2"/>
          <p:cNvSpPr txBox="1">
            <a:spLocks noGrp="1"/>
          </p:cNvSpPr>
          <p:nvPr>
            <p:ph type="body" idx="1"/>
          </p:nvPr>
        </p:nvSpPr>
        <p:spPr>
          <a:xfrm>
            <a:off x="307325" y="1040325"/>
            <a:ext cx="8491500" cy="5000100"/>
          </a:xfrm>
          <a:prstGeom prst="rect">
            <a:avLst/>
          </a:prstGeom>
          <a:solidFill>
            <a:srgbClr val="FFFFFF"/>
          </a:solidFill>
          <a:ln>
            <a:noFill/>
          </a:ln>
        </p:spPr>
        <p:txBody>
          <a:bodyPr spcFirstLastPara="1" wrap="square" lIns="91425" tIns="91425" rIns="91425" bIns="91425" anchor="t" anchorCtr="0">
            <a:noAutofit/>
          </a:bodyPr>
          <a:lstStyle/>
          <a:p>
            <a:pPr marL="0" lvl="0" indent="0" rtl="0">
              <a:lnSpc>
                <a:spcPct val="100000"/>
              </a:lnSpc>
              <a:spcBef>
                <a:spcPts val="1000"/>
              </a:spcBef>
              <a:spcAft>
                <a:spcPts val="0"/>
              </a:spcAft>
              <a:buClr>
                <a:schemeClr val="accent1"/>
              </a:buClr>
              <a:buSzPts val="2000"/>
              <a:buFont typeface="Calibri"/>
              <a:buNone/>
            </a:pPr>
            <a:r>
              <a:rPr lang="fi-FI" b="1" dirty="0">
                <a:solidFill>
                  <a:srgbClr val="333333"/>
                </a:solidFill>
              </a:rPr>
              <a:t>European Forum on </a:t>
            </a:r>
            <a:r>
              <a:rPr lang="fi-FI" b="1" dirty="0" err="1">
                <a:solidFill>
                  <a:srgbClr val="333333"/>
                </a:solidFill>
              </a:rPr>
              <a:t>Nature</a:t>
            </a:r>
            <a:r>
              <a:rPr lang="fi-FI" b="1" dirty="0">
                <a:solidFill>
                  <a:srgbClr val="333333"/>
                </a:solidFill>
              </a:rPr>
              <a:t> </a:t>
            </a:r>
            <a:r>
              <a:rPr lang="fi-FI" b="1" dirty="0" err="1">
                <a:solidFill>
                  <a:srgbClr val="333333"/>
                </a:solidFill>
              </a:rPr>
              <a:t>Conservation</a:t>
            </a:r>
            <a:r>
              <a:rPr lang="fi-FI" b="1" dirty="0">
                <a:solidFill>
                  <a:srgbClr val="333333"/>
                </a:solidFill>
              </a:rPr>
              <a:t> and </a:t>
            </a:r>
            <a:r>
              <a:rPr lang="fi-FI" b="1" dirty="0" err="1">
                <a:solidFill>
                  <a:srgbClr val="333333"/>
                </a:solidFill>
              </a:rPr>
              <a:t>Pastoralism</a:t>
            </a:r>
            <a:r>
              <a:rPr lang="fi-FI" b="1" dirty="0">
                <a:solidFill>
                  <a:srgbClr val="333333"/>
                </a:solidFill>
              </a:rPr>
              <a:t> (EFNCP)</a:t>
            </a:r>
            <a:endParaRPr b="1" dirty="0">
              <a:solidFill>
                <a:srgbClr val="333333"/>
              </a:solidFill>
            </a:endParaRPr>
          </a:p>
          <a:p>
            <a:pPr marL="0" lvl="0" indent="0" rtl="0">
              <a:lnSpc>
                <a:spcPct val="100000"/>
              </a:lnSpc>
              <a:spcBef>
                <a:spcPts val="1000"/>
              </a:spcBef>
              <a:spcAft>
                <a:spcPts val="0"/>
              </a:spcAft>
              <a:buClr>
                <a:schemeClr val="accent1"/>
              </a:buClr>
              <a:buSzPts val="2000"/>
              <a:buFont typeface="Calibri"/>
              <a:buNone/>
            </a:pPr>
            <a:r>
              <a:rPr lang="fi-FI" u="sng" dirty="0">
                <a:solidFill>
                  <a:srgbClr val="0000FF"/>
                </a:solidFill>
                <a:highlight>
                  <a:schemeClr val="lt1"/>
                </a:highlight>
                <a:hlinkClick r:id="rId3"/>
              </a:rPr>
              <a:t>http://www.efncp.org/hnv-showcases/south-west-germany/</a:t>
            </a:r>
            <a:r>
              <a:rPr lang="fi-FI" dirty="0">
                <a:solidFill>
                  <a:srgbClr val="0000FF"/>
                </a:solidFill>
                <a:highlight>
                  <a:schemeClr val="lt1"/>
                </a:highlight>
              </a:rPr>
              <a:t> </a:t>
            </a:r>
            <a:endParaRPr dirty="0">
              <a:solidFill>
                <a:srgbClr val="0000FF"/>
              </a:solidFill>
              <a:highlight>
                <a:schemeClr val="lt1"/>
              </a:highlight>
            </a:endParaRPr>
          </a:p>
          <a:p>
            <a:pPr marL="0" lvl="0" indent="0" rtl="0">
              <a:lnSpc>
                <a:spcPct val="100000"/>
              </a:lnSpc>
              <a:spcBef>
                <a:spcPts val="1000"/>
              </a:spcBef>
              <a:spcAft>
                <a:spcPts val="0"/>
              </a:spcAft>
              <a:buClr>
                <a:schemeClr val="accent1"/>
              </a:buClr>
              <a:buSzPts val="2000"/>
              <a:buFont typeface="Calibri"/>
              <a:buNone/>
            </a:pPr>
            <a:r>
              <a:rPr lang="fi-FI" u="sng" dirty="0">
                <a:solidFill>
                  <a:srgbClr val="0000FF"/>
                </a:solidFill>
                <a:hlinkClick r:id="rId4"/>
              </a:rPr>
              <a:t>http://www.high-nature-value-farming.eu/member-state-activity/germany/</a:t>
            </a:r>
            <a:r>
              <a:rPr lang="fi-FI" dirty="0">
                <a:solidFill>
                  <a:srgbClr val="0000FF"/>
                </a:solidFill>
              </a:rPr>
              <a:t> </a:t>
            </a:r>
            <a:endParaRPr dirty="0">
              <a:solidFill>
                <a:srgbClr val="0000FF"/>
              </a:solidFill>
            </a:endParaRPr>
          </a:p>
          <a:p>
            <a:pPr marL="0" lvl="0" indent="0" rtl="0">
              <a:lnSpc>
                <a:spcPct val="100000"/>
              </a:lnSpc>
              <a:spcBef>
                <a:spcPts val="1000"/>
              </a:spcBef>
              <a:spcAft>
                <a:spcPts val="0"/>
              </a:spcAft>
              <a:buClr>
                <a:schemeClr val="accent1"/>
              </a:buClr>
              <a:buSzPts val="2000"/>
              <a:buFont typeface="Calibri"/>
              <a:buNone/>
            </a:pPr>
            <a:r>
              <a:rPr lang="fi-FI" u="sng" dirty="0">
                <a:solidFill>
                  <a:srgbClr val="0000FF"/>
                </a:solidFill>
                <a:hlinkClick r:id="rId5"/>
              </a:rPr>
              <a:t>http://www.high-nature-value-farming.eu/panorama/saargau-wolferskopf/</a:t>
            </a:r>
            <a:endParaRPr dirty="0">
              <a:solidFill>
                <a:srgbClr val="0000FF"/>
              </a:solidFill>
            </a:endParaRPr>
          </a:p>
          <a:p>
            <a:pPr marL="0" lvl="0" indent="0" rtl="0">
              <a:lnSpc>
                <a:spcPct val="100000"/>
              </a:lnSpc>
              <a:spcBef>
                <a:spcPts val="1000"/>
              </a:spcBef>
              <a:spcAft>
                <a:spcPts val="0"/>
              </a:spcAft>
              <a:buClr>
                <a:schemeClr val="accent1"/>
              </a:buClr>
              <a:buSzPts val="2000"/>
              <a:buFont typeface="Calibri"/>
              <a:buNone/>
            </a:pPr>
            <a:r>
              <a:rPr lang="fi-FI" b="1" dirty="0" err="1">
                <a:solidFill>
                  <a:srgbClr val="434343"/>
                </a:solidFill>
                <a:highlight>
                  <a:schemeClr val="lt1"/>
                </a:highlight>
              </a:rPr>
              <a:t>Benzler</a:t>
            </a:r>
            <a:r>
              <a:rPr lang="fi-FI" b="1" dirty="0">
                <a:solidFill>
                  <a:srgbClr val="434343"/>
                </a:solidFill>
                <a:highlight>
                  <a:schemeClr val="lt1"/>
                </a:highlight>
              </a:rPr>
              <a:t>, A. 2016.</a:t>
            </a:r>
            <a:r>
              <a:rPr lang="fi-FI" dirty="0">
                <a:solidFill>
                  <a:srgbClr val="434343"/>
                </a:solidFill>
                <a:highlight>
                  <a:schemeClr val="lt1"/>
                </a:highlight>
              </a:rPr>
              <a:t> </a:t>
            </a:r>
            <a:r>
              <a:rPr lang="fi-FI" dirty="0" err="1">
                <a:solidFill>
                  <a:srgbClr val="434343"/>
                </a:solidFill>
                <a:highlight>
                  <a:schemeClr val="lt1"/>
                </a:highlight>
              </a:rPr>
              <a:t>Mapping</a:t>
            </a:r>
            <a:r>
              <a:rPr lang="fi-FI" dirty="0">
                <a:solidFill>
                  <a:srgbClr val="434343"/>
                </a:solidFill>
                <a:highlight>
                  <a:schemeClr val="lt1"/>
                </a:highlight>
              </a:rPr>
              <a:t> HNV </a:t>
            </a:r>
            <a:r>
              <a:rPr lang="fi-FI" dirty="0" err="1">
                <a:solidFill>
                  <a:srgbClr val="434343"/>
                </a:solidFill>
                <a:highlight>
                  <a:schemeClr val="lt1"/>
                </a:highlight>
              </a:rPr>
              <a:t>Farmland</a:t>
            </a:r>
            <a:r>
              <a:rPr lang="fi-FI" dirty="0">
                <a:solidFill>
                  <a:srgbClr val="434343"/>
                </a:solidFill>
                <a:highlight>
                  <a:schemeClr val="lt1"/>
                </a:highlight>
              </a:rPr>
              <a:t> in Germany 2009 to 2015 </a:t>
            </a:r>
            <a:r>
              <a:rPr lang="fi-FI" dirty="0">
                <a:solidFill>
                  <a:srgbClr val="0000FF"/>
                </a:solidFill>
              </a:rPr>
              <a:t> </a:t>
            </a:r>
            <a:r>
              <a:rPr lang="fi-FI" u="sng" dirty="0">
                <a:solidFill>
                  <a:srgbClr val="0000FF"/>
                </a:solidFill>
                <a:highlight>
                  <a:schemeClr val="lt1"/>
                </a:highlight>
                <a:hlinkClick r:id="rId6"/>
              </a:rPr>
              <a:t>http://enrd.ec.europa.eu/sites/enrd/files/gpw-02_4-1_germany_benzler.pdf</a:t>
            </a:r>
            <a:r>
              <a:rPr lang="fi-FI" dirty="0">
                <a:solidFill>
                  <a:srgbClr val="0000FF"/>
                </a:solidFill>
                <a:highlight>
                  <a:schemeClr val="lt1"/>
                </a:highlight>
              </a:rPr>
              <a:t> </a:t>
            </a:r>
            <a:endParaRPr dirty="0">
              <a:solidFill>
                <a:srgbClr val="0000FF"/>
              </a:solidFill>
              <a:highlight>
                <a:schemeClr val="lt1"/>
              </a:highlight>
            </a:endParaRPr>
          </a:p>
          <a:p>
            <a:pPr marL="0" lvl="0" indent="0" rtl="0">
              <a:lnSpc>
                <a:spcPct val="100000"/>
              </a:lnSpc>
              <a:spcBef>
                <a:spcPts val="1000"/>
              </a:spcBef>
              <a:spcAft>
                <a:spcPts val="0"/>
              </a:spcAft>
              <a:buClr>
                <a:schemeClr val="accent1"/>
              </a:buClr>
              <a:buSzPts val="2000"/>
              <a:buFont typeface="Calibri"/>
              <a:buNone/>
            </a:pPr>
            <a:r>
              <a:rPr lang="fi-FI" dirty="0" err="1">
                <a:solidFill>
                  <a:srgbClr val="434343"/>
                </a:solidFill>
                <a:highlight>
                  <a:schemeClr val="lt1"/>
                </a:highlight>
              </a:rPr>
              <a:t>Aue</a:t>
            </a:r>
            <a:r>
              <a:rPr lang="fi-FI" dirty="0">
                <a:solidFill>
                  <a:srgbClr val="434343"/>
                </a:solidFill>
                <a:highlight>
                  <a:schemeClr val="lt1"/>
                </a:highlight>
              </a:rPr>
              <a:t>, B., </a:t>
            </a:r>
            <a:r>
              <a:rPr lang="fi-FI" dirty="0" err="1">
                <a:solidFill>
                  <a:srgbClr val="434343"/>
                </a:solidFill>
                <a:highlight>
                  <a:schemeClr val="lt1"/>
                </a:highlight>
              </a:rPr>
              <a:t>Diekötter</a:t>
            </a:r>
            <a:r>
              <a:rPr lang="fi-FI" dirty="0">
                <a:solidFill>
                  <a:srgbClr val="434343"/>
                </a:solidFill>
                <a:highlight>
                  <a:schemeClr val="lt1"/>
                </a:highlight>
              </a:rPr>
              <a:t>, T., </a:t>
            </a:r>
            <a:r>
              <a:rPr lang="fi-FI" dirty="0" err="1">
                <a:solidFill>
                  <a:srgbClr val="434343"/>
                </a:solidFill>
                <a:highlight>
                  <a:schemeClr val="lt1"/>
                </a:highlight>
              </a:rPr>
              <a:t>Gottschalk</a:t>
            </a:r>
            <a:r>
              <a:rPr lang="fi-FI" dirty="0">
                <a:solidFill>
                  <a:srgbClr val="434343"/>
                </a:solidFill>
                <a:highlight>
                  <a:schemeClr val="lt1"/>
                </a:highlight>
              </a:rPr>
              <a:t>, T.K., </a:t>
            </a:r>
            <a:r>
              <a:rPr lang="fi-FI" dirty="0" err="1">
                <a:solidFill>
                  <a:srgbClr val="434343"/>
                </a:solidFill>
                <a:highlight>
                  <a:schemeClr val="lt1"/>
                </a:highlight>
              </a:rPr>
              <a:t>Wolters</a:t>
            </a:r>
            <a:r>
              <a:rPr lang="fi-FI" dirty="0">
                <a:solidFill>
                  <a:srgbClr val="434343"/>
                </a:solidFill>
                <a:highlight>
                  <a:schemeClr val="lt1"/>
                </a:highlight>
              </a:rPr>
              <a:t>, V. &amp; </a:t>
            </a:r>
            <a:r>
              <a:rPr lang="fi-FI" dirty="0" err="1">
                <a:solidFill>
                  <a:srgbClr val="434343"/>
                </a:solidFill>
                <a:highlight>
                  <a:schemeClr val="lt1"/>
                </a:highlight>
              </a:rPr>
              <a:t>Hotes</a:t>
            </a:r>
            <a:r>
              <a:rPr lang="fi-FI" dirty="0">
                <a:solidFill>
                  <a:srgbClr val="434343"/>
                </a:solidFill>
                <a:highlight>
                  <a:schemeClr val="lt1"/>
                </a:highlight>
              </a:rPr>
              <a:t>, S. (2014) How </a:t>
            </a:r>
            <a:r>
              <a:rPr lang="fi-FI" dirty="0" err="1">
                <a:solidFill>
                  <a:srgbClr val="434343"/>
                </a:solidFill>
                <a:highlight>
                  <a:schemeClr val="lt1"/>
                </a:highlight>
              </a:rPr>
              <a:t>High</a:t>
            </a:r>
            <a:r>
              <a:rPr lang="fi-FI" dirty="0">
                <a:solidFill>
                  <a:srgbClr val="434343"/>
                </a:solidFill>
                <a:highlight>
                  <a:schemeClr val="lt1"/>
                </a:highlight>
              </a:rPr>
              <a:t> </a:t>
            </a:r>
            <a:r>
              <a:rPr lang="fi-FI" dirty="0" err="1">
                <a:solidFill>
                  <a:srgbClr val="434343"/>
                </a:solidFill>
                <a:highlight>
                  <a:schemeClr val="lt1"/>
                </a:highlight>
              </a:rPr>
              <a:t>Nature</a:t>
            </a:r>
            <a:r>
              <a:rPr lang="fi-FI" dirty="0">
                <a:solidFill>
                  <a:srgbClr val="434343"/>
                </a:solidFill>
                <a:highlight>
                  <a:schemeClr val="lt1"/>
                </a:highlight>
              </a:rPr>
              <a:t> Value ( HNV ) </a:t>
            </a:r>
            <a:r>
              <a:rPr lang="fi-FI" dirty="0" err="1">
                <a:solidFill>
                  <a:srgbClr val="434343"/>
                </a:solidFill>
                <a:highlight>
                  <a:schemeClr val="lt1"/>
                </a:highlight>
              </a:rPr>
              <a:t>farmland</a:t>
            </a:r>
            <a:r>
              <a:rPr lang="fi-FI" dirty="0">
                <a:solidFill>
                  <a:srgbClr val="434343"/>
                </a:solidFill>
                <a:highlight>
                  <a:schemeClr val="lt1"/>
                </a:highlight>
              </a:rPr>
              <a:t> is </a:t>
            </a:r>
            <a:r>
              <a:rPr lang="fi-FI" dirty="0" err="1">
                <a:solidFill>
                  <a:srgbClr val="434343"/>
                </a:solidFill>
                <a:highlight>
                  <a:schemeClr val="lt1"/>
                </a:highlight>
              </a:rPr>
              <a:t>related</a:t>
            </a:r>
            <a:r>
              <a:rPr lang="fi-FI" dirty="0">
                <a:solidFill>
                  <a:srgbClr val="434343"/>
                </a:solidFill>
                <a:highlight>
                  <a:schemeClr val="lt1"/>
                </a:highlight>
              </a:rPr>
              <a:t> to </a:t>
            </a:r>
            <a:r>
              <a:rPr lang="fi-FI" dirty="0" err="1">
                <a:solidFill>
                  <a:srgbClr val="434343"/>
                </a:solidFill>
                <a:highlight>
                  <a:schemeClr val="lt1"/>
                </a:highlight>
              </a:rPr>
              <a:t>bird</a:t>
            </a:r>
            <a:r>
              <a:rPr lang="fi-FI" dirty="0">
                <a:solidFill>
                  <a:srgbClr val="434343"/>
                </a:solidFill>
                <a:highlight>
                  <a:schemeClr val="lt1"/>
                </a:highlight>
              </a:rPr>
              <a:t> </a:t>
            </a:r>
            <a:r>
              <a:rPr lang="fi-FI" dirty="0" err="1">
                <a:solidFill>
                  <a:srgbClr val="434343"/>
                </a:solidFill>
                <a:highlight>
                  <a:schemeClr val="lt1"/>
                </a:highlight>
              </a:rPr>
              <a:t>diversity</a:t>
            </a:r>
            <a:r>
              <a:rPr lang="fi-FI" dirty="0">
                <a:solidFill>
                  <a:srgbClr val="434343"/>
                </a:solidFill>
                <a:highlight>
                  <a:schemeClr val="lt1"/>
                </a:highlight>
              </a:rPr>
              <a:t> in </a:t>
            </a:r>
            <a:r>
              <a:rPr lang="fi-FI" dirty="0" err="1">
                <a:solidFill>
                  <a:srgbClr val="434343"/>
                </a:solidFill>
                <a:highlight>
                  <a:schemeClr val="lt1"/>
                </a:highlight>
              </a:rPr>
              <a:t>agro-ecosystems</a:t>
            </a:r>
            <a:r>
              <a:rPr lang="fi-FI" dirty="0">
                <a:solidFill>
                  <a:srgbClr val="434343"/>
                </a:solidFill>
                <a:highlight>
                  <a:schemeClr val="lt1"/>
                </a:highlight>
              </a:rPr>
              <a:t> - </a:t>
            </a:r>
            <a:r>
              <a:rPr lang="fi-FI" dirty="0" err="1">
                <a:solidFill>
                  <a:srgbClr val="434343"/>
                </a:solidFill>
                <a:highlight>
                  <a:schemeClr val="lt1"/>
                </a:highlight>
              </a:rPr>
              <a:t>Towards</a:t>
            </a:r>
            <a:r>
              <a:rPr lang="fi-FI" dirty="0">
                <a:solidFill>
                  <a:srgbClr val="434343"/>
                </a:solidFill>
                <a:highlight>
                  <a:schemeClr val="lt1"/>
                </a:highlight>
              </a:rPr>
              <a:t> a </a:t>
            </a:r>
            <a:r>
              <a:rPr lang="fi-FI" dirty="0" err="1">
                <a:solidFill>
                  <a:srgbClr val="434343"/>
                </a:solidFill>
                <a:highlight>
                  <a:schemeClr val="lt1"/>
                </a:highlight>
              </a:rPr>
              <a:t>versatile</a:t>
            </a:r>
            <a:r>
              <a:rPr lang="fi-FI" dirty="0">
                <a:solidFill>
                  <a:srgbClr val="434343"/>
                </a:solidFill>
                <a:highlight>
                  <a:schemeClr val="lt1"/>
                </a:highlight>
              </a:rPr>
              <a:t> </a:t>
            </a:r>
            <a:r>
              <a:rPr lang="fi-FI" dirty="0" err="1">
                <a:solidFill>
                  <a:srgbClr val="434343"/>
                </a:solidFill>
                <a:highlight>
                  <a:schemeClr val="lt1"/>
                </a:highlight>
              </a:rPr>
              <a:t>tool</a:t>
            </a:r>
            <a:r>
              <a:rPr lang="fi-FI" dirty="0">
                <a:solidFill>
                  <a:srgbClr val="434343"/>
                </a:solidFill>
                <a:highlight>
                  <a:schemeClr val="lt1"/>
                </a:highlight>
              </a:rPr>
              <a:t> for </a:t>
            </a:r>
            <a:r>
              <a:rPr lang="fi-FI" dirty="0" err="1">
                <a:solidFill>
                  <a:srgbClr val="434343"/>
                </a:solidFill>
                <a:highlight>
                  <a:schemeClr val="lt1"/>
                </a:highlight>
              </a:rPr>
              <a:t>biodiversity</a:t>
            </a:r>
            <a:r>
              <a:rPr lang="fi-FI" dirty="0">
                <a:solidFill>
                  <a:srgbClr val="434343"/>
                </a:solidFill>
                <a:highlight>
                  <a:schemeClr val="lt1"/>
                </a:highlight>
              </a:rPr>
              <a:t> </a:t>
            </a:r>
            <a:r>
              <a:rPr lang="fi-FI" dirty="0" err="1">
                <a:solidFill>
                  <a:srgbClr val="434343"/>
                </a:solidFill>
                <a:highlight>
                  <a:schemeClr val="lt1"/>
                </a:highlight>
              </a:rPr>
              <a:t>monitoring</a:t>
            </a:r>
            <a:r>
              <a:rPr lang="fi-FI" dirty="0">
                <a:solidFill>
                  <a:srgbClr val="434343"/>
                </a:solidFill>
                <a:highlight>
                  <a:schemeClr val="lt1"/>
                </a:highlight>
              </a:rPr>
              <a:t> and </a:t>
            </a:r>
            <a:r>
              <a:rPr lang="fi-FI" dirty="0" err="1">
                <a:solidFill>
                  <a:srgbClr val="434343"/>
                </a:solidFill>
                <a:highlight>
                  <a:schemeClr val="lt1"/>
                </a:highlight>
              </a:rPr>
              <a:t>conservation</a:t>
            </a:r>
            <a:r>
              <a:rPr lang="fi-FI" dirty="0">
                <a:solidFill>
                  <a:srgbClr val="434343"/>
                </a:solidFill>
                <a:highlight>
                  <a:schemeClr val="lt1"/>
                </a:highlight>
              </a:rPr>
              <a:t> </a:t>
            </a:r>
            <a:r>
              <a:rPr lang="fi-FI" dirty="0" err="1">
                <a:solidFill>
                  <a:srgbClr val="434343"/>
                </a:solidFill>
                <a:highlight>
                  <a:schemeClr val="lt1"/>
                </a:highlight>
              </a:rPr>
              <a:t>planning</a:t>
            </a:r>
            <a:r>
              <a:rPr lang="fi-FI" dirty="0">
                <a:solidFill>
                  <a:srgbClr val="434343"/>
                </a:solidFill>
                <a:highlight>
                  <a:schemeClr val="lt1"/>
                </a:highlight>
              </a:rPr>
              <a:t>. </a:t>
            </a:r>
            <a:r>
              <a:rPr lang="fi-FI" dirty="0" err="1">
                <a:solidFill>
                  <a:srgbClr val="434343"/>
                </a:solidFill>
                <a:highlight>
                  <a:schemeClr val="lt1"/>
                </a:highlight>
              </a:rPr>
              <a:t>Agriculture</a:t>
            </a:r>
            <a:r>
              <a:rPr lang="fi-FI" dirty="0">
                <a:solidFill>
                  <a:srgbClr val="434343"/>
                </a:solidFill>
                <a:highlight>
                  <a:schemeClr val="lt1"/>
                </a:highlight>
              </a:rPr>
              <a:t>, </a:t>
            </a:r>
            <a:r>
              <a:rPr lang="fi-FI" dirty="0" err="1">
                <a:solidFill>
                  <a:srgbClr val="434343"/>
                </a:solidFill>
                <a:highlight>
                  <a:schemeClr val="lt1"/>
                </a:highlight>
              </a:rPr>
              <a:t>Ecosystems</a:t>
            </a:r>
            <a:r>
              <a:rPr lang="fi-FI" dirty="0">
                <a:solidFill>
                  <a:srgbClr val="434343"/>
                </a:solidFill>
                <a:highlight>
                  <a:schemeClr val="lt1"/>
                </a:highlight>
              </a:rPr>
              <a:t> and Environment, 194, 58-64</a:t>
            </a:r>
            <a:endParaRPr dirty="0">
              <a:solidFill>
                <a:srgbClr val="434343"/>
              </a:solidFill>
              <a:highlight>
                <a:schemeClr val="lt1"/>
              </a:highlight>
            </a:endParaRPr>
          </a:p>
          <a:p>
            <a:pPr marL="0" lvl="0" indent="0" rtl="0">
              <a:lnSpc>
                <a:spcPct val="100000"/>
              </a:lnSpc>
              <a:spcBef>
                <a:spcPts val="1000"/>
              </a:spcBef>
              <a:spcAft>
                <a:spcPts val="0"/>
              </a:spcAft>
              <a:buClr>
                <a:schemeClr val="accent1"/>
              </a:buClr>
              <a:buSzPts val="2000"/>
              <a:buFont typeface="Calibri"/>
              <a:buNone/>
            </a:pPr>
            <a:endParaRPr dirty="0">
              <a:solidFill>
                <a:srgbClr val="0000FF"/>
              </a:solidFill>
              <a:highlight>
                <a:schemeClr val="lt1"/>
              </a:highlight>
            </a:endParaRPr>
          </a:p>
          <a:p>
            <a:pPr marL="0" lvl="0" indent="0" rtl="0">
              <a:lnSpc>
                <a:spcPct val="100000"/>
              </a:lnSpc>
              <a:spcBef>
                <a:spcPts val="1000"/>
              </a:spcBef>
              <a:spcAft>
                <a:spcPts val="0"/>
              </a:spcAft>
              <a:buClr>
                <a:schemeClr val="accent1"/>
              </a:buClr>
              <a:buSzPts val="2000"/>
              <a:buFont typeface="Calibri"/>
              <a:buNone/>
            </a:pPr>
            <a:endParaRPr dirty="0">
              <a:solidFill>
                <a:srgbClr val="0000FF"/>
              </a:solidFill>
            </a:endParaRPr>
          </a:p>
          <a:p>
            <a:pPr marL="0" lvl="0" indent="0" rtl="0">
              <a:lnSpc>
                <a:spcPct val="100000"/>
              </a:lnSpc>
              <a:spcBef>
                <a:spcPts val="1000"/>
              </a:spcBef>
              <a:spcAft>
                <a:spcPts val="1000"/>
              </a:spcAft>
              <a:buClr>
                <a:schemeClr val="dk1"/>
              </a:buClr>
              <a:buSzPts val="1100"/>
              <a:buFont typeface="Arial"/>
              <a:buNone/>
            </a:pPr>
            <a:endParaRPr sz="2200" dirty="0">
              <a:solidFill>
                <a:srgbClr val="0000FF"/>
              </a:solidFill>
              <a:highlight>
                <a:srgbClr val="FFFFFF"/>
              </a:highlight>
            </a:endParaRPr>
          </a:p>
        </p:txBody>
      </p:sp>
      <p:sp>
        <p:nvSpPr>
          <p:cNvPr id="618" name="Google Shape;618;p72"/>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22</a:t>
            </a:fld>
            <a:endParaRPr/>
          </a:p>
        </p:txBody>
      </p:sp>
      <p:sp>
        <p:nvSpPr>
          <p:cNvPr id="619" name="Google Shape;619;p72"/>
          <p:cNvSpPr txBox="1">
            <a:spLocks noGrp="1"/>
          </p:cNvSpPr>
          <p:nvPr>
            <p:ph type="title"/>
          </p:nvPr>
        </p:nvSpPr>
        <p:spPr>
          <a:xfrm>
            <a:off x="200400" y="367427"/>
            <a:ext cx="7543800" cy="815100"/>
          </a:xfrm>
          <a:prstGeom prst="rect">
            <a:avLst/>
          </a:prstGeom>
          <a:noFill/>
          <a:ln>
            <a:noFill/>
          </a:ln>
        </p:spPr>
        <p:txBody>
          <a:bodyPr spcFirstLastPara="1" wrap="square" lIns="91425" tIns="91425" rIns="91425" bIns="91425"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3600" i="0" u="none" strike="noStrike" cap="none">
                <a:solidFill>
                  <a:srgbClr val="3F3F3F"/>
                </a:solidFill>
                <a:latin typeface="Century Gothic"/>
                <a:ea typeface="Century Gothic"/>
                <a:cs typeface="Century Gothic"/>
                <a:sym typeface="Century Gothic"/>
              </a:rPr>
              <a:t>Sources &amp; experts</a:t>
            </a:r>
            <a:endParaRPr sz="3600" i="0" u="none" strike="noStrike" cap="none">
              <a:solidFill>
                <a:srgbClr val="3F3F3F"/>
              </a:solidFill>
              <a:latin typeface="Century Gothic"/>
              <a:ea typeface="Century Gothic"/>
              <a:cs typeface="Century Gothic"/>
              <a:sym typeface="Century Gothic"/>
            </a:endParaRPr>
          </a:p>
        </p:txBody>
      </p:sp>
      <p:sp>
        <p:nvSpPr>
          <p:cNvPr id="620" name="Google Shape;620;p72"/>
          <p:cNvSpPr txBox="1">
            <a:spLocks noGrp="1"/>
          </p:cNvSpPr>
          <p:nvPr>
            <p:ph type="dt" idx="10"/>
          </p:nvPr>
        </p:nvSpPr>
        <p:spPr>
          <a:xfrm>
            <a:off x="8072633" y="625347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fi-FI" sz="1000">
                <a:solidFill>
                  <a:srgbClr val="666666"/>
                </a:solidFill>
              </a:rPr>
              <a:t>22</a:t>
            </a:fld>
            <a:endParaRPr sz="1000">
              <a:solidFill>
                <a:srgbClr val="99999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73"/>
          <p:cNvSpPr txBox="1">
            <a:spLocks noGrp="1"/>
          </p:cNvSpPr>
          <p:nvPr>
            <p:ph type="body" idx="1"/>
          </p:nvPr>
        </p:nvSpPr>
        <p:spPr>
          <a:xfrm>
            <a:off x="326250" y="809625"/>
            <a:ext cx="8491500" cy="5443800"/>
          </a:xfrm>
          <a:prstGeom prst="rect">
            <a:avLst/>
          </a:prstGeom>
          <a:solidFill>
            <a:srgbClr val="FFFFFF"/>
          </a:solidFill>
          <a:ln>
            <a:noFill/>
          </a:ln>
        </p:spPr>
        <p:txBody>
          <a:bodyPr spcFirstLastPara="1" wrap="square" lIns="91425" tIns="91425" rIns="91425" bIns="91425" anchor="t" anchorCtr="0">
            <a:noAutofit/>
          </a:bodyPr>
          <a:lstStyle/>
          <a:p>
            <a:pPr marL="0" lvl="0" indent="0" rtl="0">
              <a:lnSpc>
                <a:spcPct val="100000"/>
              </a:lnSpc>
              <a:spcBef>
                <a:spcPts val="1000"/>
              </a:spcBef>
              <a:spcAft>
                <a:spcPts val="0"/>
              </a:spcAft>
              <a:buClr>
                <a:schemeClr val="accent1"/>
              </a:buClr>
              <a:buSzPts val="2000"/>
              <a:buFont typeface="Calibri"/>
              <a:buNone/>
            </a:pPr>
            <a:r>
              <a:rPr lang="fi-FI" b="1" dirty="0">
                <a:solidFill>
                  <a:srgbClr val="434343"/>
                </a:solidFill>
                <a:highlight>
                  <a:schemeClr val="lt1"/>
                </a:highlight>
              </a:rPr>
              <a:t>Luick, R. 2008.</a:t>
            </a:r>
            <a:r>
              <a:rPr lang="fi-FI" dirty="0">
                <a:solidFill>
                  <a:srgbClr val="434343"/>
                </a:solidFill>
                <a:highlight>
                  <a:schemeClr val="lt1"/>
                </a:highlight>
              </a:rPr>
              <a:t> </a:t>
            </a:r>
            <a:r>
              <a:rPr lang="fi-FI" dirty="0" err="1">
                <a:solidFill>
                  <a:srgbClr val="434343"/>
                </a:solidFill>
                <a:highlight>
                  <a:schemeClr val="lt1"/>
                </a:highlight>
              </a:rPr>
              <a:t>Transhumance</a:t>
            </a:r>
            <a:r>
              <a:rPr lang="fi-FI" dirty="0">
                <a:solidFill>
                  <a:srgbClr val="434343"/>
                </a:solidFill>
                <a:highlight>
                  <a:schemeClr val="lt1"/>
                </a:highlight>
              </a:rPr>
              <a:t> in Germany. </a:t>
            </a:r>
            <a:r>
              <a:rPr lang="fi-FI" u="sng" dirty="0">
                <a:solidFill>
                  <a:srgbClr val="0000FF"/>
                </a:solidFill>
                <a:highlight>
                  <a:schemeClr val="lt1"/>
                </a:highlight>
                <a:hlinkClick r:id="rId3"/>
              </a:rPr>
              <a:t>www.efncp.org/download/Swabian_Alb_F_F_Download.pdf</a:t>
            </a:r>
            <a:r>
              <a:rPr lang="fi-FI" dirty="0">
                <a:solidFill>
                  <a:srgbClr val="434343"/>
                </a:solidFill>
                <a:highlight>
                  <a:schemeClr val="lt1"/>
                </a:highlight>
              </a:rPr>
              <a:t> </a:t>
            </a:r>
            <a:endParaRPr b="1" dirty="0">
              <a:solidFill>
                <a:srgbClr val="333333"/>
              </a:solidFill>
            </a:endParaRPr>
          </a:p>
          <a:p>
            <a:pPr marL="0" lvl="0" indent="0" rtl="0">
              <a:lnSpc>
                <a:spcPct val="100000"/>
              </a:lnSpc>
              <a:spcBef>
                <a:spcPts val="1000"/>
              </a:spcBef>
              <a:spcAft>
                <a:spcPts val="0"/>
              </a:spcAft>
              <a:buClr>
                <a:srgbClr val="000000"/>
              </a:buClr>
              <a:buSzPts val="1100"/>
              <a:buFont typeface="Arial"/>
              <a:buNone/>
            </a:pPr>
            <a:r>
              <a:rPr lang="fi-FI" b="1" dirty="0">
                <a:solidFill>
                  <a:srgbClr val="333333"/>
                </a:solidFill>
              </a:rPr>
              <a:t>Oppermann, R. 2012. </a:t>
            </a:r>
            <a:r>
              <a:rPr lang="fi-FI" dirty="0">
                <a:solidFill>
                  <a:srgbClr val="333333"/>
                </a:solidFill>
              </a:rPr>
              <a:t>Germany. In Oppermann, R., Beaufoy, G., Jones, G. (</a:t>
            </a:r>
            <a:r>
              <a:rPr lang="fi-FI" dirty="0" err="1">
                <a:solidFill>
                  <a:srgbClr val="333333"/>
                </a:solidFill>
              </a:rPr>
              <a:t>Eds</a:t>
            </a:r>
            <a:r>
              <a:rPr lang="fi-FI" dirty="0">
                <a:solidFill>
                  <a:srgbClr val="333333"/>
                </a:solidFill>
              </a:rPr>
              <a:t>) 2012. </a:t>
            </a:r>
            <a:r>
              <a:rPr lang="fi-FI" dirty="0" err="1">
                <a:solidFill>
                  <a:srgbClr val="333333"/>
                </a:solidFill>
              </a:rPr>
              <a:t>High</a:t>
            </a:r>
            <a:r>
              <a:rPr lang="fi-FI" dirty="0">
                <a:solidFill>
                  <a:srgbClr val="333333"/>
                </a:solidFill>
              </a:rPr>
              <a:t> </a:t>
            </a:r>
            <a:r>
              <a:rPr lang="fi-FI" dirty="0" err="1">
                <a:solidFill>
                  <a:srgbClr val="333333"/>
                </a:solidFill>
              </a:rPr>
              <a:t>Nature</a:t>
            </a:r>
            <a:r>
              <a:rPr lang="fi-FI" dirty="0">
                <a:solidFill>
                  <a:srgbClr val="333333"/>
                </a:solidFill>
              </a:rPr>
              <a:t> Value Farming in Europe: 35 European </a:t>
            </a:r>
            <a:r>
              <a:rPr lang="fi-FI" dirty="0" err="1">
                <a:solidFill>
                  <a:srgbClr val="333333"/>
                </a:solidFill>
              </a:rPr>
              <a:t>countries</a:t>
            </a:r>
            <a:r>
              <a:rPr lang="fi-FI" dirty="0">
                <a:solidFill>
                  <a:srgbClr val="333333"/>
                </a:solidFill>
              </a:rPr>
              <a:t> – </a:t>
            </a:r>
            <a:r>
              <a:rPr lang="fi-FI" dirty="0" err="1">
                <a:solidFill>
                  <a:srgbClr val="333333"/>
                </a:solidFill>
              </a:rPr>
              <a:t>experiences</a:t>
            </a:r>
            <a:r>
              <a:rPr lang="fi-FI" dirty="0">
                <a:solidFill>
                  <a:srgbClr val="333333"/>
                </a:solidFill>
              </a:rPr>
              <a:t> and </a:t>
            </a:r>
            <a:r>
              <a:rPr lang="fi-FI" dirty="0" err="1">
                <a:solidFill>
                  <a:srgbClr val="333333"/>
                </a:solidFill>
              </a:rPr>
              <a:t>perspectives</a:t>
            </a:r>
            <a:r>
              <a:rPr lang="fi-FI" dirty="0">
                <a:solidFill>
                  <a:srgbClr val="333333"/>
                </a:solidFill>
              </a:rPr>
              <a:t>. c. </a:t>
            </a:r>
            <a:r>
              <a:rPr lang="fi-FI" dirty="0" err="1">
                <a:solidFill>
                  <a:srgbClr val="333333"/>
                </a:solidFill>
              </a:rPr>
              <a:t>Verlag</a:t>
            </a:r>
            <a:r>
              <a:rPr lang="fi-FI" dirty="0">
                <a:solidFill>
                  <a:srgbClr val="333333"/>
                </a:solidFill>
              </a:rPr>
              <a:t> </a:t>
            </a:r>
            <a:r>
              <a:rPr lang="fi-FI" dirty="0" err="1">
                <a:solidFill>
                  <a:srgbClr val="333333"/>
                </a:solidFill>
              </a:rPr>
              <a:t>gegionalkultur</a:t>
            </a:r>
            <a:r>
              <a:rPr lang="fi-FI" dirty="0">
                <a:solidFill>
                  <a:srgbClr val="333333"/>
                </a:solidFill>
              </a:rPr>
              <a:t>, Germany. 544pp. ISBN: 978-89735-657-3</a:t>
            </a:r>
            <a:endParaRPr dirty="0">
              <a:solidFill>
                <a:srgbClr val="333333"/>
              </a:solidFill>
            </a:endParaRPr>
          </a:p>
          <a:p>
            <a:pPr marL="0" lvl="0" indent="0" rtl="0">
              <a:lnSpc>
                <a:spcPct val="100000"/>
              </a:lnSpc>
              <a:spcBef>
                <a:spcPts val="400"/>
              </a:spcBef>
              <a:spcAft>
                <a:spcPts val="0"/>
              </a:spcAft>
              <a:buClr>
                <a:srgbClr val="000000"/>
              </a:buClr>
              <a:buSzPts val="1100"/>
              <a:buFont typeface="Arial"/>
              <a:buNone/>
            </a:pPr>
            <a:r>
              <a:rPr lang="fi-FI" b="1" dirty="0">
                <a:solidFill>
                  <a:srgbClr val="333333"/>
                </a:solidFill>
              </a:rPr>
              <a:t>Oppermann, R. 2010. </a:t>
            </a:r>
            <a:r>
              <a:rPr lang="fi-FI" b="1" dirty="0" err="1">
                <a:solidFill>
                  <a:srgbClr val="333333"/>
                </a:solidFill>
              </a:rPr>
              <a:t>posters</a:t>
            </a:r>
            <a:r>
              <a:rPr lang="fi-FI" b="1" dirty="0">
                <a:solidFill>
                  <a:srgbClr val="333333"/>
                </a:solidFill>
              </a:rPr>
              <a:t>: </a:t>
            </a:r>
            <a:endParaRPr b="1" dirty="0">
              <a:solidFill>
                <a:srgbClr val="333333"/>
              </a:solidFill>
            </a:endParaRPr>
          </a:p>
          <a:p>
            <a:pPr marL="457200" lvl="0" indent="-355600" rtl="0">
              <a:lnSpc>
                <a:spcPct val="100000"/>
              </a:lnSpc>
              <a:spcBef>
                <a:spcPts val="400"/>
              </a:spcBef>
              <a:spcAft>
                <a:spcPts val="0"/>
              </a:spcAft>
              <a:buSzPts val="2000"/>
              <a:buChar char="●"/>
            </a:pPr>
            <a:r>
              <a:rPr lang="fi-FI" dirty="0">
                <a:solidFill>
                  <a:srgbClr val="333333"/>
                </a:solidFill>
              </a:rPr>
              <a:t>HNV-</a:t>
            </a:r>
            <a:r>
              <a:rPr lang="fi-FI" dirty="0" err="1">
                <a:solidFill>
                  <a:srgbClr val="333333"/>
                </a:solidFill>
              </a:rPr>
              <a:t>farmland</a:t>
            </a:r>
            <a:r>
              <a:rPr lang="fi-FI" dirty="0">
                <a:solidFill>
                  <a:srgbClr val="333333"/>
                </a:solidFill>
              </a:rPr>
              <a:t> in Germany </a:t>
            </a:r>
            <a:r>
              <a:rPr lang="fi-FI" u="sng" dirty="0">
                <a:solidFill>
                  <a:srgbClr val="0000FF"/>
                </a:solidFill>
                <a:hlinkClick r:id="rId4"/>
              </a:rPr>
              <a:t>https://www.bfn.de/fileadmin/MDB/documents/ina/vortraege/2010-Farmland-Poster-Germany1-HNV%20farmland.pdf</a:t>
            </a:r>
            <a:r>
              <a:rPr lang="fi-FI" dirty="0">
                <a:solidFill>
                  <a:srgbClr val="0000FF"/>
                </a:solidFill>
              </a:rPr>
              <a:t> </a:t>
            </a:r>
            <a:endParaRPr dirty="0">
              <a:solidFill>
                <a:srgbClr val="0000FF"/>
              </a:solidFill>
            </a:endParaRPr>
          </a:p>
          <a:p>
            <a:pPr marL="457200" lvl="0" indent="-355600" rtl="0">
              <a:lnSpc>
                <a:spcPct val="100000"/>
              </a:lnSpc>
              <a:spcBef>
                <a:spcPts val="0"/>
              </a:spcBef>
              <a:spcAft>
                <a:spcPts val="0"/>
              </a:spcAft>
              <a:buClr>
                <a:srgbClr val="333333"/>
              </a:buClr>
              <a:buSzPts val="2000"/>
              <a:buChar char="●"/>
            </a:pPr>
            <a:r>
              <a:rPr lang="fi-FI" dirty="0" err="1">
                <a:solidFill>
                  <a:srgbClr val="333333"/>
                </a:solidFill>
              </a:rPr>
              <a:t>German</a:t>
            </a:r>
            <a:r>
              <a:rPr lang="fi-FI" dirty="0">
                <a:solidFill>
                  <a:srgbClr val="333333"/>
                </a:solidFill>
              </a:rPr>
              <a:t> </a:t>
            </a:r>
            <a:r>
              <a:rPr lang="fi-FI" dirty="0" err="1">
                <a:solidFill>
                  <a:srgbClr val="333333"/>
                </a:solidFill>
              </a:rPr>
              <a:t>farms</a:t>
            </a:r>
            <a:r>
              <a:rPr lang="fi-FI" dirty="0">
                <a:solidFill>
                  <a:srgbClr val="333333"/>
                </a:solidFill>
              </a:rPr>
              <a:t> </a:t>
            </a:r>
            <a:r>
              <a:rPr lang="fi-FI" dirty="0" err="1">
                <a:solidFill>
                  <a:srgbClr val="333333"/>
                </a:solidFill>
              </a:rPr>
              <a:t>with</a:t>
            </a:r>
            <a:r>
              <a:rPr lang="fi-FI" dirty="0">
                <a:solidFill>
                  <a:srgbClr val="333333"/>
                </a:solidFill>
              </a:rPr>
              <a:t> HNV </a:t>
            </a:r>
            <a:r>
              <a:rPr lang="fi-FI" dirty="0" err="1">
                <a:solidFill>
                  <a:srgbClr val="333333"/>
                </a:solidFill>
              </a:rPr>
              <a:t>farmland</a:t>
            </a:r>
            <a:r>
              <a:rPr lang="fi-FI" dirty="0">
                <a:solidFill>
                  <a:srgbClr val="333333"/>
                </a:solidFill>
              </a:rPr>
              <a:t> </a:t>
            </a:r>
            <a:r>
              <a:rPr lang="fi-FI" u="sng" dirty="0">
                <a:solidFill>
                  <a:srgbClr val="0000FF"/>
                </a:solidFill>
                <a:hlinkClick r:id="rId5"/>
              </a:rPr>
              <a:t>https://www.bfn.de/fileadmin/MDB/documents/ina/vortraege/2010-Farmland-Poster-Germany2-Farms-HNV.pdf</a:t>
            </a:r>
            <a:r>
              <a:rPr lang="fi-FI" dirty="0">
                <a:solidFill>
                  <a:srgbClr val="0000FF"/>
                </a:solidFill>
              </a:rPr>
              <a:t> </a:t>
            </a:r>
            <a:endParaRPr dirty="0">
              <a:solidFill>
                <a:srgbClr val="0000FF"/>
              </a:solidFill>
            </a:endParaRPr>
          </a:p>
          <a:p>
            <a:pPr marL="0" lvl="0" indent="0" rtl="0">
              <a:lnSpc>
                <a:spcPct val="100000"/>
              </a:lnSpc>
              <a:spcBef>
                <a:spcPts val="400"/>
              </a:spcBef>
              <a:spcAft>
                <a:spcPts val="0"/>
              </a:spcAft>
              <a:buNone/>
            </a:pPr>
            <a:endParaRPr sz="1400" dirty="0">
              <a:solidFill>
                <a:srgbClr val="0000FF"/>
              </a:solidFill>
            </a:endParaRPr>
          </a:p>
          <a:p>
            <a:pPr marL="0" lvl="0" indent="0">
              <a:lnSpc>
                <a:spcPct val="100000"/>
              </a:lnSpc>
              <a:spcBef>
                <a:spcPts val="400"/>
              </a:spcBef>
              <a:buNone/>
            </a:pPr>
            <a:r>
              <a:rPr lang="fi-FI" b="1" dirty="0" err="1">
                <a:solidFill>
                  <a:srgbClr val="333333"/>
                </a:solidFill>
              </a:rPr>
              <a:t>Ex</a:t>
            </a:r>
            <a:r>
              <a:rPr lang="fi-FI" b="1" dirty="0" err="1">
                <a:solidFill>
                  <a:srgbClr val="000000"/>
                </a:solidFill>
              </a:rPr>
              <a:t>pert</a:t>
            </a:r>
            <a:r>
              <a:rPr lang="fi-FI" b="1" dirty="0">
                <a:solidFill>
                  <a:srgbClr val="000000"/>
                </a:solidFill>
              </a:rPr>
              <a:t>:</a:t>
            </a:r>
            <a:r>
              <a:rPr lang="fi-FI" dirty="0">
                <a:solidFill>
                  <a:srgbClr val="000000"/>
                </a:solidFill>
              </a:rPr>
              <a:t> Rainer </a:t>
            </a:r>
            <a:r>
              <a:rPr lang="fi-FI" dirty="0" err="1" smtClean="0">
                <a:solidFill>
                  <a:srgbClr val="000000"/>
                </a:solidFill>
              </a:rPr>
              <a:t>Opperman</a:t>
            </a:r>
            <a:r>
              <a:rPr lang="fi-FI" dirty="0" smtClean="0">
                <a:solidFill>
                  <a:srgbClr val="000000"/>
                </a:solidFill>
              </a:rPr>
              <a:t>, </a:t>
            </a:r>
            <a:r>
              <a:rPr lang="de-DE" dirty="0">
                <a:solidFill>
                  <a:srgbClr val="000000"/>
                </a:solidFill>
              </a:rPr>
              <a:t>Institut für Agrarökologie und Biodiversität (IFAB</a:t>
            </a:r>
            <a:r>
              <a:rPr lang="de-DE" dirty="0" smtClean="0">
                <a:solidFill>
                  <a:srgbClr val="000000"/>
                </a:solidFill>
              </a:rPr>
              <a:t>), </a:t>
            </a:r>
            <a:r>
              <a:rPr lang="de-DE" u="sng" dirty="0">
                <a:hlinkClick r:id="rId6"/>
              </a:rPr>
              <a:t>oppermann@ifab-mannheim.de</a:t>
            </a:r>
            <a:endParaRPr dirty="0">
              <a:solidFill>
                <a:srgbClr val="333333"/>
              </a:solidFill>
            </a:endParaRPr>
          </a:p>
        </p:txBody>
      </p:sp>
      <p:sp>
        <p:nvSpPr>
          <p:cNvPr id="627" name="Google Shape;627;p73"/>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23</a:t>
            </a:fld>
            <a:endParaRPr/>
          </a:p>
        </p:txBody>
      </p:sp>
      <p:sp>
        <p:nvSpPr>
          <p:cNvPr id="628" name="Google Shape;628;p73"/>
          <p:cNvSpPr txBox="1">
            <a:spLocks noGrp="1"/>
          </p:cNvSpPr>
          <p:nvPr>
            <p:ph type="title"/>
          </p:nvPr>
        </p:nvSpPr>
        <p:spPr>
          <a:xfrm>
            <a:off x="200400" y="126227"/>
            <a:ext cx="7543800" cy="815100"/>
          </a:xfrm>
          <a:prstGeom prst="rect">
            <a:avLst/>
          </a:prstGeom>
          <a:noFill/>
          <a:ln>
            <a:noFill/>
          </a:ln>
        </p:spPr>
        <p:txBody>
          <a:bodyPr spcFirstLastPara="1" wrap="square" lIns="91425" tIns="91425" rIns="91425" bIns="91425"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3600" i="0" u="none" strike="noStrike" cap="none">
                <a:solidFill>
                  <a:srgbClr val="3F3F3F"/>
                </a:solidFill>
                <a:latin typeface="Century Gothic"/>
                <a:ea typeface="Century Gothic"/>
                <a:cs typeface="Century Gothic"/>
                <a:sym typeface="Century Gothic"/>
              </a:rPr>
              <a:t>Sources &amp; experts</a:t>
            </a:r>
            <a:endParaRPr sz="3600" i="0" u="none" strike="noStrike" cap="none">
              <a:solidFill>
                <a:srgbClr val="3F3F3F"/>
              </a:solidFill>
              <a:latin typeface="Century Gothic"/>
              <a:ea typeface="Century Gothic"/>
              <a:cs typeface="Century Gothic"/>
              <a:sym typeface="Century Gothic"/>
            </a:endParaRPr>
          </a:p>
        </p:txBody>
      </p:sp>
      <p:sp>
        <p:nvSpPr>
          <p:cNvPr id="629" name="Google Shape;629;p73"/>
          <p:cNvSpPr txBox="1">
            <a:spLocks noGrp="1"/>
          </p:cNvSpPr>
          <p:nvPr>
            <p:ph type="dt" idx="10"/>
          </p:nvPr>
        </p:nvSpPr>
        <p:spPr>
          <a:xfrm>
            <a:off x="8072633" y="625347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fi-FI" sz="1000">
                <a:solidFill>
                  <a:srgbClr val="666666"/>
                </a:solidFill>
              </a:rPr>
              <a:t>23</a:t>
            </a:fld>
            <a:endParaRPr sz="1000">
              <a:solidFill>
                <a:srgbClr val="99999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14"/>
          <p:cNvSpPr txBox="1"/>
          <p:nvPr/>
        </p:nvSpPr>
        <p:spPr>
          <a:xfrm>
            <a:off x="758625" y="4288775"/>
            <a:ext cx="7788600" cy="1719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051" name="Google Shape;1051;p114"/>
          <p:cNvSpPr txBox="1">
            <a:spLocks noGrp="1"/>
          </p:cNvSpPr>
          <p:nvPr>
            <p:ph type="title" idx="4294967295"/>
          </p:nvPr>
        </p:nvSpPr>
        <p:spPr>
          <a:xfrm>
            <a:off x="418800" y="1371425"/>
            <a:ext cx="8295300" cy="3003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55643E"/>
              </a:buClr>
              <a:buSzPts val="4000"/>
              <a:buFont typeface="Century Gothic"/>
              <a:buNone/>
            </a:pPr>
            <a:r>
              <a:rPr lang="fi-FI" sz="4600" b="1" i="1">
                <a:solidFill>
                  <a:srgbClr val="222222"/>
                </a:solidFill>
                <a:latin typeface="Century Gothic"/>
                <a:ea typeface="Century Gothic"/>
                <a:cs typeface="Century Gothic"/>
                <a:sym typeface="Century Gothic"/>
              </a:rPr>
              <a:t>High Nature Value Farming: L</a:t>
            </a:r>
            <a:r>
              <a:rPr lang="fi-FI" sz="4600" b="0" i="1">
                <a:solidFill>
                  <a:srgbClr val="222222"/>
                </a:solidFill>
                <a:latin typeface="Century Gothic"/>
                <a:ea typeface="Century Gothic"/>
                <a:cs typeface="Century Gothic"/>
                <a:sym typeface="Century Gothic"/>
              </a:rPr>
              <a:t>earning, </a:t>
            </a:r>
            <a:r>
              <a:rPr lang="fi-FI" sz="4600" b="1" i="1">
                <a:solidFill>
                  <a:srgbClr val="222222"/>
                </a:solidFill>
                <a:latin typeface="Century Gothic"/>
                <a:ea typeface="Century Gothic"/>
                <a:cs typeface="Century Gothic"/>
                <a:sym typeface="Century Gothic"/>
              </a:rPr>
              <a:t>In</a:t>
            </a:r>
            <a:r>
              <a:rPr lang="fi-FI" sz="4600" b="0" i="1">
                <a:solidFill>
                  <a:srgbClr val="222222"/>
                </a:solidFill>
                <a:latin typeface="Century Gothic"/>
                <a:ea typeface="Century Gothic"/>
                <a:cs typeface="Century Gothic"/>
                <a:sym typeface="Century Gothic"/>
              </a:rPr>
              <a:t>novation</a:t>
            </a:r>
            <a:r>
              <a:rPr lang="fi-FI" sz="4600" b="1" i="1">
                <a:solidFill>
                  <a:srgbClr val="222222"/>
                </a:solidFill>
                <a:latin typeface="Century Gothic"/>
                <a:ea typeface="Century Gothic"/>
                <a:cs typeface="Century Gothic"/>
                <a:sym typeface="Century Gothic"/>
              </a:rPr>
              <a:t> </a:t>
            </a:r>
            <a:r>
              <a:rPr lang="fi-FI" sz="4600" b="0" i="1">
                <a:solidFill>
                  <a:srgbClr val="222222"/>
                </a:solidFill>
                <a:latin typeface="Century Gothic"/>
                <a:ea typeface="Century Gothic"/>
                <a:cs typeface="Century Gothic"/>
                <a:sym typeface="Century Gothic"/>
              </a:rPr>
              <a:t>and </a:t>
            </a:r>
            <a:r>
              <a:rPr lang="fi-FI" sz="4600" b="1" i="1">
                <a:solidFill>
                  <a:srgbClr val="222222"/>
                </a:solidFill>
                <a:latin typeface="Century Gothic"/>
                <a:ea typeface="Century Gothic"/>
                <a:cs typeface="Century Gothic"/>
                <a:sym typeface="Century Gothic"/>
              </a:rPr>
              <a:t>K</a:t>
            </a:r>
            <a:r>
              <a:rPr lang="fi-FI" sz="4600" b="0" i="1">
                <a:solidFill>
                  <a:srgbClr val="222222"/>
                </a:solidFill>
                <a:latin typeface="Century Gothic"/>
                <a:ea typeface="Century Gothic"/>
                <a:cs typeface="Century Gothic"/>
                <a:sym typeface="Century Gothic"/>
              </a:rPr>
              <a:t>nowledge</a:t>
            </a:r>
            <a:r>
              <a:rPr lang="fi-FI" sz="4600" b="1" i="1">
                <a:solidFill>
                  <a:srgbClr val="222222"/>
                </a:solidFill>
                <a:latin typeface="Century Gothic"/>
                <a:ea typeface="Century Gothic"/>
                <a:cs typeface="Century Gothic"/>
                <a:sym typeface="Century Gothic"/>
              </a:rPr>
              <a:t> </a:t>
            </a:r>
            <a:r>
              <a:rPr lang="fi-FI" sz="4600" b="1" u="none" strike="noStrike" cap="none">
                <a:solidFill>
                  <a:srgbClr val="222222"/>
                </a:solidFill>
                <a:latin typeface="Century Gothic"/>
                <a:ea typeface="Century Gothic"/>
                <a:cs typeface="Century Gothic"/>
                <a:sym typeface="Century Gothic"/>
              </a:rPr>
              <a:t>HNV-Link</a:t>
            </a:r>
            <a:endParaRPr sz="4600" b="1" u="none" strike="noStrike" cap="none">
              <a:solidFill>
                <a:srgbClr val="222222"/>
              </a:solidFill>
              <a:latin typeface="Century Gothic"/>
              <a:ea typeface="Century Gothic"/>
              <a:cs typeface="Century Gothic"/>
              <a:sym typeface="Century Gothic"/>
            </a:endParaRPr>
          </a:p>
        </p:txBody>
      </p:sp>
      <p:sp>
        <p:nvSpPr>
          <p:cNvPr id="1052" name="Google Shape;1052;p114"/>
          <p:cNvSpPr txBox="1">
            <a:spLocks noGrp="1"/>
          </p:cNvSpPr>
          <p:nvPr>
            <p:ph type="body" idx="4294967295"/>
          </p:nvPr>
        </p:nvSpPr>
        <p:spPr>
          <a:xfrm>
            <a:off x="418799" y="4506425"/>
            <a:ext cx="6216900" cy="9846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chemeClr val="accent1"/>
              </a:buClr>
              <a:buSzPts val="2000"/>
              <a:buFont typeface="Noto Sans Symbols"/>
              <a:buNone/>
            </a:pPr>
            <a:r>
              <a:rPr lang="fi-FI" sz="2800" i="1" u="none" strike="noStrike" cap="none">
                <a:solidFill>
                  <a:srgbClr val="434343"/>
                </a:solidFill>
              </a:rPr>
              <a:t>Working together for a sustainable future</a:t>
            </a:r>
            <a:endParaRPr sz="2800" i="1" u="none" strike="noStrike" cap="none">
              <a:solidFill>
                <a:srgbClr val="434343"/>
              </a:solidFill>
            </a:endParaRPr>
          </a:p>
          <a:p>
            <a:pPr marL="0" marR="0" lvl="0" indent="0" algn="l" rtl="0">
              <a:lnSpc>
                <a:spcPct val="100000"/>
              </a:lnSpc>
              <a:spcBef>
                <a:spcPts val="1000"/>
              </a:spcBef>
              <a:spcAft>
                <a:spcPts val="0"/>
              </a:spcAft>
              <a:buClr>
                <a:schemeClr val="accent1"/>
              </a:buClr>
              <a:buSzPts val="2000"/>
              <a:buFont typeface="Noto Sans Symbols"/>
              <a:buNone/>
            </a:pPr>
            <a:endParaRPr sz="2800" b="0" i="0" u="none" strike="noStrike" cap="none">
              <a:solidFill>
                <a:srgbClr val="595959"/>
              </a:solidFill>
              <a:latin typeface="Century Gothic"/>
              <a:ea typeface="Century Gothic"/>
              <a:cs typeface="Century Gothic"/>
              <a:sym typeface="Century Gothic"/>
            </a:endParaRPr>
          </a:p>
        </p:txBody>
      </p:sp>
      <p:sp>
        <p:nvSpPr>
          <p:cNvPr id="1053" name="Google Shape;1053;p114"/>
          <p:cNvSpPr/>
          <p:nvPr/>
        </p:nvSpPr>
        <p:spPr>
          <a:xfrm>
            <a:off x="388152" y="117275"/>
            <a:ext cx="4572000" cy="7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fi-FI" sz="1350" b="1" i="0" u="none" strike="noStrike" cap="none" dirty="0" err="1">
                <a:solidFill>
                  <a:srgbClr val="434343"/>
                </a:solidFill>
                <a:latin typeface="Calibri"/>
                <a:ea typeface="Calibri"/>
                <a:cs typeface="Calibri"/>
                <a:sym typeface="Calibri"/>
              </a:rPr>
              <a:t>Disclaimer</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This</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presentation</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reflects</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the</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author's</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view</a:t>
            </a:r>
            <a:r>
              <a:rPr lang="fi-FI" sz="1350" i="0" u="none" strike="noStrike" cap="none" dirty="0">
                <a:solidFill>
                  <a:srgbClr val="434343"/>
                </a:solidFill>
                <a:latin typeface="Calibri"/>
                <a:ea typeface="Calibri"/>
                <a:cs typeface="Calibri"/>
                <a:sym typeface="Calibri"/>
              </a:rPr>
              <a:t> and </a:t>
            </a:r>
            <a:r>
              <a:rPr lang="fi-FI" sz="1350" i="0" u="none" strike="noStrike" cap="none" dirty="0" err="1">
                <a:solidFill>
                  <a:srgbClr val="434343"/>
                </a:solidFill>
                <a:latin typeface="Calibri"/>
                <a:ea typeface="Calibri"/>
                <a:cs typeface="Calibri"/>
                <a:sym typeface="Calibri"/>
              </a:rPr>
              <a:t>the</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Research</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Executive</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Agency</a:t>
            </a:r>
            <a:r>
              <a:rPr lang="fi-FI" sz="1350" i="0" u="none" strike="noStrike" cap="none" dirty="0">
                <a:solidFill>
                  <a:srgbClr val="434343"/>
                </a:solidFill>
                <a:latin typeface="Calibri"/>
                <a:ea typeface="Calibri"/>
                <a:cs typeface="Calibri"/>
                <a:sym typeface="Calibri"/>
              </a:rPr>
              <a:t> is </a:t>
            </a:r>
            <a:r>
              <a:rPr lang="fi-FI" sz="1350" i="0" u="none" strike="noStrike" cap="none" dirty="0" err="1">
                <a:solidFill>
                  <a:srgbClr val="434343"/>
                </a:solidFill>
                <a:latin typeface="Calibri"/>
                <a:ea typeface="Calibri"/>
                <a:cs typeface="Calibri"/>
                <a:sym typeface="Calibri"/>
              </a:rPr>
              <a:t>not</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responsible</a:t>
            </a:r>
            <a:r>
              <a:rPr lang="fi-FI" sz="1350" i="0" u="none" strike="noStrike" cap="none" dirty="0">
                <a:solidFill>
                  <a:srgbClr val="434343"/>
                </a:solidFill>
                <a:latin typeface="Calibri"/>
                <a:ea typeface="Calibri"/>
                <a:cs typeface="Calibri"/>
                <a:sym typeface="Calibri"/>
              </a:rPr>
              <a:t> for </a:t>
            </a:r>
            <a:r>
              <a:rPr lang="fi-FI" sz="1350" i="0" u="none" strike="noStrike" cap="none" dirty="0" err="1">
                <a:solidFill>
                  <a:srgbClr val="434343"/>
                </a:solidFill>
                <a:latin typeface="Calibri"/>
                <a:ea typeface="Calibri"/>
                <a:cs typeface="Calibri"/>
                <a:sym typeface="Calibri"/>
              </a:rPr>
              <a:t>any</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use</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that</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may</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be</a:t>
            </a:r>
            <a:r>
              <a:rPr lang="fi-FI" sz="1350" i="0" u="none" strike="noStrike" cap="none" dirty="0">
                <a:solidFill>
                  <a:srgbClr val="434343"/>
                </a:solidFill>
                <a:latin typeface="Calibri"/>
                <a:ea typeface="Calibri"/>
                <a:cs typeface="Calibri"/>
                <a:sym typeface="Calibri"/>
              </a:rPr>
              <a:t> made of </a:t>
            </a:r>
            <a:r>
              <a:rPr lang="fi-FI" sz="1350" i="0" u="none" strike="noStrike" cap="none" dirty="0" err="1">
                <a:solidFill>
                  <a:srgbClr val="434343"/>
                </a:solidFill>
                <a:latin typeface="Calibri"/>
                <a:ea typeface="Calibri"/>
                <a:cs typeface="Calibri"/>
                <a:sym typeface="Calibri"/>
              </a:rPr>
              <a:t>the</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information</a:t>
            </a:r>
            <a:r>
              <a:rPr lang="fi-FI" sz="1350" i="0" u="none" strike="noStrike" cap="none" dirty="0">
                <a:solidFill>
                  <a:srgbClr val="434343"/>
                </a:solidFill>
                <a:latin typeface="Calibri"/>
                <a:ea typeface="Calibri"/>
                <a:cs typeface="Calibri"/>
                <a:sym typeface="Calibri"/>
              </a:rPr>
              <a:t> it </a:t>
            </a:r>
            <a:r>
              <a:rPr lang="fi-FI" sz="1350" i="0" u="none" strike="noStrike" cap="none" dirty="0" err="1">
                <a:solidFill>
                  <a:srgbClr val="434343"/>
                </a:solidFill>
                <a:latin typeface="Calibri"/>
                <a:ea typeface="Calibri"/>
                <a:cs typeface="Calibri"/>
                <a:sym typeface="Calibri"/>
              </a:rPr>
              <a:t>contains</a:t>
            </a:r>
            <a:r>
              <a:rPr lang="fi-FI" sz="1350" i="0" u="none" strike="noStrike" cap="none" dirty="0">
                <a:solidFill>
                  <a:srgbClr val="434343"/>
                </a:solidFill>
                <a:latin typeface="Calibri"/>
                <a:ea typeface="Calibri"/>
                <a:cs typeface="Calibri"/>
                <a:sym typeface="Calibri"/>
              </a:rPr>
              <a:t>.</a:t>
            </a:r>
            <a:endParaRPr sz="1400" i="0" u="none" strike="noStrike" cap="none" dirty="0">
              <a:solidFill>
                <a:srgbClr val="434343"/>
              </a:solidFill>
              <a:latin typeface="Calibri"/>
              <a:ea typeface="Calibri"/>
              <a:cs typeface="Calibri"/>
              <a:sym typeface="Calibri"/>
            </a:endParaRPr>
          </a:p>
        </p:txBody>
      </p:sp>
      <p:pic>
        <p:nvPicPr>
          <p:cNvPr id="1054" name="Google Shape;1054;p114"/>
          <p:cNvPicPr preferRelativeResize="0"/>
          <p:nvPr/>
        </p:nvPicPr>
        <p:blipFill rotWithShape="1">
          <a:blip r:embed="rId3">
            <a:alphaModFix/>
          </a:blip>
          <a:srcRect/>
          <a:stretch/>
        </p:blipFill>
        <p:spPr>
          <a:xfrm>
            <a:off x="7278866" y="181750"/>
            <a:ext cx="1543509" cy="1101600"/>
          </a:xfrm>
          <a:prstGeom prst="rect">
            <a:avLst/>
          </a:prstGeom>
          <a:noFill/>
          <a:ln>
            <a:noFill/>
          </a:ln>
        </p:spPr>
      </p:pic>
      <p:pic>
        <p:nvPicPr>
          <p:cNvPr id="1055" name="Google Shape;1055;p114"/>
          <p:cNvPicPr preferRelativeResize="0"/>
          <p:nvPr/>
        </p:nvPicPr>
        <p:blipFill rotWithShape="1">
          <a:blip r:embed="rId4">
            <a:alphaModFix/>
          </a:blip>
          <a:srcRect/>
          <a:stretch/>
        </p:blipFill>
        <p:spPr>
          <a:xfrm>
            <a:off x="1437660" y="6253475"/>
            <a:ext cx="7200240" cy="524700"/>
          </a:xfrm>
          <a:prstGeom prst="rect">
            <a:avLst/>
          </a:prstGeom>
          <a:noFill/>
          <a:ln>
            <a:noFill/>
          </a:ln>
        </p:spPr>
      </p:pic>
      <p:sp>
        <p:nvSpPr>
          <p:cNvPr id="1056" name="Google Shape;1056;p114"/>
          <p:cNvSpPr txBox="1"/>
          <p:nvPr/>
        </p:nvSpPr>
        <p:spPr>
          <a:xfrm>
            <a:off x="418800" y="5435713"/>
            <a:ext cx="3000000" cy="666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fi-FI" sz="1800" dirty="0" smtClean="0">
                <a:solidFill>
                  <a:srgbClr val="262626"/>
                </a:solidFill>
                <a:latin typeface="Lato"/>
                <a:ea typeface="Lato"/>
                <a:cs typeface="Lato"/>
                <a:sym typeface="Lato"/>
              </a:rPr>
              <a:t>www.hnvlink.eu</a:t>
            </a:r>
            <a:endParaRPr dirty="0">
              <a:solidFill>
                <a:srgbClr val="262626"/>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0"/>
          <p:cNvSpPr txBox="1">
            <a:spLocks noGrp="1"/>
          </p:cNvSpPr>
          <p:nvPr>
            <p:ph type="title"/>
          </p:nvPr>
        </p:nvSpPr>
        <p:spPr>
          <a:xfrm>
            <a:off x="822960" y="286604"/>
            <a:ext cx="7543800" cy="14508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r>
              <a:rPr lang="fi-FI" dirty="0">
                <a:latin typeface="Century Gothic" panose="020B0502020202020204" pitchFamily="34" charset="0"/>
              </a:rPr>
              <a:t>Learning </a:t>
            </a:r>
            <a:r>
              <a:rPr lang="fi-FI" dirty="0" err="1">
                <a:latin typeface="Century Gothic" panose="020B0502020202020204" pitchFamily="34" charset="0"/>
              </a:rPr>
              <a:t>objectives</a:t>
            </a:r>
            <a:endParaRPr dirty="0">
              <a:latin typeface="Century Gothic" panose="020B0502020202020204" pitchFamily="34" charset="0"/>
            </a:endParaRPr>
          </a:p>
        </p:txBody>
      </p:sp>
      <p:sp>
        <p:nvSpPr>
          <p:cNvPr id="222" name="Google Shape;222;p40"/>
          <p:cNvSpPr txBox="1">
            <a:spLocks noGrp="1"/>
          </p:cNvSpPr>
          <p:nvPr>
            <p:ph type="body" idx="1"/>
          </p:nvPr>
        </p:nvSpPr>
        <p:spPr>
          <a:xfrm>
            <a:off x="822959" y="1845734"/>
            <a:ext cx="7543800" cy="4023300"/>
          </a:xfrm>
          <a:prstGeom prst="rect">
            <a:avLst/>
          </a:prstGeom>
        </p:spPr>
        <p:txBody>
          <a:bodyPr spcFirstLastPara="1" wrap="square" lIns="0" tIns="45700" rIns="0" bIns="45700" anchor="t" anchorCtr="0">
            <a:noAutofit/>
          </a:bodyPr>
          <a:lstStyle/>
          <a:p>
            <a:pPr marL="457200" lvl="0" indent="-381000" rtl="0">
              <a:lnSpc>
                <a:spcPct val="115000"/>
              </a:lnSpc>
              <a:spcBef>
                <a:spcPts val="1000"/>
              </a:spcBef>
              <a:spcAft>
                <a:spcPts val="0"/>
              </a:spcAft>
              <a:buClr>
                <a:srgbClr val="073763"/>
              </a:buClr>
              <a:buSzPts val="2400"/>
              <a:buFont typeface="Cambria"/>
              <a:buChar char="●"/>
            </a:pPr>
            <a:r>
              <a:rPr lang="fi-FI" sz="2400">
                <a:solidFill>
                  <a:srgbClr val="434343"/>
                </a:solidFill>
              </a:rPr>
              <a:t>To appreciate a diversity of </a:t>
            </a:r>
            <a:r>
              <a:rPr lang="fi-FI" sz="2400"/>
              <a:t>High Nature Value farmland</a:t>
            </a:r>
            <a:r>
              <a:rPr lang="fi-FI" sz="2400">
                <a:solidFill>
                  <a:srgbClr val="434343"/>
                </a:solidFill>
              </a:rPr>
              <a:t> types across Europe and outside</a:t>
            </a:r>
            <a:endParaRPr sz="2400">
              <a:solidFill>
                <a:srgbClr val="434343"/>
              </a:solidFill>
            </a:endParaRPr>
          </a:p>
          <a:p>
            <a:pPr marL="457200" lvl="0" indent="-381000" rtl="0">
              <a:lnSpc>
                <a:spcPct val="115000"/>
              </a:lnSpc>
              <a:spcBef>
                <a:spcPts val="1000"/>
              </a:spcBef>
              <a:spcAft>
                <a:spcPts val="0"/>
              </a:spcAft>
              <a:buClr>
                <a:srgbClr val="073763"/>
              </a:buClr>
              <a:buSzPts val="2400"/>
              <a:buFont typeface="Cambria"/>
              <a:buChar char="●"/>
            </a:pPr>
            <a:r>
              <a:rPr lang="fi-FI" sz="2400">
                <a:solidFill>
                  <a:srgbClr val="434343"/>
                </a:solidFill>
              </a:rPr>
              <a:t>To learn of the general characteristics of HNV farmland and farming systems</a:t>
            </a:r>
            <a:endParaRPr sz="2400">
              <a:solidFill>
                <a:srgbClr val="434343"/>
              </a:solidFill>
            </a:endParaRPr>
          </a:p>
          <a:p>
            <a:pPr marL="457200" lvl="0" indent="-381000" rtl="0">
              <a:lnSpc>
                <a:spcPct val="115000"/>
              </a:lnSpc>
              <a:spcBef>
                <a:spcPts val="1000"/>
              </a:spcBef>
              <a:spcAft>
                <a:spcPts val="0"/>
              </a:spcAft>
              <a:buClr>
                <a:srgbClr val="073763"/>
              </a:buClr>
              <a:buSzPts val="2400"/>
              <a:buFont typeface="Cambria"/>
              <a:buChar char="●"/>
            </a:pPr>
            <a:r>
              <a:rPr lang="fi-FI" sz="2400">
                <a:solidFill>
                  <a:srgbClr val="434343"/>
                </a:solidFill>
              </a:rPr>
              <a:t>To familiarise oneself with various public values of HNV farmland</a:t>
            </a:r>
            <a:endParaRPr sz="2400"/>
          </a:p>
        </p:txBody>
      </p:sp>
      <p:sp>
        <p:nvSpPr>
          <p:cNvPr id="223" name="Google Shape;223;p40"/>
          <p:cNvSpPr txBox="1">
            <a:spLocks noGrp="1"/>
          </p:cNvSpPr>
          <p:nvPr>
            <p:ph type="sldNum" idx="12"/>
          </p:nvPr>
        </p:nvSpPr>
        <p:spPr>
          <a:xfrm>
            <a:off x="7382744" y="6293711"/>
            <a:ext cx="9840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3</a:t>
            </a:fld>
            <a:endParaRPr/>
          </a:p>
        </p:txBody>
      </p:sp>
      <p:sp>
        <p:nvSpPr>
          <p:cNvPr id="224" name="Google Shape;224;p40"/>
          <p:cNvSpPr txBox="1">
            <a:spLocks noGrp="1"/>
          </p:cNvSpPr>
          <p:nvPr>
            <p:ph type="sldNum" idx="12"/>
          </p:nvPr>
        </p:nvSpPr>
        <p:spPr>
          <a:xfrm>
            <a:off x="7425344" y="630203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solidFill>
                  <a:srgbClr val="666666"/>
                </a:solidFill>
              </a:rPr>
              <a:t>3</a:t>
            </a:fld>
            <a:endParaRPr>
              <a:solidFill>
                <a:srgbClr val="66666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1"/>
          <p:cNvSpPr txBox="1">
            <a:spLocks noGrp="1"/>
          </p:cNvSpPr>
          <p:nvPr>
            <p:ph type="title"/>
          </p:nvPr>
        </p:nvSpPr>
        <p:spPr>
          <a:xfrm>
            <a:off x="917300" y="723456"/>
            <a:ext cx="7543800" cy="6903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en-US" i="0" u="none" strike="noStrike" cap="none" smtClean="0">
                <a:solidFill>
                  <a:srgbClr val="3F3F3F"/>
                </a:solidFill>
                <a:latin typeface="Century Gothic"/>
                <a:ea typeface="Century Gothic"/>
                <a:cs typeface="Century Gothic"/>
                <a:sym typeface="Century Gothic"/>
              </a:rPr>
              <a:t>Content</a:t>
            </a:r>
            <a:endParaRPr lang="en-US" i="0" u="none" strike="noStrike" cap="none">
              <a:solidFill>
                <a:srgbClr val="3F3F3F"/>
              </a:solidFill>
              <a:latin typeface="Century Gothic"/>
              <a:ea typeface="Century Gothic"/>
              <a:cs typeface="Century Gothic"/>
              <a:sym typeface="Century Gothic"/>
            </a:endParaRPr>
          </a:p>
        </p:txBody>
      </p:sp>
      <p:sp>
        <p:nvSpPr>
          <p:cNvPr id="231" name="Google Shape;231;p41"/>
          <p:cNvSpPr txBox="1">
            <a:spLocks noGrp="1"/>
          </p:cNvSpPr>
          <p:nvPr>
            <p:ph type="body" idx="1"/>
          </p:nvPr>
        </p:nvSpPr>
        <p:spPr>
          <a:xfrm>
            <a:off x="884600" y="1585387"/>
            <a:ext cx="7543800" cy="4217100"/>
          </a:xfrm>
          <a:prstGeom prst="rect">
            <a:avLst/>
          </a:prstGeom>
          <a:noFill/>
          <a:ln>
            <a:noFill/>
          </a:ln>
        </p:spPr>
        <p:txBody>
          <a:bodyPr spcFirstLastPara="1" wrap="square" lIns="0" tIns="45700" rIns="0" bIns="45700" anchor="t" anchorCtr="0">
            <a:noAutofit/>
          </a:bodyPr>
          <a:lstStyle/>
          <a:p>
            <a:pPr marL="457200" marR="0" lvl="0" indent="-457200" algn="l" rtl="0">
              <a:lnSpc>
                <a:spcPct val="90000"/>
              </a:lnSpc>
              <a:spcBef>
                <a:spcPts val="0"/>
              </a:spcBef>
              <a:spcAft>
                <a:spcPts val="0"/>
              </a:spcAft>
              <a:buClr>
                <a:srgbClr val="073763"/>
              </a:buClr>
              <a:buSzPts val="2400"/>
              <a:buFont typeface="Calibri"/>
              <a:buAutoNum type="arabicPeriod"/>
            </a:pPr>
            <a:r>
              <a:rPr lang="en-US" sz="2400" b="0" i="0" u="none" strike="noStrike" cap="none" dirty="0" smtClean="0">
                <a:solidFill>
                  <a:srgbClr val="3F3F3F"/>
                </a:solidFill>
                <a:sym typeface="Calibri"/>
              </a:rPr>
              <a:t>Concept of </a:t>
            </a:r>
            <a:r>
              <a:rPr lang="en-US" sz="2400" dirty="0" smtClean="0"/>
              <a:t>High Nature Value (HNV) farmland</a:t>
            </a:r>
            <a:endParaRPr lang="en-US" sz="2400" b="0" i="0" u="none" strike="noStrike" cap="none" dirty="0" smtClean="0">
              <a:solidFill>
                <a:srgbClr val="3F3F3F"/>
              </a:solidFill>
              <a:sym typeface="Calibri"/>
            </a:endParaRPr>
          </a:p>
          <a:p>
            <a:pPr marL="457200" marR="0" lvl="0" indent="-457200" algn="l" rtl="0">
              <a:lnSpc>
                <a:spcPct val="90000"/>
              </a:lnSpc>
              <a:spcBef>
                <a:spcPts val="1400"/>
              </a:spcBef>
              <a:spcAft>
                <a:spcPts val="0"/>
              </a:spcAft>
              <a:buClr>
                <a:srgbClr val="073763"/>
              </a:buClr>
              <a:buSzPts val="2400"/>
              <a:buFont typeface="Calibri"/>
              <a:buAutoNum type="arabicPeriod"/>
            </a:pPr>
            <a:r>
              <a:rPr lang="en-US" sz="2400" b="0" i="0" u="none" strike="noStrike" cap="none" dirty="0" smtClean="0">
                <a:solidFill>
                  <a:srgbClr val="3F3F3F"/>
                </a:solidFill>
                <a:sym typeface="Calibri"/>
              </a:rPr>
              <a:t>Examples from Europe</a:t>
            </a:r>
            <a:endParaRPr lang="en-US" sz="2000" b="0" i="0" u="none" strike="noStrike" cap="none" dirty="0" smtClean="0">
              <a:solidFill>
                <a:srgbClr val="3F3F3F"/>
              </a:solidFill>
              <a:sym typeface="Calibri"/>
            </a:endParaRPr>
          </a:p>
          <a:p>
            <a:pPr marL="932688" lvl="2" indent="-457200">
              <a:lnSpc>
                <a:spcPct val="100000"/>
              </a:lnSpc>
              <a:buClr>
                <a:srgbClr val="073763"/>
              </a:buClr>
              <a:buSzPts val="2000"/>
              <a:buFont typeface="Courier New"/>
              <a:buChar char="■"/>
            </a:pPr>
            <a:r>
              <a:rPr lang="en-US" sz="2000" dirty="0" smtClean="0"/>
              <a:t>Spain and Portugal</a:t>
            </a:r>
          </a:p>
          <a:p>
            <a:pPr marL="932688" marR="0" lvl="2" indent="-457200" algn="l" rtl="0">
              <a:lnSpc>
                <a:spcPct val="100000"/>
              </a:lnSpc>
              <a:spcBef>
                <a:spcPts val="400"/>
              </a:spcBef>
              <a:spcAft>
                <a:spcPts val="0"/>
              </a:spcAft>
              <a:buClr>
                <a:srgbClr val="073763"/>
              </a:buClr>
              <a:buSzPts val="2000"/>
              <a:buFont typeface="Courier New"/>
              <a:buChar char="■"/>
            </a:pPr>
            <a:r>
              <a:rPr lang="en-US" sz="2000" b="0" i="0" u="none" strike="noStrike" cap="none" dirty="0" smtClean="0">
                <a:solidFill>
                  <a:srgbClr val="3F3F3F"/>
                </a:solidFill>
                <a:sym typeface="Calibri"/>
              </a:rPr>
              <a:t>Croatia</a:t>
            </a:r>
          </a:p>
          <a:p>
            <a:pPr marL="932688" lvl="2" indent="-457200">
              <a:lnSpc>
                <a:spcPct val="100000"/>
              </a:lnSpc>
              <a:spcBef>
                <a:spcPts val="600"/>
              </a:spcBef>
              <a:buClr>
                <a:srgbClr val="073763"/>
              </a:buClr>
              <a:buSzPts val="2000"/>
              <a:buFont typeface="Courier New"/>
              <a:buChar char="■"/>
            </a:pPr>
            <a:r>
              <a:rPr lang="en-US" sz="2000" dirty="0" smtClean="0"/>
              <a:t>Romania</a:t>
            </a:r>
          </a:p>
          <a:p>
            <a:pPr marL="932688" lvl="2" indent="-457200">
              <a:lnSpc>
                <a:spcPct val="100000"/>
              </a:lnSpc>
              <a:spcBef>
                <a:spcPts val="600"/>
              </a:spcBef>
              <a:buClr>
                <a:srgbClr val="073763"/>
              </a:buClr>
              <a:buSzPts val="2000"/>
              <a:buFont typeface="Courier New"/>
              <a:buChar char="■"/>
            </a:pPr>
            <a:r>
              <a:rPr lang="en-US" sz="2000" b="1" dirty="0" smtClean="0"/>
              <a:t>France</a:t>
            </a:r>
          </a:p>
          <a:p>
            <a:pPr marL="932688" marR="0" lvl="2" indent="-457200" algn="l" rtl="0">
              <a:lnSpc>
                <a:spcPct val="100000"/>
              </a:lnSpc>
              <a:spcBef>
                <a:spcPts val="600"/>
              </a:spcBef>
              <a:spcAft>
                <a:spcPts val="0"/>
              </a:spcAft>
              <a:buClr>
                <a:srgbClr val="073763"/>
              </a:buClr>
              <a:buSzPts val="2000"/>
              <a:buFont typeface="Courier New"/>
              <a:buChar char="■"/>
            </a:pPr>
            <a:r>
              <a:rPr lang="en-US" sz="2000" b="1" i="0" u="none" strike="noStrike" cap="none" dirty="0" smtClean="0">
                <a:solidFill>
                  <a:srgbClr val="3F3F3F"/>
                </a:solidFill>
                <a:sym typeface="Calibri"/>
              </a:rPr>
              <a:t>Germany</a:t>
            </a:r>
          </a:p>
          <a:p>
            <a:pPr marL="932688" lvl="2" indent="-457200">
              <a:lnSpc>
                <a:spcPct val="100000"/>
              </a:lnSpc>
              <a:spcBef>
                <a:spcPts val="600"/>
              </a:spcBef>
              <a:buClr>
                <a:srgbClr val="073763"/>
              </a:buClr>
              <a:buSzPts val="2000"/>
              <a:buFont typeface="Courier New"/>
              <a:buChar char="■"/>
            </a:pPr>
            <a:r>
              <a:rPr lang="en-US" sz="2000" dirty="0" smtClean="0"/>
              <a:t>Ireland</a:t>
            </a:r>
          </a:p>
          <a:p>
            <a:pPr marL="932688" lvl="2" indent="-457200">
              <a:lnSpc>
                <a:spcPct val="100000"/>
              </a:lnSpc>
              <a:spcBef>
                <a:spcPts val="600"/>
              </a:spcBef>
              <a:buClr>
                <a:srgbClr val="073763"/>
              </a:buClr>
              <a:buSzPts val="2000"/>
              <a:buFont typeface="Courier New"/>
              <a:buChar char="■"/>
            </a:pPr>
            <a:r>
              <a:rPr lang="en-US" sz="2000" dirty="0" smtClean="0"/>
              <a:t>Finland</a:t>
            </a:r>
            <a:endParaRPr lang="en-US" sz="2000" b="0" i="0" u="none" strike="noStrike" cap="none" dirty="0" smtClean="0">
              <a:solidFill>
                <a:srgbClr val="3F3F3F"/>
              </a:solidFill>
              <a:sym typeface="Calibri"/>
            </a:endParaRPr>
          </a:p>
          <a:p>
            <a:pPr marL="457200" marR="0" lvl="0" indent="-457200" algn="l" rtl="0">
              <a:lnSpc>
                <a:spcPct val="90000"/>
              </a:lnSpc>
              <a:spcBef>
                <a:spcPts val="1600"/>
              </a:spcBef>
              <a:spcAft>
                <a:spcPts val="0"/>
              </a:spcAft>
              <a:buClr>
                <a:srgbClr val="073763"/>
              </a:buClr>
              <a:buSzPts val="2400"/>
              <a:buFont typeface="Calibri"/>
              <a:buAutoNum type="arabicPeriod"/>
            </a:pPr>
            <a:r>
              <a:rPr lang="en-US" sz="2400" b="0" i="0" u="none" strike="noStrike" cap="none" dirty="0" smtClean="0">
                <a:solidFill>
                  <a:srgbClr val="3F3F3F"/>
                </a:solidFill>
                <a:sym typeface="Calibri"/>
              </a:rPr>
              <a:t>Examples outside Europe</a:t>
            </a:r>
            <a:endParaRPr lang="en-US" sz="2400" b="0" i="0" u="none" strike="noStrike" cap="none" dirty="0">
              <a:solidFill>
                <a:srgbClr val="FF0000"/>
              </a:solidFill>
              <a:sym typeface="Calibri"/>
            </a:endParaRPr>
          </a:p>
        </p:txBody>
      </p:sp>
      <p:sp>
        <p:nvSpPr>
          <p:cNvPr id="232" name="Google Shape;232;p41"/>
          <p:cNvSpPr txBox="1">
            <a:spLocks noGrp="1"/>
          </p:cNvSpPr>
          <p:nvPr>
            <p:ph type="sldNum" idx="12"/>
          </p:nvPr>
        </p:nvSpPr>
        <p:spPr>
          <a:xfrm>
            <a:off x="7481969" y="6267361"/>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en-US" smtClean="0"/>
              <a:t>4</a:t>
            </a:fld>
            <a:endParaRPr lang="en-US"/>
          </a:p>
        </p:txBody>
      </p:sp>
      <p:sp>
        <p:nvSpPr>
          <p:cNvPr id="233" name="Google Shape;233;p41"/>
          <p:cNvSpPr txBox="1">
            <a:spLocks noGrp="1"/>
          </p:cNvSpPr>
          <p:nvPr>
            <p:ph type="sldNum" idx="12"/>
          </p:nvPr>
        </p:nvSpPr>
        <p:spPr>
          <a:xfrm>
            <a:off x="7425344" y="630203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en-US" smtClean="0">
                <a:solidFill>
                  <a:srgbClr val="666666"/>
                </a:solidFill>
              </a:rPr>
              <a:t>4</a:t>
            </a:fld>
            <a:endParaRPr lang="en-US">
              <a:solidFill>
                <a:srgbClr val="66666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7"/>
          <p:cNvSpPr txBox="1">
            <a:spLocks noGrp="1"/>
          </p:cNvSpPr>
          <p:nvPr>
            <p:ph type="title"/>
          </p:nvPr>
        </p:nvSpPr>
        <p:spPr>
          <a:xfrm>
            <a:off x="344200" y="348976"/>
            <a:ext cx="7543800" cy="12201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262626"/>
              </a:buClr>
              <a:buSzPts val="8000"/>
              <a:buFont typeface="Calibri"/>
              <a:buNone/>
            </a:pPr>
            <a:r>
              <a:rPr lang="fi-FI" sz="8000" i="0" u="none" strike="noStrike" cap="none">
                <a:solidFill>
                  <a:srgbClr val="262626"/>
                </a:solidFill>
                <a:latin typeface="Century Gothic"/>
                <a:ea typeface="Century Gothic"/>
                <a:cs typeface="Century Gothic"/>
                <a:sym typeface="Century Gothic"/>
              </a:rPr>
              <a:t>France</a:t>
            </a:r>
            <a:endParaRPr sz="8000" i="0" u="none" strike="noStrike" cap="none">
              <a:solidFill>
                <a:srgbClr val="262626"/>
              </a:solidFill>
              <a:latin typeface="Century Gothic"/>
              <a:ea typeface="Century Gothic"/>
              <a:cs typeface="Century Gothic"/>
              <a:sym typeface="Century Gothic"/>
            </a:endParaRPr>
          </a:p>
        </p:txBody>
      </p:sp>
      <p:sp>
        <p:nvSpPr>
          <p:cNvPr id="334" name="Google Shape;334;p47"/>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fi-FI" sz="1050" b="1" i="0" u="none" strike="noStrike" cap="none">
                <a:solidFill>
                  <a:srgbClr val="FFFFFF"/>
                </a:solidFill>
                <a:latin typeface="Times New Roman"/>
                <a:ea typeface="Times New Roman"/>
                <a:cs typeface="Times New Roman"/>
                <a:sym typeface="Times New Roman"/>
              </a:rPr>
              <a:t>5</a:t>
            </a:fld>
            <a:endParaRPr sz="1050" b="1" i="0" u="none" strike="noStrike" cap="none">
              <a:solidFill>
                <a:srgbClr val="FFFFFF"/>
              </a:solidFill>
              <a:latin typeface="Times New Roman"/>
              <a:ea typeface="Times New Roman"/>
              <a:cs typeface="Times New Roman"/>
              <a:sym typeface="Times New Roman"/>
            </a:endParaRPr>
          </a:p>
        </p:txBody>
      </p:sp>
      <p:pic>
        <p:nvPicPr>
          <p:cNvPr id="335" name="Google Shape;335;p47"/>
          <p:cNvPicPr preferRelativeResize="0"/>
          <p:nvPr/>
        </p:nvPicPr>
        <p:blipFill rotWithShape="1">
          <a:blip r:embed="rId3">
            <a:alphaModFix/>
          </a:blip>
          <a:srcRect/>
          <a:stretch/>
        </p:blipFill>
        <p:spPr>
          <a:xfrm>
            <a:off x="0" y="1793525"/>
            <a:ext cx="9144001" cy="5064474"/>
          </a:xfrm>
          <a:prstGeom prst="rect">
            <a:avLst/>
          </a:prstGeom>
          <a:noFill/>
          <a:ln>
            <a:noFill/>
          </a:ln>
        </p:spPr>
      </p:pic>
      <p:sp>
        <p:nvSpPr>
          <p:cNvPr id="336" name="Google Shape;336;p47"/>
          <p:cNvSpPr txBox="1"/>
          <p:nvPr/>
        </p:nvSpPr>
        <p:spPr>
          <a:xfrm>
            <a:off x="7275100" y="6188200"/>
            <a:ext cx="1869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i-FI" sz="1800" i="0" u="none" strike="noStrike" cap="none">
                <a:solidFill>
                  <a:srgbClr val="D9D9D9"/>
                </a:solidFill>
                <a:latin typeface="Calibri"/>
                <a:ea typeface="Calibri"/>
                <a:cs typeface="Calibri"/>
                <a:sym typeface="Calibri"/>
              </a:rPr>
              <a:t>Bocage landscape</a:t>
            </a:r>
            <a:endParaRPr sz="1800" i="0" u="none" strike="noStrike" cap="none">
              <a:solidFill>
                <a:srgbClr val="D9D9D9"/>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0"/>
        <p:cNvGrpSpPr/>
        <p:nvPr/>
      </p:nvGrpSpPr>
      <p:grpSpPr>
        <a:xfrm>
          <a:off x="0" y="0"/>
          <a:ext cx="0" cy="0"/>
          <a:chOff x="0" y="0"/>
          <a:chExt cx="0" cy="0"/>
        </a:xfrm>
      </p:grpSpPr>
      <p:sp>
        <p:nvSpPr>
          <p:cNvPr id="341" name="Google Shape;341;p48"/>
          <p:cNvSpPr txBox="1"/>
          <p:nvPr/>
        </p:nvSpPr>
        <p:spPr>
          <a:xfrm>
            <a:off x="6578025" y="232000"/>
            <a:ext cx="2518800" cy="37728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fi-FI" sz="1100" i="1"/>
              <a:t>High mountain pastures under extensive sheep, beef and dairy cattle</a:t>
            </a:r>
            <a:endParaRPr sz="1100" i="1"/>
          </a:p>
          <a:p>
            <a:pPr marL="0" lvl="0" indent="0" rtl="0">
              <a:spcBef>
                <a:spcPts val="1000"/>
              </a:spcBef>
              <a:spcAft>
                <a:spcPts val="0"/>
              </a:spcAft>
              <a:buNone/>
            </a:pPr>
            <a:r>
              <a:rPr lang="fi-FI" sz="1100" i="1"/>
              <a:t>Wet mountain pastures and hay meadows under beef and dairy cattle</a:t>
            </a:r>
            <a:endParaRPr sz="1100" i="1"/>
          </a:p>
          <a:p>
            <a:pPr marL="0" lvl="0" indent="0" rtl="0">
              <a:spcBef>
                <a:spcPts val="1000"/>
              </a:spcBef>
              <a:spcAft>
                <a:spcPts val="0"/>
              </a:spcAft>
              <a:buNone/>
            </a:pPr>
            <a:r>
              <a:rPr lang="fi-FI" sz="1100" i="1"/>
              <a:t>Landscapes of permanent grassland in small fields with hedges under mainly sheep, beef cattle and some dairy</a:t>
            </a:r>
            <a:endParaRPr sz="1100" i="1"/>
          </a:p>
          <a:p>
            <a:pPr marL="0" lvl="0" indent="0" rtl="0">
              <a:spcBef>
                <a:spcPts val="1000"/>
              </a:spcBef>
              <a:spcAft>
                <a:spcPts val="0"/>
              </a:spcAft>
              <a:buNone/>
            </a:pPr>
            <a:r>
              <a:rPr lang="fi-FI" sz="1100" i="1"/>
              <a:t>Wetlands and floodplain pastures under mixed livestock farming</a:t>
            </a:r>
            <a:endParaRPr sz="1100" i="1"/>
          </a:p>
          <a:p>
            <a:pPr marL="0" lvl="0" indent="0" rtl="0">
              <a:spcBef>
                <a:spcPts val="0"/>
              </a:spcBef>
              <a:spcAft>
                <a:spcPts val="0"/>
              </a:spcAft>
              <a:buNone/>
            </a:pPr>
            <a:endParaRPr sz="1100" i="1"/>
          </a:p>
          <a:p>
            <a:pPr marL="0" lvl="0" indent="0" rtl="0">
              <a:spcBef>
                <a:spcPts val="0"/>
              </a:spcBef>
              <a:spcAft>
                <a:spcPts val="0"/>
              </a:spcAft>
              <a:buNone/>
            </a:pPr>
            <a:r>
              <a:rPr lang="fi-FI" sz="1100" i="1"/>
              <a:t>Mediterranean rangelands (sheep and goats) and permanent crops (olives, vines)</a:t>
            </a:r>
            <a:endParaRPr sz="1100" i="1"/>
          </a:p>
          <a:p>
            <a:pPr marL="0" lvl="0" indent="0" rtl="0">
              <a:spcBef>
                <a:spcPts val="0"/>
              </a:spcBef>
              <a:spcAft>
                <a:spcPts val="0"/>
              </a:spcAft>
              <a:buNone/>
            </a:pPr>
            <a:endParaRPr sz="1100" i="1"/>
          </a:p>
          <a:p>
            <a:pPr marL="0" lvl="0" indent="0" rtl="0">
              <a:spcBef>
                <a:spcPts val="1000"/>
              </a:spcBef>
              <a:spcAft>
                <a:spcPts val="0"/>
              </a:spcAft>
              <a:buNone/>
            </a:pPr>
            <a:r>
              <a:rPr lang="fi-FI" sz="1100" i="1"/>
              <a:t>Mixed farming areas of small-scale diverse cropping and livestock</a:t>
            </a:r>
            <a:endParaRPr sz="1100" i="1"/>
          </a:p>
        </p:txBody>
      </p:sp>
      <p:sp>
        <p:nvSpPr>
          <p:cNvPr id="342" name="Google Shape;342;p48"/>
          <p:cNvSpPr txBox="1"/>
          <p:nvPr/>
        </p:nvSpPr>
        <p:spPr>
          <a:xfrm>
            <a:off x="6190400" y="45200"/>
            <a:ext cx="778800" cy="2070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fi-FI" sz="1100" i="1"/>
              <a:t>Legend</a:t>
            </a:r>
            <a:endParaRPr sz="1100" i="1"/>
          </a:p>
        </p:txBody>
      </p:sp>
      <p:pic>
        <p:nvPicPr>
          <p:cNvPr id="343" name="Google Shape;343;p48"/>
          <p:cNvPicPr preferRelativeResize="0"/>
          <p:nvPr/>
        </p:nvPicPr>
        <p:blipFill rotWithShape="1">
          <a:blip r:embed="rId4">
            <a:alphaModFix/>
          </a:blip>
          <a:srcRect l="68010" t="4997" r="27558" b="47272"/>
          <a:stretch/>
        </p:blipFill>
        <p:spPr>
          <a:xfrm>
            <a:off x="6190400" y="308200"/>
            <a:ext cx="425800" cy="3555750"/>
          </a:xfrm>
          <a:prstGeom prst="rect">
            <a:avLst/>
          </a:prstGeom>
          <a:noFill/>
          <a:ln>
            <a:noFill/>
          </a:ln>
        </p:spPr>
      </p:pic>
      <p:sp>
        <p:nvSpPr>
          <p:cNvPr id="344" name="Google Shape;344;p48"/>
          <p:cNvSpPr txBox="1">
            <a:spLocks noGrp="1"/>
          </p:cNvSpPr>
          <p:nvPr>
            <p:ph type="sldNum" idx="4294967295"/>
          </p:nvPr>
        </p:nvSpPr>
        <p:spPr>
          <a:xfrm>
            <a:off x="8187344" y="653063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solidFill>
                  <a:srgbClr val="666666"/>
                </a:solidFill>
              </a:rPr>
              <a:t>6</a:t>
            </a:fld>
            <a:endParaRPr>
              <a:solidFill>
                <a:srgbClr val="6666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9"/>
          <p:cNvSpPr txBox="1"/>
          <p:nvPr/>
        </p:nvSpPr>
        <p:spPr>
          <a:xfrm>
            <a:off x="323528" y="188640"/>
            <a:ext cx="4968552"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i-FI" sz="3600" i="0" u="none" strike="noStrike" cap="none">
                <a:solidFill>
                  <a:srgbClr val="434343"/>
                </a:solidFill>
                <a:latin typeface="Century Gothic"/>
                <a:ea typeface="Century Gothic"/>
                <a:cs typeface="Century Gothic"/>
                <a:sym typeface="Century Gothic"/>
              </a:rPr>
              <a:t>HNV farming systems</a:t>
            </a:r>
            <a:endParaRPr sz="1400" i="0" u="none" strike="noStrike" cap="none">
              <a:solidFill>
                <a:srgbClr val="434343"/>
              </a:solidFill>
              <a:latin typeface="Century Gothic"/>
              <a:ea typeface="Century Gothic"/>
              <a:cs typeface="Century Gothic"/>
              <a:sym typeface="Century Gothic"/>
            </a:endParaRPr>
          </a:p>
        </p:txBody>
      </p:sp>
      <p:sp>
        <p:nvSpPr>
          <p:cNvPr id="350" name="Google Shape;350;p49"/>
          <p:cNvSpPr/>
          <p:nvPr/>
        </p:nvSpPr>
        <p:spPr>
          <a:xfrm>
            <a:off x="323525" y="927275"/>
            <a:ext cx="8816400" cy="2068200"/>
          </a:xfrm>
          <a:prstGeom prst="rect">
            <a:avLst/>
          </a:prstGeom>
          <a:noFill/>
          <a:ln>
            <a:noFill/>
          </a:ln>
        </p:spPr>
        <p:txBody>
          <a:bodyPr spcFirstLastPara="1" wrap="square" lIns="91425" tIns="45700" rIns="91425" bIns="45700" anchor="t" anchorCtr="0">
            <a:noAutofit/>
          </a:bodyPr>
          <a:lstStyle/>
          <a:p>
            <a:pPr marL="457200" lvl="0" indent="-381000" rtl="0">
              <a:lnSpc>
                <a:spcPct val="90000"/>
              </a:lnSpc>
              <a:spcBef>
                <a:spcPts val="0"/>
              </a:spcBef>
              <a:spcAft>
                <a:spcPts val="0"/>
              </a:spcAft>
              <a:buClr>
                <a:srgbClr val="073763"/>
              </a:buClr>
              <a:buSzPts val="2400"/>
              <a:buFont typeface="Noto Sans Symbols"/>
              <a:buChar char="●"/>
            </a:pPr>
            <a:r>
              <a:rPr lang="fi-FI" sz="2400" b="0" i="0" u="none" strike="noStrike" cap="none">
                <a:solidFill>
                  <a:srgbClr val="434343"/>
                </a:solidFill>
                <a:latin typeface="Calibri"/>
                <a:ea typeface="Calibri"/>
                <a:cs typeface="Calibri"/>
                <a:sym typeface="Calibri"/>
              </a:rPr>
              <a:t>Mainly extensive grazing-based HNVf</a:t>
            </a:r>
            <a:endParaRPr sz="2400">
              <a:solidFill>
                <a:srgbClr val="434343"/>
              </a:solidFill>
              <a:latin typeface="Calibri"/>
              <a:ea typeface="Calibri"/>
              <a:cs typeface="Calibri"/>
              <a:sym typeface="Calibri"/>
            </a:endParaRPr>
          </a:p>
          <a:p>
            <a:pPr marL="457200" lvl="0" indent="-381000" rtl="0">
              <a:lnSpc>
                <a:spcPct val="90000"/>
              </a:lnSpc>
              <a:spcBef>
                <a:spcPts val="0"/>
              </a:spcBef>
              <a:spcAft>
                <a:spcPts val="0"/>
              </a:spcAft>
              <a:buClr>
                <a:srgbClr val="073763"/>
              </a:buClr>
              <a:buSzPts val="2400"/>
              <a:buFont typeface="Noto Sans Symbols"/>
              <a:buChar char="●"/>
            </a:pPr>
            <a:r>
              <a:rPr lang="fi-FI" sz="2400" b="0" i="0" u="none" strike="noStrike" cap="none">
                <a:solidFill>
                  <a:srgbClr val="434343"/>
                </a:solidFill>
                <a:latin typeface="Calibri"/>
                <a:ea typeface="Calibri"/>
                <a:cs typeface="Calibri"/>
                <a:sym typeface="Calibri"/>
              </a:rPr>
              <a:t>Mixed farming to a lesser extent</a:t>
            </a:r>
            <a:endParaRPr sz="2400">
              <a:solidFill>
                <a:srgbClr val="434343"/>
              </a:solidFill>
              <a:latin typeface="Calibri"/>
              <a:ea typeface="Calibri"/>
              <a:cs typeface="Calibri"/>
              <a:sym typeface="Calibri"/>
            </a:endParaRPr>
          </a:p>
          <a:p>
            <a:pPr marL="457200" lvl="0" indent="-381000" rtl="0">
              <a:lnSpc>
                <a:spcPct val="90000"/>
              </a:lnSpc>
              <a:spcBef>
                <a:spcPts val="0"/>
              </a:spcBef>
              <a:spcAft>
                <a:spcPts val="0"/>
              </a:spcAft>
              <a:buClr>
                <a:srgbClr val="073763"/>
              </a:buClr>
              <a:buSzPts val="2400"/>
              <a:buFont typeface="Noto Sans Symbols"/>
              <a:buChar char="●"/>
            </a:pPr>
            <a:r>
              <a:rPr lang="fi-FI" sz="2400" b="0" i="0" u="none" strike="noStrike" cap="none">
                <a:solidFill>
                  <a:srgbClr val="434343"/>
                </a:solidFill>
                <a:latin typeface="Calibri"/>
                <a:ea typeface="Calibri"/>
                <a:cs typeface="Calibri"/>
                <a:sym typeface="Calibri"/>
              </a:rPr>
              <a:t>Agroforestry</a:t>
            </a:r>
            <a:endParaRPr sz="2400">
              <a:solidFill>
                <a:srgbClr val="434343"/>
              </a:solidFill>
              <a:latin typeface="Calibri"/>
              <a:ea typeface="Calibri"/>
              <a:cs typeface="Calibri"/>
              <a:sym typeface="Calibri"/>
            </a:endParaRPr>
          </a:p>
          <a:p>
            <a:pPr marL="457200" lvl="0" indent="-381000" rtl="0">
              <a:lnSpc>
                <a:spcPct val="90000"/>
              </a:lnSpc>
              <a:spcBef>
                <a:spcPts val="0"/>
              </a:spcBef>
              <a:spcAft>
                <a:spcPts val="0"/>
              </a:spcAft>
              <a:buClr>
                <a:srgbClr val="073763"/>
              </a:buClr>
              <a:buSzPts val="2400"/>
              <a:buFont typeface="Noto Sans Symbols"/>
              <a:buChar char="●"/>
            </a:pPr>
            <a:r>
              <a:rPr lang="fi-FI" sz="2400" b="0" i="0" u="none" strike="noStrike" cap="none">
                <a:solidFill>
                  <a:srgbClr val="434343"/>
                </a:solidFill>
                <a:latin typeface="Calibri"/>
                <a:ea typeface="Calibri"/>
                <a:cs typeface="Calibri"/>
                <a:sym typeface="Calibri"/>
              </a:rPr>
              <a:t>Use of landraces</a:t>
            </a:r>
            <a:endParaRPr sz="2400">
              <a:solidFill>
                <a:srgbClr val="434343"/>
              </a:solidFill>
              <a:latin typeface="Calibri"/>
              <a:ea typeface="Calibri"/>
              <a:cs typeface="Calibri"/>
              <a:sym typeface="Calibri"/>
            </a:endParaRPr>
          </a:p>
          <a:p>
            <a:pPr marL="457200" lvl="0" indent="-381000" rtl="0">
              <a:lnSpc>
                <a:spcPct val="90000"/>
              </a:lnSpc>
              <a:spcBef>
                <a:spcPts val="0"/>
              </a:spcBef>
              <a:spcAft>
                <a:spcPts val="0"/>
              </a:spcAft>
              <a:buClr>
                <a:srgbClr val="073763"/>
              </a:buClr>
              <a:buSzPts val="2400"/>
              <a:buFont typeface="Noto Sans Symbols"/>
              <a:buChar char="●"/>
            </a:pPr>
            <a:r>
              <a:rPr lang="fi-FI" sz="2400" b="0" i="0" u="none" strike="noStrike" cap="none">
                <a:solidFill>
                  <a:srgbClr val="434343"/>
                </a:solidFill>
                <a:latin typeface="Calibri"/>
                <a:ea typeface="Calibri"/>
                <a:cs typeface="Calibri"/>
                <a:sym typeface="Calibri"/>
              </a:rPr>
              <a:t>Protected Designation of Origin labelled products</a:t>
            </a:r>
            <a:endParaRPr sz="2400" b="0" i="0" u="none" strike="noStrike" cap="none">
              <a:solidFill>
                <a:srgbClr val="43434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Palatino Linotype"/>
              <a:ea typeface="Palatino Linotype"/>
              <a:cs typeface="Palatino Linotype"/>
              <a:sym typeface="Palatino Linotype"/>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Palatino Linotype"/>
              <a:ea typeface="Palatino Linotype"/>
              <a:cs typeface="Palatino Linotype"/>
              <a:sym typeface="Palatino Linotype"/>
            </a:endParaRPr>
          </a:p>
        </p:txBody>
      </p:sp>
      <p:sp>
        <p:nvSpPr>
          <p:cNvPr id="351" name="Google Shape;351;p49"/>
          <p:cNvSpPr txBox="1"/>
          <p:nvPr/>
        </p:nvSpPr>
        <p:spPr>
          <a:xfrm>
            <a:off x="301650" y="2919275"/>
            <a:ext cx="8540700" cy="1094400"/>
          </a:xfrm>
          <a:prstGeom prst="rect">
            <a:avLst/>
          </a:prstGeom>
          <a:solidFill>
            <a:srgbClr val="FCE5CD"/>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fi-FI" sz="2400" b="1" i="0" u="none" strike="noStrike" cap="none">
                <a:solidFill>
                  <a:srgbClr val="434343"/>
                </a:solidFill>
                <a:latin typeface="Calibri"/>
                <a:ea typeface="Calibri"/>
                <a:cs typeface="Calibri"/>
                <a:sym typeface="Calibri"/>
              </a:rPr>
              <a:t>Transhumance</a:t>
            </a:r>
            <a:r>
              <a:rPr lang="fi-FI" sz="3000" b="1" i="0" u="none" strike="noStrike" cap="none">
                <a:solidFill>
                  <a:srgbClr val="434343"/>
                </a:solidFill>
                <a:latin typeface="Calibri"/>
                <a:ea typeface="Calibri"/>
                <a:cs typeface="Calibri"/>
                <a:sym typeface="Calibri"/>
              </a:rPr>
              <a:t> </a:t>
            </a:r>
            <a:r>
              <a:rPr lang="fi-FI" sz="2400" b="0" i="0" u="none" strike="noStrike" cap="none">
                <a:solidFill>
                  <a:srgbClr val="434343"/>
                </a:solidFill>
                <a:latin typeface="Calibri"/>
                <a:ea typeface="Calibri"/>
                <a:cs typeface="Calibri"/>
                <a:sym typeface="Calibri"/>
              </a:rPr>
              <a:t>= moving livestock from one grazing ground to another following a seasonal cycle </a:t>
            </a:r>
            <a:r>
              <a:rPr lang="fi-FI" sz="1800" u="sng">
                <a:solidFill>
                  <a:srgbClr val="0000FF"/>
                </a:solidFill>
                <a:hlinkClick r:id="rId3"/>
              </a:rPr>
              <a:t>https://vimeo.com/231845586 </a:t>
            </a:r>
            <a:endParaRPr sz="1800">
              <a:solidFill>
                <a:srgbClr val="0000FF"/>
              </a:solidFill>
            </a:endParaRPr>
          </a:p>
          <a:p>
            <a:pPr marL="0" marR="0" lvl="0" indent="0" algn="l" rtl="0">
              <a:lnSpc>
                <a:spcPct val="100000"/>
              </a:lnSpc>
              <a:spcBef>
                <a:spcPts val="0"/>
              </a:spcBef>
              <a:spcAft>
                <a:spcPts val="0"/>
              </a:spcAft>
              <a:buClr>
                <a:srgbClr val="000000"/>
              </a:buClr>
              <a:buSzPts val="3000"/>
              <a:buFont typeface="Arial"/>
              <a:buNone/>
            </a:pPr>
            <a:endParaRPr sz="2400">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434343"/>
              </a:solidFill>
              <a:latin typeface="Calibri"/>
              <a:ea typeface="Calibri"/>
              <a:cs typeface="Calibri"/>
              <a:sym typeface="Calibri"/>
            </a:endParaRPr>
          </a:p>
        </p:txBody>
      </p:sp>
      <p:pic>
        <p:nvPicPr>
          <p:cNvPr id="352" name="Google Shape;352;p49"/>
          <p:cNvPicPr preferRelativeResize="0"/>
          <p:nvPr/>
        </p:nvPicPr>
        <p:blipFill rotWithShape="1">
          <a:blip r:embed="rId4">
            <a:alphaModFix/>
          </a:blip>
          <a:srcRect/>
          <a:stretch/>
        </p:blipFill>
        <p:spPr>
          <a:xfrm>
            <a:off x="323525" y="4127525"/>
            <a:ext cx="3908000" cy="2494672"/>
          </a:xfrm>
          <a:prstGeom prst="rect">
            <a:avLst/>
          </a:prstGeom>
          <a:noFill/>
          <a:ln>
            <a:noFill/>
          </a:ln>
        </p:spPr>
      </p:pic>
      <p:sp>
        <p:nvSpPr>
          <p:cNvPr id="353" name="Google Shape;353;p49"/>
          <p:cNvSpPr txBox="1"/>
          <p:nvPr/>
        </p:nvSpPr>
        <p:spPr>
          <a:xfrm>
            <a:off x="4339350" y="4127463"/>
            <a:ext cx="4528800" cy="2494800"/>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i-FI" sz="2400" b="1" i="0" u="none" strike="noStrike" cap="none">
                <a:solidFill>
                  <a:srgbClr val="434343"/>
                </a:solidFill>
                <a:latin typeface="Calibri"/>
                <a:ea typeface="Calibri"/>
                <a:cs typeface="Calibri"/>
                <a:sym typeface="Calibri"/>
              </a:rPr>
              <a:t>In focus: </a:t>
            </a:r>
            <a:endParaRPr sz="2400" b="1" i="0" u="none" strike="noStrike" cap="none">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fi-FI" sz="2400" b="0" i="0" u="none" strike="noStrike" cap="none">
                <a:solidFill>
                  <a:srgbClr val="434343"/>
                </a:solidFill>
                <a:latin typeface="Calibri"/>
                <a:ea typeface="Calibri"/>
                <a:cs typeface="Calibri"/>
                <a:sym typeface="Calibri"/>
              </a:rPr>
              <a:t>In Causses &amp; Cevennes, herds are moved on foot along the ancient drovers’ roads (drailles). </a:t>
            </a:r>
            <a:endParaRPr sz="2400" b="0" i="0" u="none" strike="noStrike" cap="none">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r>
              <a:rPr lang="fi-FI" sz="2400" b="0" i="0" u="none" strike="noStrike" cap="none">
                <a:solidFill>
                  <a:srgbClr val="434343"/>
                </a:solidFill>
                <a:latin typeface="Calibri"/>
                <a:ea typeface="Calibri"/>
                <a:cs typeface="Calibri"/>
                <a:sym typeface="Calibri"/>
              </a:rPr>
              <a:t>These nowadays are at the center of popular summer festivities.</a:t>
            </a:r>
            <a:endParaRPr sz="2400" b="0" i="0" u="none" strike="noStrike" cap="none">
              <a:solidFill>
                <a:srgbClr val="434343"/>
              </a:solidFill>
              <a:latin typeface="Calibri"/>
              <a:ea typeface="Calibri"/>
              <a:cs typeface="Calibri"/>
              <a:sym typeface="Calibri"/>
            </a:endParaRPr>
          </a:p>
        </p:txBody>
      </p:sp>
      <p:sp>
        <p:nvSpPr>
          <p:cNvPr id="354" name="Google Shape;354;p49"/>
          <p:cNvSpPr txBox="1">
            <a:spLocks noGrp="1"/>
          </p:cNvSpPr>
          <p:nvPr>
            <p:ph type="sldNum" idx="4294967295"/>
          </p:nvPr>
        </p:nvSpPr>
        <p:spPr>
          <a:xfrm>
            <a:off x="8187344" y="653063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solidFill>
                  <a:srgbClr val="666666"/>
                </a:solidFill>
              </a:rPr>
              <a:t>7</a:t>
            </a:fld>
            <a:endParaRPr>
              <a:solidFill>
                <a:srgbClr val="666666"/>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10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3"/>
                                        </p:tgtEl>
                                        <p:attrNameLst>
                                          <p:attrName>style.visibility</p:attrName>
                                        </p:attrNameLst>
                                      </p:cBhvr>
                                      <p:to>
                                        <p:strVal val="visible"/>
                                      </p:to>
                                    </p:set>
                                    <p:animEffect transition="in" filter="fade">
                                      <p:cBhvr>
                                        <p:cTn id="12"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grpSp>
        <p:nvGrpSpPr>
          <p:cNvPr id="360" name="Google Shape;360;p50"/>
          <p:cNvGrpSpPr/>
          <p:nvPr/>
        </p:nvGrpSpPr>
        <p:grpSpPr>
          <a:xfrm>
            <a:off x="152400" y="1889804"/>
            <a:ext cx="8791575" cy="4164896"/>
            <a:chOff x="152400" y="1889804"/>
            <a:chExt cx="8791575" cy="4164896"/>
          </a:xfrm>
        </p:grpSpPr>
        <p:pic>
          <p:nvPicPr>
            <p:cNvPr id="361" name="Google Shape;361;p50"/>
            <p:cNvPicPr preferRelativeResize="0"/>
            <p:nvPr/>
          </p:nvPicPr>
          <p:blipFill rotWithShape="1">
            <a:blip r:embed="rId3">
              <a:alphaModFix/>
            </a:blip>
            <a:srcRect/>
            <a:stretch/>
          </p:blipFill>
          <p:spPr>
            <a:xfrm>
              <a:off x="152400" y="1889804"/>
              <a:ext cx="8791575" cy="3695700"/>
            </a:xfrm>
            <a:prstGeom prst="rect">
              <a:avLst/>
            </a:prstGeom>
            <a:noFill/>
            <a:ln>
              <a:noFill/>
            </a:ln>
          </p:spPr>
        </p:pic>
        <p:sp>
          <p:nvSpPr>
            <p:cNvPr id="362" name="Google Shape;362;p50"/>
            <p:cNvSpPr txBox="1"/>
            <p:nvPr/>
          </p:nvSpPr>
          <p:spPr>
            <a:xfrm>
              <a:off x="4015150" y="5585500"/>
              <a:ext cx="2157000" cy="46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i-FI" sz="1600" b="0" i="0" u="none" strike="noStrike" cap="none">
                  <a:solidFill>
                    <a:srgbClr val="000000"/>
                  </a:solidFill>
                  <a:latin typeface="Century Gothic"/>
                  <a:ea typeface="Century Gothic"/>
                  <a:cs typeface="Century Gothic"/>
                  <a:sym typeface="Century Gothic"/>
                </a:rPr>
                <a:t>Old chestnut grove</a:t>
              </a:r>
              <a:endParaRPr sz="1600" b="0" i="0" u="none" strike="noStrike" cap="none">
                <a:solidFill>
                  <a:srgbClr val="000000"/>
                </a:solidFill>
                <a:latin typeface="Century Gothic"/>
                <a:ea typeface="Century Gothic"/>
                <a:cs typeface="Century Gothic"/>
                <a:sym typeface="Century Gothic"/>
              </a:endParaRPr>
            </a:p>
          </p:txBody>
        </p:sp>
      </p:grpSp>
      <p:sp>
        <p:nvSpPr>
          <p:cNvPr id="363" name="Google Shape;363;p50"/>
          <p:cNvSpPr txBox="1"/>
          <p:nvPr/>
        </p:nvSpPr>
        <p:spPr>
          <a:xfrm>
            <a:off x="228600" y="1583075"/>
            <a:ext cx="7167900" cy="671400"/>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fi-FI" sz="2600" b="1" i="0" u="none" strike="noStrike" cap="none">
                <a:solidFill>
                  <a:srgbClr val="434343"/>
                </a:solidFill>
                <a:latin typeface="Century Gothic"/>
                <a:ea typeface="Century Gothic"/>
                <a:cs typeface="Century Gothic"/>
                <a:sym typeface="Century Gothic"/>
              </a:rPr>
              <a:t>In Focus:</a:t>
            </a:r>
            <a:r>
              <a:rPr lang="fi-FI" sz="2600" i="0" u="none" strike="noStrike" cap="none">
                <a:solidFill>
                  <a:srgbClr val="434343"/>
                </a:solidFill>
                <a:latin typeface="Century Gothic"/>
                <a:ea typeface="Century Gothic"/>
                <a:cs typeface="Century Gothic"/>
                <a:sym typeface="Century Gothic"/>
              </a:rPr>
              <a:t> Cevennes crests and valleys 2017</a:t>
            </a:r>
            <a:endParaRPr sz="2600" i="0" u="none" strike="noStrike" cap="none">
              <a:solidFill>
                <a:srgbClr val="434343"/>
              </a:solidFill>
              <a:latin typeface="Century Gothic"/>
              <a:ea typeface="Century Gothic"/>
              <a:cs typeface="Century Gothic"/>
              <a:sym typeface="Century Gothic"/>
            </a:endParaRPr>
          </a:p>
        </p:txBody>
      </p:sp>
      <p:pic>
        <p:nvPicPr>
          <p:cNvPr id="364" name="Google Shape;364;p50"/>
          <p:cNvPicPr preferRelativeResize="0"/>
          <p:nvPr/>
        </p:nvPicPr>
        <p:blipFill rotWithShape="1">
          <a:blip r:embed="rId4">
            <a:alphaModFix/>
          </a:blip>
          <a:srcRect l="1675" t="6980" r="56957" b="13874"/>
          <a:stretch/>
        </p:blipFill>
        <p:spPr>
          <a:xfrm>
            <a:off x="228600" y="112350"/>
            <a:ext cx="3901010" cy="1293625"/>
          </a:xfrm>
          <a:prstGeom prst="rect">
            <a:avLst/>
          </a:prstGeom>
          <a:noFill/>
          <a:ln>
            <a:noFill/>
          </a:ln>
        </p:spPr>
      </p:pic>
      <p:pic>
        <p:nvPicPr>
          <p:cNvPr id="365" name="Google Shape;365;p50"/>
          <p:cNvPicPr preferRelativeResize="0"/>
          <p:nvPr/>
        </p:nvPicPr>
        <p:blipFill rotWithShape="1">
          <a:blip r:embed="rId4">
            <a:alphaModFix/>
          </a:blip>
          <a:srcRect l="45339" t="6981" r="3195" b="8907"/>
          <a:stretch/>
        </p:blipFill>
        <p:spPr>
          <a:xfrm>
            <a:off x="4238200" y="112362"/>
            <a:ext cx="4705775" cy="1333000"/>
          </a:xfrm>
          <a:prstGeom prst="rect">
            <a:avLst/>
          </a:prstGeom>
          <a:noFill/>
          <a:ln>
            <a:noFill/>
          </a:ln>
        </p:spPr>
      </p:pic>
      <p:sp>
        <p:nvSpPr>
          <p:cNvPr id="366" name="Google Shape;366;p50"/>
          <p:cNvSpPr txBox="1"/>
          <p:nvPr/>
        </p:nvSpPr>
        <p:spPr>
          <a:xfrm>
            <a:off x="2241925" y="6306175"/>
            <a:ext cx="1641600" cy="399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i-FI">
                <a:solidFill>
                  <a:srgbClr val="666666"/>
                </a:solidFill>
              </a:rPr>
              <a:t>Images: HNV-Link </a:t>
            </a:r>
            <a:endParaRPr>
              <a:solidFill>
                <a:srgbClr val="666666"/>
              </a:solidFill>
            </a:endParaRPr>
          </a:p>
        </p:txBody>
      </p:sp>
      <p:sp>
        <p:nvSpPr>
          <p:cNvPr id="367" name="Google Shape;367;p50"/>
          <p:cNvSpPr txBox="1">
            <a:spLocks noGrp="1"/>
          </p:cNvSpPr>
          <p:nvPr>
            <p:ph type="sldNum" idx="4294967295"/>
          </p:nvPr>
        </p:nvSpPr>
        <p:spPr>
          <a:xfrm>
            <a:off x="7993008" y="6243622"/>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fi-FI" sz="1000">
                <a:solidFill>
                  <a:srgbClr val="666666"/>
                </a:solidFill>
              </a:rPr>
              <a:t>8</a:t>
            </a:fld>
            <a:endParaRPr sz="1000">
              <a:solidFill>
                <a:srgbClr val="99999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1"/>
        <p:cNvGrpSpPr/>
        <p:nvPr/>
      </p:nvGrpSpPr>
      <p:grpSpPr>
        <a:xfrm>
          <a:off x="0" y="0"/>
          <a:ext cx="0" cy="0"/>
          <a:chOff x="0" y="0"/>
          <a:chExt cx="0" cy="0"/>
        </a:xfrm>
      </p:grpSpPr>
      <p:sp>
        <p:nvSpPr>
          <p:cNvPr id="372" name="Google Shape;372;p51"/>
          <p:cNvSpPr txBox="1"/>
          <p:nvPr/>
        </p:nvSpPr>
        <p:spPr>
          <a:xfrm>
            <a:off x="273925" y="345350"/>
            <a:ext cx="7067700" cy="90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i-FI" sz="3600" i="0" u="none" strike="noStrike" cap="none">
                <a:solidFill>
                  <a:srgbClr val="434343"/>
                </a:solidFill>
                <a:latin typeface="Century Gothic"/>
                <a:ea typeface="Century Gothic"/>
                <a:cs typeface="Century Gothic"/>
                <a:sym typeface="Century Gothic"/>
              </a:rPr>
              <a:t>Biodiversity on HNV farmland</a:t>
            </a:r>
            <a:endParaRPr sz="3600" i="0" u="none" strike="noStrike" cap="none">
              <a:solidFill>
                <a:srgbClr val="434343"/>
              </a:solidFill>
              <a:latin typeface="Century Gothic"/>
              <a:ea typeface="Century Gothic"/>
              <a:cs typeface="Century Gothic"/>
              <a:sym typeface="Century Gothic"/>
            </a:endParaRPr>
          </a:p>
        </p:txBody>
      </p:sp>
      <p:sp>
        <p:nvSpPr>
          <p:cNvPr id="373" name="Google Shape;373;p51"/>
          <p:cNvSpPr/>
          <p:nvPr/>
        </p:nvSpPr>
        <p:spPr>
          <a:xfrm>
            <a:off x="460025" y="1144225"/>
            <a:ext cx="6269700" cy="2916600"/>
          </a:xfrm>
          <a:prstGeom prst="rect">
            <a:avLst/>
          </a:prstGeom>
          <a:noFill/>
          <a:ln>
            <a:noFill/>
          </a:ln>
        </p:spPr>
        <p:txBody>
          <a:bodyPr spcFirstLastPara="1" wrap="square" lIns="91425" tIns="45700" rIns="91425" bIns="45700" anchor="t" anchorCtr="0">
            <a:noAutofit/>
          </a:bodyPr>
          <a:lstStyle/>
          <a:p>
            <a:pPr marL="457200" lvl="0" indent="-381000" rtl="0">
              <a:lnSpc>
                <a:spcPct val="90000"/>
              </a:lnSpc>
              <a:spcBef>
                <a:spcPts val="0"/>
              </a:spcBef>
              <a:spcAft>
                <a:spcPts val="0"/>
              </a:spcAft>
              <a:buClr>
                <a:srgbClr val="073763"/>
              </a:buClr>
              <a:buSzPts val="2400"/>
              <a:buFont typeface="Noto Sans Symbols"/>
              <a:buChar char="●"/>
            </a:pPr>
            <a:r>
              <a:rPr lang="fi-FI" sz="2400" b="0" i="0" u="none" strike="noStrike" cap="none">
                <a:solidFill>
                  <a:srgbClr val="434343"/>
                </a:solidFill>
                <a:latin typeface="Calibri"/>
                <a:ea typeface="Calibri"/>
                <a:cs typeface="Calibri"/>
                <a:sym typeface="Calibri"/>
              </a:rPr>
              <a:t>High vascular plant species diversity</a:t>
            </a:r>
            <a:endParaRPr sz="2400">
              <a:solidFill>
                <a:srgbClr val="434343"/>
              </a:solidFill>
              <a:latin typeface="Calibri"/>
              <a:ea typeface="Calibri"/>
              <a:cs typeface="Calibri"/>
              <a:sym typeface="Calibri"/>
            </a:endParaRPr>
          </a:p>
          <a:p>
            <a:pPr marL="457200" lvl="0" indent="-381000" rtl="0">
              <a:lnSpc>
                <a:spcPct val="90000"/>
              </a:lnSpc>
              <a:spcBef>
                <a:spcPts val="0"/>
              </a:spcBef>
              <a:spcAft>
                <a:spcPts val="0"/>
              </a:spcAft>
              <a:buClr>
                <a:srgbClr val="073763"/>
              </a:buClr>
              <a:buSzPts val="2400"/>
              <a:buFont typeface="Noto Sans Symbols"/>
              <a:buChar char="●"/>
            </a:pPr>
            <a:r>
              <a:rPr lang="fi-FI" sz="2400" b="0" i="0" u="none" strike="noStrike" cap="none">
                <a:solidFill>
                  <a:srgbClr val="434343"/>
                </a:solidFill>
                <a:latin typeface="Calibri"/>
                <a:ea typeface="Calibri"/>
                <a:cs typeface="Calibri"/>
                <a:sym typeface="Calibri"/>
              </a:rPr>
              <a:t>Important for birds:</a:t>
            </a:r>
            <a:endParaRPr sz="2400">
              <a:solidFill>
                <a:srgbClr val="434343"/>
              </a:solidFill>
              <a:latin typeface="Calibri"/>
              <a:ea typeface="Calibri"/>
              <a:cs typeface="Calibri"/>
              <a:sym typeface="Calibri"/>
            </a:endParaRPr>
          </a:p>
          <a:p>
            <a:pPr marL="1371600" lvl="2" indent="-381000" rtl="0">
              <a:lnSpc>
                <a:spcPct val="90000"/>
              </a:lnSpc>
              <a:spcBef>
                <a:spcPts val="0"/>
              </a:spcBef>
              <a:spcAft>
                <a:spcPts val="0"/>
              </a:spcAft>
              <a:buClr>
                <a:srgbClr val="073763"/>
              </a:buClr>
              <a:buSzPts val="2400"/>
              <a:buFont typeface="Noto Sans Symbols"/>
              <a:buChar char="■"/>
            </a:pPr>
            <a:r>
              <a:rPr lang="fi-FI" sz="2400">
                <a:solidFill>
                  <a:srgbClr val="434343"/>
                </a:solidFill>
                <a:latin typeface="Calibri"/>
                <a:ea typeface="Calibri"/>
                <a:cs typeface="Calibri"/>
                <a:sym typeface="Calibri"/>
              </a:rPr>
              <a:t>~</a:t>
            </a:r>
            <a:r>
              <a:rPr lang="fi-FI" sz="2400" b="0" i="0" u="none" strike="noStrike" cap="none">
                <a:solidFill>
                  <a:srgbClr val="434343"/>
                </a:solidFill>
                <a:latin typeface="Calibri"/>
                <a:ea typeface="Calibri"/>
                <a:cs typeface="Calibri"/>
                <a:sym typeface="Calibri"/>
              </a:rPr>
              <a:t> 37% national population of farmland bird species in only 25% of the national farmland area</a:t>
            </a:r>
            <a:endParaRPr sz="2400">
              <a:solidFill>
                <a:srgbClr val="434343"/>
              </a:solidFill>
              <a:latin typeface="Calibri"/>
              <a:ea typeface="Calibri"/>
              <a:cs typeface="Calibri"/>
              <a:sym typeface="Calibri"/>
            </a:endParaRPr>
          </a:p>
          <a:p>
            <a:pPr marL="1371600" lvl="2" indent="-381000" rtl="0">
              <a:lnSpc>
                <a:spcPct val="90000"/>
              </a:lnSpc>
              <a:spcBef>
                <a:spcPts val="0"/>
              </a:spcBef>
              <a:spcAft>
                <a:spcPts val="0"/>
              </a:spcAft>
              <a:buClr>
                <a:srgbClr val="073763"/>
              </a:buClr>
              <a:buSzPts val="2400"/>
              <a:buFont typeface="Noto Sans Symbols"/>
              <a:buChar char="■"/>
            </a:pPr>
            <a:r>
              <a:rPr lang="fi-FI" sz="2400" b="0" i="0" u="none" strike="noStrike" cap="none">
                <a:solidFill>
                  <a:srgbClr val="434343"/>
                </a:solidFill>
                <a:latin typeface="Calibri"/>
                <a:ea typeface="Calibri"/>
                <a:cs typeface="Calibri"/>
                <a:sym typeface="Calibri"/>
              </a:rPr>
              <a:t>73% of the corncrake (</a:t>
            </a:r>
            <a:r>
              <a:rPr lang="fi-FI" sz="2400" b="0" i="1" u="none" strike="noStrike" cap="none">
                <a:solidFill>
                  <a:srgbClr val="434343"/>
                </a:solidFill>
                <a:latin typeface="Calibri"/>
                <a:ea typeface="Calibri"/>
                <a:cs typeface="Calibri"/>
                <a:sym typeface="Calibri"/>
              </a:rPr>
              <a:t>Crex crex</a:t>
            </a:r>
            <a:r>
              <a:rPr lang="fi-FI" sz="2400" b="0" i="0" u="none" strike="noStrike" cap="none">
                <a:solidFill>
                  <a:srgbClr val="434343"/>
                </a:solidFill>
                <a:latin typeface="Calibri"/>
                <a:ea typeface="Calibri"/>
                <a:cs typeface="Calibri"/>
                <a:sym typeface="Calibri"/>
              </a:rPr>
              <a:t>) population</a:t>
            </a:r>
            <a:endParaRPr sz="2400" b="0" i="0" u="none" strike="noStrike" cap="none">
              <a:solidFill>
                <a:srgbClr val="434343"/>
              </a:solidFill>
              <a:latin typeface="Calibri"/>
              <a:ea typeface="Calibri"/>
              <a:cs typeface="Calibri"/>
              <a:sym typeface="Calibri"/>
            </a:endParaRPr>
          </a:p>
        </p:txBody>
      </p:sp>
      <p:pic>
        <p:nvPicPr>
          <p:cNvPr id="374" name="Google Shape;374;p51"/>
          <p:cNvPicPr preferRelativeResize="0"/>
          <p:nvPr/>
        </p:nvPicPr>
        <p:blipFill rotWithShape="1">
          <a:blip r:embed="rId3">
            <a:alphaModFix/>
          </a:blip>
          <a:srcRect r="4761"/>
          <a:stretch/>
        </p:blipFill>
        <p:spPr>
          <a:xfrm>
            <a:off x="6965175" y="0"/>
            <a:ext cx="2187200" cy="3334000"/>
          </a:xfrm>
          <a:prstGeom prst="rect">
            <a:avLst/>
          </a:prstGeom>
          <a:noFill/>
          <a:ln>
            <a:noFill/>
          </a:ln>
        </p:spPr>
      </p:pic>
      <p:sp>
        <p:nvSpPr>
          <p:cNvPr id="375" name="Google Shape;375;p51"/>
          <p:cNvSpPr/>
          <p:nvPr/>
        </p:nvSpPr>
        <p:spPr>
          <a:xfrm>
            <a:off x="2537126" y="5891900"/>
            <a:ext cx="28458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1" u="none" strike="noStrike" cap="none">
              <a:solidFill>
                <a:srgbClr val="000000"/>
              </a:solidFill>
              <a:latin typeface="Times New Roman"/>
              <a:ea typeface="Times New Roman"/>
              <a:cs typeface="Times New Roman"/>
              <a:sym typeface="Times New Roman"/>
            </a:endParaRPr>
          </a:p>
        </p:txBody>
      </p:sp>
      <p:pic>
        <p:nvPicPr>
          <p:cNvPr id="376" name="Google Shape;376;p51"/>
          <p:cNvPicPr preferRelativeResize="0"/>
          <p:nvPr/>
        </p:nvPicPr>
        <p:blipFill rotWithShape="1">
          <a:blip r:embed="rId4">
            <a:alphaModFix/>
          </a:blip>
          <a:srcRect/>
          <a:stretch/>
        </p:blipFill>
        <p:spPr>
          <a:xfrm>
            <a:off x="362050" y="3985325"/>
            <a:ext cx="6269700" cy="2618075"/>
          </a:xfrm>
          <a:prstGeom prst="rect">
            <a:avLst/>
          </a:prstGeom>
          <a:noFill/>
          <a:ln>
            <a:noFill/>
          </a:ln>
        </p:spPr>
      </p:pic>
      <p:sp>
        <p:nvSpPr>
          <p:cNvPr id="377" name="Google Shape;377;p51"/>
          <p:cNvSpPr txBox="1"/>
          <p:nvPr/>
        </p:nvSpPr>
        <p:spPr>
          <a:xfrm>
            <a:off x="460025" y="4060825"/>
            <a:ext cx="1889100" cy="539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i-FI" sz="1800" i="0" u="none" strike="noStrike" cap="none">
                <a:solidFill>
                  <a:srgbClr val="FDFDFD"/>
                </a:solidFill>
                <a:latin typeface="Calibri"/>
                <a:ea typeface="Calibri"/>
                <a:cs typeface="Calibri"/>
                <a:sym typeface="Calibri"/>
              </a:rPr>
              <a:t>Bocage landscape</a:t>
            </a:r>
            <a:endParaRPr sz="1800" i="0" u="none" strike="noStrike" cap="none">
              <a:solidFill>
                <a:srgbClr val="FDFDFD"/>
              </a:solidFill>
              <a:latin typeface="Calibri"/>
              <a:ea typeface="Calibri"/>
              <a:cs typeface="Calibri"/>
              <a:sym typeface="Calibri"/>
            </a:endParaRPr>
          </a:p>
        </p:txBody>
      </p:sp>
      <p:sp>
        <p:nvSpPr>
          <p:cNvPr id="378" name="Google Shape;378;p51"/>
          <p:cNvSpPr txBox="1"/>
          <p:nvPr/>
        </p:nvSpPr>
        <p:spPr>
          <a:xfrm>
            <a:off x="6961025" y="2162838"/>
            <a:ext cx="1997100" cy="539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i-FI" sz="1800" i="1" u="none" strike="noStrike" cap="none">
                <a:solidFill>
                  <a:srgbClr val="EFEFEF"/>
                </a:solidFill>
                <a:latin typeface="Calibri"/>
                <a:ea typeface="Calibri"/>
                <a:cs typeface="Calibri"/>
                <a:sym typeface="Calibri"/>
              </a:rPr>
              <a:t>Ophrys aymonini</a:t>
            </a:r>
            <a:r>
              <a:rPr lang="fi-FI" sz="1800" i="0" u="none" strike="noStrike" cap="none">
                <a:solidFill>
                  <a:srgbClr val="EFEFEF"/>
                </a:solidFill>
                <a:latin typeface="Calibri"/>
                <a:ea typeface="Calibri"/>
                <a:cs typeface="Calibri"/>
                <a:sym typeface="Calibri"/>
              </a:rPr>
              <a:t>i</a:t>
            </a:r>
            <a:endParaRPr sz="1800" i="0" u="none" strike="noStrike" cap="none">
              <a:solidFill>
                <a:srgbClr val="EFEFEF"/>
              </a:solidFill>
              <a:latin typeface="Calibri"/>
              <a:ea typeface="Calibri"/>
              <a:cs typeface="Calibri"/>
              <a:sym typeface="Calibri"/>
            </a:endParaRPr>
          </a:p>
        </p:txBody>
      </p:sp>
      <p:pic>
        <p:nvPicPr>
          <p:cNvPr id="379" name="Google Shape;379;p51"/>
          <p:cNvPicPr preferRelativeResize="0"/>
          <p:nvPr/>
        </p:nvPicPr>
        <p:blipFill rotWithShape="1">
          <a:blip r:embed="rId5">
            <a:alphaModFix/>
          </a:blip>
          <a:srcRect/>
          <a:stretch/>
        </p:blipFill>
        <p:spPr>
          <a:xfrm>
            <a:off x="6961013" y="3333991"/>
            <a:ext cx="2187225" cy="1377122"/>
          </a:xfrm>
          <a:prstGeom prst="rect">
            <a:avLst/>
          </a:prstGeom>
          <a:noFill/>
          <a:ln>
            <a:noFill/>
          </a:ln>
        </p:spPr>
      </p:pic>
      <p:pic>
        <p:nvPicPr>
          <p:cNvPr id="380" name="Google Shape;380;p51"/>
          <p:cNvPicPr preferRelativeResize="0"/>
          <p:nvPr/>
        </p:nvPicPr>
        <p:blipFill rotWithShape="1">
          <a:blip r:embed="rId6">
            <a:alphaModFix/>
          </a:blip>
          <a:srcRect l="4314" t="5878" r="39439" b="15325"/>
          <a:stretch/>
        </p:blipFill>
        <p:spPr>
          <a:xfrm>
            <a:off x="6965175" y="4711125"/>
            <a:ext cx="2187200" cy="2154525"/>
          </a:xfrm>
          <a:prstGeom prst="rect">
            <a:avLst/>
          </a:prstGeom>
          <a:noFill/>
          <a:ln>
            <a:noFill/>
          </a:ln>
        </p:spPr>
      </p:pic>
      <p:sp>
        <p:nvSpPr>
          <p:cNvPr id="381" name="Google Shape;381;p51"/>
          <p:cNvSpPr txBox="1"/>
          <p:nvPr/>
        </p:nvSpPr>
        <p:spPr>
          <a:xfrm>
            <a:off x="8089775" y="3337738"/>
            <a:ext cx="1062600" cy="539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i-FI" sz="1800" i="1" u="none" strike="noStrike" cap="none">
                <a:solidFill>
                  <a:srgbClr val="EFEFEF"/>
                </a:solidFill>
                <a:latin typeface="Calibri"/>
                <a:ea typeface="Calibri"/>
                <a:cs typeface="Calibri"/>
                <a:sym typeface="Calibri"/>
              </a:rPr>
              <a:t>Crex crex</a:t>
            </a:r>
            <a:endParaRPr sz="1800" i="1" u="none" strike="noStrike" cap="none">
              <a:solidFill>
                <a:srgbClr val="EFEFEF"/>
              </a:solidFill>
              <a:latin typeface="Calibri"/>
              <a:ea typeface="Calibri"/>
              <a:cs typeface="Calibri"/>
              <a:sym typeface="Calibri"/>
            </a:endParaRPr>
          </a:p>
        </p:txBody>
      </p:sp>
      <p:sp>
        <p:nvSpPr>
          <p:cNvPr id="382" name="Google Shape;382;p51"/>
          <p:cNvSpPr txBox="1"/>
          <p:nvPr/>
        </p:nvSpPr>
        <p:spPr>
          <a:xfrm rot="5400000">
            <a:off x="6169025" y="5503275"/>
            <a:ext cx="2159400" cy="57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i-FI" sz="900">
                <a:solidFill>
                  <a:schemeClr val="lt1"/>
                </a:solidFill>
                <a:latin typeface="Calibri"/>
                <a:ea typeface="Calibri"/>
                <a:cs typeface="Calibri"/>
                <a:sym typeface="Calibri"/>
              </a:rPr>
              <a:t>By Cks3976 - Own work, CC BY-SA 3.0, https://commons.wikimedia.org/w/index.php?curid=17854595</a:t>
            </a:r>
            <a:endParaRPr sz="900" b="0" i="0" u="none" strike="noStrike" cap="none">
              <a:solidFill>
                <a:schemeClr val="lt1"/>
              </a:solidFill>
              <a:latin typeface="Calibri"/>
              <a:ea typeface="Calibri"/>
              <a:cs typeface="Calibri"/>
              <a:sym typeface="Calibri"/>
            </a:endParaRPr>
          </a:p>
        </p:txBody>
      </p:sp>
      <p:sp>
        <p:nvSpPr>
          <p:cNvPr id="383" name="Google Shape;383;p51"/>
          <p:cNvSpPr txBox="1"/>
          <p:nvPr/>
        </p:nvSpPr>
        <p:spPr>
          <a:xfrm>
            <a:off x="7865700" y="4711125"/>
            <a:ext cx="1278300" cy="676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i-FI" sz="1800" i="1" u="none" strike="noStrike" cap="none">
                <a:solidFill>
                  <a:srgbClr val="EFEFEF"/>
                </a:solidFill>
                <a:latin typeface="Calibri"/>
                <a:ea typeface="Calibri"/>
                <a:cs typeface="Calibri"/>
                <a:sym typeface="Calibri"/>
              </a:rPr>
              <a:t>Circus pygargus</a:t>
            </a:r>
            <a:endParaRPr sz="1800" i="1" u="none" strike="noStrike" cap="none">
              <a:solidFill>
                <a:srgbClr val="EFEFE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7001</Words>
  <Application>Microsoft Macintosh PowerPoint</Application>
  <PresentationFormat>On-screen Show (4:3)</PresentationFormat>
  <Paragraphs>389</Paragraphs>
  <Slides>24</Slides>
  <Notes>24</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Streamline</vt:lpstr>
      <vt:lpstr>Simple Light</vt:lpstr>
      <vt:lpstr>High Nature Value farmland</vt:lpstr>
      <vt:lpstr>Notes for instructors and users</vt:lpstr>
      <vt:lpstr>Learning objectives</vt:lpstr>
      <vt:lpstr>Content</vt:lpstr>
      <vt:lpstr>France</vt:lpstr>
      <vt:lpstr>PowerPoint Presentation</vt:lpstr>
      <vt:lpstr>PowerPoint Presentation</vt:lpstr>
      <vt:lpstr>PowerPoint Presentation</vt:lpstr>
      <vt:lpstr>PowerPoint Presentation</vt:lpstr>
      <vt:lpstr>PowerPoint Presentation</vt:lpstr>
      <vt:lpstr>PowerPoint Presentation</vt:lpstr>
      <vt:lpstr>Sources &amp; experts</vt:lpstr>
      <vt:lpstr>Sources &amp; experts</vt:lpstr>
      <vt:lpstr>Germany</vt:lpstr>
      <vt:lpstr>PowerPoint Presentation</vt:lpstr>
      <vt:lpstr>PowerPoint Presentation</vt:lpstr>
      <vt:lpstr>PowerPoint Presentation</vt:lpstr>
      <vt:lpstr>PowerPoint Presentation</vt:lpstr>
      <vt:lpstr>In Focus: A unique monitoring system for HNV farmlands</vt:lpstr>
      <vt:lpstr>Biodiversity</vt:lpstr>
      <vt:lpstr>Other values </vt:lpstr>
      <vt:lpstr>Sources &amp; experts</vt:lpstr>
      <vt:lpstr>Sources &amp; experts</vt:lpstr>
      <vt:lpstr>High Nature Value Farming: Learning, Innovation and Knowledge HNV-Link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Nature Value farmland</dc:title>
  <cp:lastModifiedBy>Traci Birge</cp:lastModifiedBy>
  <cp:revision>17</cp:revision>
  <dcterms:modified xsi:type="dcterms:W3CDTF">2018-09-25T08:16:41Z</dcterms:modified>
</cp:coreProperties>
</file>