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82" r:id="rId1"/>
    <p:sldMasterId id="2147483683" r:id="rId2"/>
  </p:sldMasterIdLst>
  <p:notesMasterIdLst>
    <p:notesMasterId r:id="rId31"/>
  </p:notesMasterIdLst>
  <p:sldIdLst>
    <p:sldId id="256" r:id="rId3"/>
    <p:sldId id="368" r:id="rId4"/>
    <p:sldId id="259" r:id="rId5"/>
    <p:sldId id="260" r:id="rId6"/>
    <p:sldId id="359" r:id="rId7"/>
    <p:sldId id="360" r:id="rId8"/>
    <p:sldId id="361" r:id="rId9"/>
    <p:sldId id="362" r:id="rId10"/>
    <p:sldId id="363" r:id="rId11"/>
    <p:sldId id="364" r:id="rId12"/>
    <p:sldId id="365" r:id="rId13"/>
    <p:sldId id="366"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2" r:id="rId29"/>
    <p:sldId id="333" r:id="rId3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1" clrIdx="0"/>
  <p:cmAuthor id="1" name="Irina Herzon" initials="" lastIdx="4" clrIdx="1"/>
  <p:cmAuthor id="2" name="Traci Birge" initials="" lastIdx="5" clrIdx="2"/>
  <p:cmAuthor id="3" name="Milka Keinänen" initials="" lastIdx="1" clrIdx="3"/>
  <p:cmAuthor id="4" name="Herzon, Iryna" initials="HI" lastIdx="5" clrIdx="4">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57363" autoAdjust="0"/>
  </p:normalViewPr>
  <p:slideViewPr>
    <p:cSldViewPr snapToGrid="0">
      <p:cViewPr varScale="1">
        <p:scale>
          <a:sx n="47" d="100"/>
          <a:sy n="47" d="100"/>
        </p:scale>
        <p:origin x="-1856" y="-11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notesMaster" Target="notesMasters/notesMaster1.xml"/><Relationship Id="rId32" Type="http://schemas.openxmlformats.org/officeDocument/2006/relationships/printerSettings" Target="printerSettings/printerSettings1.bin"/><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commentAuthors" Target="commentAuthors.xml"/><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3886200" y="0"/>
            <a:ext cx="2971800" cy="457200"/>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6800"/>
            <a:ext cx="2971800" cy="4572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a:solidFill>
                  <a:schemeClr val="dk1"/>
                </a:solidFill>
                <a:latin typeface="Times New Roman"/>
                <a:ea typeface="Times New Roman"/>
                <a:cs typeface="Times New Roman"/>
                <a:sym typeface="Times New Roman"/>
              </a:rPr>
              <a:t>‹#›</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567533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urrenwinterage.com/about-winterage" TargetMode="External"/><Relationship Id="rId4" Type="http://schemas.openxmlformats.org/officeDocument/2006/relationships/hyperlink" Target="https://www.youtube.com/watch?v=KUFky2as5hI" TargetMode="External"/><Relationship Id="rId5" Type="http://schemas.openxmlformats.org/officeDocument/2006/relationships/hyperlink" Target="https://youtu.be/G9-sNVqKZAw" TargetMode="External"/><Relationship Id="rId6" Type="http://schemas.openxmlformats.org/officeDocument/2006/relationships/hyperlink" Target="http://www.hnvlink.eu/download/BurrenBaselineAssessment.pdf"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urrenwinterage.com/slideshow" TargetMode="External"/><Relationship Id="rId4" Type="http://schemas.openxmlformats.org/officeDocument/2006/relationships/hyperlink" Target="http://www.failteireland.ie/FailteIreland/media/WebsiteStructure/Documents/2_Develop_Your_Business/Key%20Projects/The-Connemara-Coast-Aran-Islands-Visitor-Experience-Development-Plan.pdf" TargetMode="External"/><Relationship Id="rId5" Type="http://schemas.openxmlformats.org/officeDocument/2006/relationships/hyperlink" Target="https://www.heritagecouncil.ie/content/files/high_nature_value_farming_north_connemara_aran_summary_2010_890kb.pdf" TargetMode="External"/><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mmm.fi/documents/1410837/1721034/MMMjulkaisu2009_1.pdf/aac60174-df79-4423-8a0f-5bd59cd8ac61/MMMjulkaisu2009_1.pdf.pdf"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doi.org/10.1016/j.landusepol.2014.05.004"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urn.fi/URN:ISBN:1798-744X"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hdl.handle.net/10138/37930" TargetMode="External"/><Relationship Id="rId4" Type="http://schemas.openxmlformats.org/officeDocument/2006/relationships/hyperlink" Target="http://www.ymparisto.fi/download/noname/%7B9BEFD756-FB5C-4F69-B454-1F7D8C131949%7D/34626" TargetMode="External"/><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ymparisto.fi/fi-FI/Luonto/Luontotyypit/Luontotyyppien_uhanalaisuus/Kansainvaliset_vastuuluontotyypit_2008" TargetMode="External"/><Relationship Id="rId4" Type="http://schemas.openxmlformats.org/officeDocument/2006/relationships/hyperlink" Target="https://en.wikipedia.org/wiki/Gloe_lake" TargetMode="External"/><Relationship Id="rId5" Type="http://schemas.openxmlformats.org/officeDocument/2006/relationships/hyperlink" Target="http://hdl.handle.net/10138/37930" TargetMode="External"/><Relationship Id="rId6" Type="http://schemas.openxmlformats.org/officeDocument/2006/relationships/hyperlink" Target="http://www.ymparisto.fi/download/noname/%7B9BEFD756-FB5C-4F69-B454-1F7D8C131949%7D/34626" TargetMode="External"/><Relationship Id="rId7" Type="http://schemas.openxmlformats.org/officeDocument/2006/relationships/hyperlink" Target="https://upload.wikimedia.org/wikipedia/commons/b/b6/Dendrocopos_leucotos_2.jpg" TargetMode="External"/><Relationship Id="rId8" Type="http://schemas.openxmlformats.org/officeDocument/2006/relationships/hyperlink" Target="https://upload.wikimedia.org/wikipedia/commons/6/6c/Noidanlukko_Botrychium_lunaria.jpg"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doi.org/10.1016/j.landusepol.2014.05.004" TargetMode="External"/><Relationship Id="rId4" Type="http://schemas.openxmlformats.org/officeDocument/2006/relationships/hyperlink" Target="https://creativecommons.org/licenses/by-nc-sa/3.0/" TargetMode="External"/><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 Id="rId3" Type="http://schemas.openxmlformats.org/officeDocument/2006/relationships/hyperlink" Target="https://creativecommons.org/licenses/"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www.fao.org/giahs/en/" TargetMode="External"/><Relationship Id="rId4" Type="http://schemas.openxmlformats.org/officeDocument/2006/relationships/hyperlink" Target="https://creativecommons.org/licenses/by/2.0" TargetMode="External"/><Relationship Id="rId5" Type="http://schemas.openxmlformats.org/officeDocument/2006/relationships/hyperlink" Target="https://upload.wikimedia.org/wikipedia/commons/5/5d/Coffee_farm_in_Colombia.jpg" TargetMode="External"/><Relationship Id="rId6" Type="http://schemas.openxmlformats.org/officeDocument/2006/relationships/hyperlink" Target="http://www.gnu.org/copyleft/fdl.html" TargetMode="External"/><Relationship Id="rId7" Type="http://schemas.openxmlformats.org/officeDocument/2006/relationships/hyperlink" Target="https://creativecommons.org/licenses/by-sa/3.0" TargetMode="External"/><Relationship Id="rId8" Type="http://schemas.openxmlformats.org/officeDocument/2006/relationships/hyperlink" Target="https://upload.wikimedia.org/wikipedia/commons/d/df/Satoyama,_utilize_plant_layer.jpg" TargetMode="External"/><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fao.org/giahs/giahsaroundtheworld/designated-sites/asia-and-the-pacific/rice-fish-culture/en/" TargetMode="External"/><Relationship Id="rId4" Type="http://schemas.openxmlformats.org/officeDocument/2006/relationships/hyperlink" Target="https://www.youtube.com/watch?v=2vhpsM5uriM" TargetMode="External"/><Relationship Id="rId5" Type="http://schemas.openxmlformats.org/officeDocument/2006/relationships/hyperlink" Target="http://www.fao.org/docrep/field/003/ac221e/ac221e00.htm" TargetMode="External"/><Relationship Id="rId6" Type="http://schemas.openxmlformats.org/officeDocument/2006/relationships/hyperlink" Target="https://www.idrc.ca/sites/default/files/openebooks/313-5/index.html" TargetMode="External"/><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irtrade.net/fileadmin/user_upload/content/2009/resources/1704_ICRAF_Ghana_cocoa_baseline-final.pdf" TargetMode="External"/><Relationship Id="rId4" Type="http://schemas.openxmlformats.org/officeDocument/2006/relationships/hyperlink" Target="https://link.springer.com/article/10.1007/s11056-015-9515-3" TargetMode="External"/><Relationship Id="rId5" Type="http://schemas.openxmlformats.org/officeDocument/2006/relationships/hyperlink" Target="https://www.ncbi.nlm.nih.gov/pmc/articles/PMC3109247/" TargetMode="External"/><Relationship Id="rId6" Type="http://schemas.openxmlformats.org/officeDocument/2006/relationships/hyperlink" Target="https://www.bioversityinternational.org/news/detail/moving-towards-a-sustainable-cocoa-sector-in-ghana/" TargetMode="External"/><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en.wikipedia.org/wiki/And%C3%A9n" TargetMode="External"/><Relationship Id="rId4" Type="http://schemas.openxmlformats.org/officeDocument/2006/relationships/hyperlink" Target="https://www.cbd.int/doc/world/pe/pe-nr-01-en.pdf" TargetMode="External"/><Relationship Id="rId5" Type="http://schemas.openxmlformats.org/officeDocument/2006/relationships/hyperlink" Target="https://doi-org.libproxy.helsinki.fi/10.1080/21683565.2017.1287148" TargetMode="External"/><Relationship Id="rId6" Type="http://schemas.openxmlformats.org/officeDocument/2006/relationships/hyperlink" Target="https://lahoradelachalina.blogspot.com/2014/11/presented-to-cop20-andenes-or-inca.html?view=mosaic" TargetMode="External"/><Relationship Id="rId7" Type="http://schemas.openxmlformats.org/officeDocument/2006/relationships/hyperlink" Target="http://www.fao.org/giahs/giahsaroundtheworld/designated-sites/latin-america-and-the-caribbean/andean-agriculture/en/" TargetMode="External"/><Relationship Id="rId8" Type="http://schemas.openxmlformats.org/officeDocument/2006/relationships/hyperlink" Target="https://www.smithsonianmag.com/history/farming-like-the-incas-70263217/" TargetMode="External"/><Relationship Id="rId9" Type="http://schemas.openxmlformats.org/officeDocument/2006/relationships/hyperlink" Target="http://www.lamolina.edu.pe/facultad/forestales/web2007/PublicacionesYRevistas/pdf/contenido.pdf" TargetMode="External"/><Relationship Id="rId10" Type="http://schemas.openxmlformats.org/officeDocument/2006/relationships/hyperlink" Target="https://upload.wikimedia.org/wikipedia/commons/7/71/Pisac006.jpg" TargetMode="External"/><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9" Type="http://schemas.openxmlformats.org/officeDocument/2006/relationships/hyperlink" Target="https://www.youtube.com/watch?v=HJiTRh4EeTs" TargetMode="External"/><Relationship Id="rId20" Type="http://schemas.openxmlformats.org/officeDocument/2006/relationships/hyperlink" Target="https://creativecommons.org/licenses/by-sa/3.0" TargetMode="External"/><Relationship Id="rId21" Type="http://schemas.openxmlformats.org/officeDocument/2006/relationships/hyperlink" Target="https://upload.wikimedia.org/wikipedia/commons/d/dd/Chinampa.JPG" TargetMode="External"/><Relationship Id="rId10" Type="http://schemas.openxmlformats.org/officeDocument/2006/relationships/hyperlink" Target="https://www.youtube.com/watch?v=QbApUUEubKA" TargetMode="External"/><Relationship Id="rId11" Type="http://schemas.openxmlformats.org/officeDocument/2006/relationships/hyperlink" Target="https://www.youtube.com/watch?v=tV5O595amPg" TargetMode="External"/><Relationship Id="rId12" Type="http://schemas.openxmlformats.org/officeDocument/2006/relationships/hyperlink" Target="https://www.youtube.com/watch?v=FEiapcmbRhU" TargetMode="External"/><Relationship Id="rId13" Type="http://schemas.openxmlformats.org/officeDocument/2006/relationships/hyperlink" Target="https://creativecommons.org/licenses/by-sa/4.0" TargetMode="External"/><Relationship Id="rId14" Type="http://schemas.openxmlformats.org/officeDocument/2006/relationships/hyperlink" Target="https://upload.wikimedia.org/wikipedia/commons/a/a2/Vaca_en_chinampa.JPG" TargetMode="External"/><Relationship Id="rId15" Type="http://schemas.openxmlformats.org/officeDocument/2006/relationships/hyperlink" Target="http://www.gnu.org/copyleft/fdl.html" TargetMode="External"/><Relationship Id="rId16" Type="http://schemas.openxmlformats.org/officeDocument/2006/relationships/hyperlink" Target="http://creativecommons.org/licenses/by-sa/3.0/" TargetMode="External"/><Relationship Id="rId17" Type="http://schemas.openxmlformats.org/officeDocument/2006/relationships/hyperlink" Target="https://upload.wikimedia.org/wikipedia/commons/7/7e/Camas_chinampas.jpg" TargetMode="External"/><Relationship Id="rId18" Type="http://schemas.openxmlformats.org/officeDocument/2006/relationships/hyperlink" Target="https://upload.wikimedia.org/wikipedia/commons/8/88/Sembrad%C3%ADo_en_chinampa.JPG" TargetMode="External"/><Relationship Id="rId19" Type="http://schemas.openxmlformats.org/officeDocument/2006/relationships/hyperlink" Target="https://commons.wikimedia.org/wiki/Category:Chinampas" TargetMode="External"/><Relationship Id="rId1" Type="http://schemas.openxmlformats.org/officeDocument/2006/relationships/notesMaster" Target="../notesMasters/notesMaster1.xml"/><Relationship Id="rId2" Type="http://schemas.openxmlformats.org/officeDocument/2006/relationships/slide" Target="../slides/slide27.xml"/><Relationship Id="rId3" Type="http://schemas.openxmlformats.org/officeDocument/2006/relationships/hyperlink" Target="http://www.fao.org/giahs/giahsaroundtheworld/designated-sites/latin-america-and-the-caribbean/chinampa-agriculture-in-the-world-natural-and-cultural-heritage-zone-in-xochimilco-tlahuac-and-milpa-alta/en/" TargetMode="External"/><Relationship Id="rId4" Type="http://schemas.openxmlformats.org/officeDocument/2006/relationships/hyperlink" Target="http://www.ct.ceci-br.org" TargetMode="External"/><Relationship Id="rId5" Type="http://schemas.openxmlformats.org/officeDocument/2006/relationships/hyperlink" Target="https://www.smithsonianmag.com/travel/mexicos-floating-gardens-return-their-agricultural-roots-180961899/" TargetMode="External"/><Relationship Id="rId6" Type="http://schemas.openxmlformats.org/officeDocument/2006/relationships/hyperlink" Target="https://sidewalksprouts.wordpress.com/history/international-history-of-urban-ag/tenochtitlan/" TargetMode="External"/><Relationship Id="rId7" Type="http://schemas.openxmlformats.org/officeDocument/2006/relationships/hyperlink" Target="https://www.upworthy.com/chinampas" TargetMode="External"/><Relationship Id="rId8" Type="http://schemas.openxmlformats.org/officeDocument/2006/relationships/hyperlink" Target="https://www.youtube.com/watch?v=zANQy_gjC0I" TargetMode="Externa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high-nature-value-farmland.ie/hnv-distribution/" TargetMode="External"/><Relationship Id="rId4" Type="http://schemas.openxmlformats.org/officeDocument/2006/relationships/hyperlink" Target="https://idealhnv.wordpress.com/" TargetMode="External"/><Relationship Id="rId5" Type="http://schemas.openxmlformats.org/officeDocument/2006/relationships/hyperlink" Target="https://www.youtube.com/watch?v=aEFc8rhhPYI" TargetMode="External"/><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www.high-nature-value-farmland.ie/types-of-hnv-farmland/"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 Id="rId3" Type="http://schemas.openxmlformats.org/officeDocument/2006/relationships/hyperlink" Target="http://dai.ly/x3hqlvc"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www.hnvlink.eu/download/BurrenBaselineAssessment.pdf" TargetMode="External"/><Relationship Id="rId4" Type="http://schemas.openxmlformats.org/officeDocument/2006/relationships/hyperlink" Target="https://www.youtube.com/watch?v=KUFky2as5hI" TargetMode="External"/><Relationship Id="rId5" Type="http://schemas.openxmlformats.org/officeDocument/2006/relationships/hyperlink" Target="https://youtu.be/j1IjSrfWE60"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3d655d362a_4_180:notes"/>
          <p:cNvSpPr txBox="1">
            <a:spLocks noGrp="1"/>
          </p:cNvSpPr>
          <p:nvPr>
            <p:ph type="body" idx="1"/>
          </p:nvPr>
        </p:nvSpPr>
        <p:spPr>
          <a:xfrm>
            <a:off x="914400" y="4343405"/>
            <a:ext cx="5029200" cy="4114800"/>
          </a:xfrm>
          <a:prstGeom prst="rect">
            <a:avLst/>
          </a:prstGeom>
          <a:noFill/>
          <a:ln>
            <a:noFill/>
          </a:ln>
        </p:spPr>
        <p:txBody>
          <a:bodyPr spcFirstLastPara="1" wrap="square" lIns="86075" tIns="86075" rIns="86075" bIns="86075" anchor="t" anchorCtr="0">
            <a:noAutofit/>
          </a:bodyPr>
          <a:lstStyle/>
          <a:p>
            <a:pPr marL="0" marR="0" lvl="0" indent="0" algn="l" rtl="0">
              <a:lnSpc>
                <a:spcPct val="100000"/>
              </a:lnSpc>
              <a:spcBef>
                <a:spcPts val="300"/>
              </a:spcBef>
              <a:spcAft>
                <a:spcPts val="0"/>
              </a:spcAft>
              <a:buClr>
                <a:srgbClr val="000000"/>
              </a:buClr>
              <a:buSzPts val="1300"/>
              <a:buFont typeface="Arial"/>
              <a:buNone/>
            </a:pPr>
            <a:endParaRPr sz="1100" b="0" i="0" u="none" strike="noStrike" cap="none" dirty="0">
              <a:solidFill>
                <a:schemeClr val="dk1"/>
              </a:solidFill>
              <a:latin typeface="Times New Roman"/>
              <a:ea typeface="Times New Roman"/>
              <a:cs typeface="Times New Roman"/>
              <a:sym typeface="Times New Roman"/>
            </a:endParaRPr>
          </a:p>
        </p:txBody>
      </p:sp>
      <p:sp>
        <p:nvSpPr>
          <p:cNvPr id="190" name="Google Shape;190;g3d655d362a_4_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7233052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7"/>
        <p:cNvGrpSpPr/>
        <p:nvPr/>
      </p:nvGrpSpPr>
      <p:grpSpPr>
        <a:xfrm>
          <a:off x="0" y="0"/>
          <a:ext cx="0" cy="0"/>
          <a:chOff x="0" y="0"/>
          <a:chExt cx="0" cy="0"/>
        </a:xfrm>
      </p:grpSpPr>
      <p:sp>
        <p:nvSpPr>
          <p:cNvPr id="488" name="Google Shape;488;g3c49948d59_0_19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100"/>
              <a:buFont typeface="Arial"/>
              <a:buNone/>
            </a:pPr>
            <a:r>
              <a:rPr lang="fi-FI" b="1">
                <a:latin typeface="Calibri"/>
                <a:ea typeface="Calibri"/>
                <a:cs typeface="Calibri"/>
                <a:sym typeface="Calibri"/>
              </a:rPr>
              <a:t>Winterage</a:t>
            </a:r>
            <a:r>
              <a:rPr lang="fi-FI">
                <a:latin typeface="Calibri"/>
                <a:ea typeface="Calibri"/>
                <a:cs typeface="Calibri"/>
                <a:sym typeface="Calibri"/>
              </a:rPr>
              <a:t> is a unique agrarian practice, thousands of years old, which occurs in the Burren. Winterage is a form of reverse transhumance whereby cattle are put up on the rough grazing of the Burren uplands in October. They remain there until the following spring, at which point they are brought back down to the more fertile or improve lowland pastures.</a:t>
            </a:r>
            <a:endParaRPr>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a:latin typeface="Calibri"/>
                <a:ea typeface="Calibri"/>
                <a:cs typeface="Calibri"/>
                <a:sym typeface="Calibri"/>
              </a:rPr>
              <a:t>Winterage is made possible by the warmth of the limestone, which acts as “underfloor heating”. The winter grazing creates a unique habitat because most flowering species are dormant during the winterage period. Thus, the species can thrive without grazing pressure in the summer.</a:t>
            </a:r>
            <a:endParaRPr>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a:latin typeface="Calibri"/>
                <a:ea typeface="Calibri"/>
                <a:cs typeface="Calibri"/>
                <a:sym typeface="Calibri"/>
              </a:rPr>
              <a:t>The winterage grazing suppresses such plants as blue moor-grass (</a:t>
            </a:r>
            <a:r>
              <a:rPr lang="fi-FI" i="1">
                <a:latin typeface="Calibri"/>
                <a:ea typeface="Calibri"/>
                <a:cs typeface="Calibri"/>
                <a:sym typeface="Calibri"/>
              </a:rPr>
              <a:t>Sesleria caerulea</a:t>
            </a:r>
            <a:r>
              <a:rPr lang="fi-FI">
                <a:latin typeface="Calibri"/>
                <a:ea typeface="Calibri"/>
                <a:cs typeface="Calibri"/>
                <a:sym typeface="Calibri"/>
              </a:rPr>
              <a:t>) , purple moor grass (</a:t>
            </a:r>
            <a:r>
              <a:rPr lang="fi-FI" i="1">
                <a:latin typeface="Calibri"/>
                <a:ea typeface="Calibri"/>
                <a:cs typeface="Calibri"/>
                <a:sym typeface="Calibri"/>
              </a:rPr>
              <a:t>Molinia caerulea</a:t>
            </a:r>
            <a:r>
              <a:rPr lang="fi-FI">
                <a:latin typeface="Calibri"/>
                <a:ea typeface="Calibri"/>
                <a:cs typeface="Calibri"/>
                <a:sym typeface="Calibri"/>
              </a:rPr>
              <a:t>) and heather (</a:t>
            </a:r>
            <a:r>
              <a:rPr lang="fi-FI" i="1">
                <a:latin typeface="Calibri"/>
                <a:ea typeface="Calibri"/>
                <a:cs typeface="Calibri"/>
                <a:sym typeface="Calibri"/>
              </a:rPr>
              <a:t>Erica sp.</a:t>
            </a:r>
            <a:r>
              <a:rPr lang="fi-FI">
                <a:latin typeface="Calibri"/>
                <a:ea typeface="Calibri"/>
                <a:cs typeface="Calibri"/>
                <a:sym typeface="Calibri"/>
              </a:rPr>
              <a:t> and </a:t>
            </a:r>
            <a:r>
              <a:rPr lang="fi-FI" i="1">
                <a:latin typeface="Calibri"/>
                <a:ea typeface="Calibri"/>
                <a:cs typeface="Calibri"/>
                <a:sym typeface="Calibri"/>
              </a:rPr>
              <a:t>Calluna sp.</a:t>
            </a:r>
            <a:r>
              <a:rPr lang="fi-FI">
                <a:latin typeface="Calibri"/>
                <a:ea typeface="Calibri"/>
                <a:cs typeface="Calibri"/>
                <a:sym typeface="Calibri"/>
              </a:rPr>
              <a:t>) that would otherwise out-competing smaller herbs for which the Burren is famous. Winterage also controls shrubs such as hazel (</a:t>
            </a:r>
            <a:r>
              <a:rPr lang="fi-FI" i="1">
                <a:latin typeface="Calibri"/>
                <a:ea typeface="Calibri"/>
                <a:cs typeface="Calibri"/>
                <a:sym typeface="Calibri"/>
              </a:rPr>
              <a:t>Corylus avellana</a:t>
            </a:r>
            <a:r>
              <a:rPr lang="fi-FI">
                <a:latin typeface="Calibri"/>
                <a:ea typeface="Calibri"/>
                <a:cs typeface="Calibri"/>
                <a:sym typeface="Calibri"/>
              </a:rPr>
              <a:t>) and blackthorn (</a:t>
            </a:r>
            <a:r>
              <a:rPr lang="fi-FI" i="1">
                <a:latin typeface="Calibri"/>
                <a:ea typeface="Calibri"/>
                <a:cs typeface="Calibri"/>
                <a:sym typeface="Calibri"/>
              </a:rPr>
              <a:t>Prunus spinosa</a:t>
            </a:r>
            <a:r>
              <a:rPr lang="fi-FI">
                <a:latin typeface="Calibri"/>
                <a:ea typeface="Calibri"/>
                <a:cs typeface="Calibri"/>
                <a:sym typeface="Calibri"/>
              </a:rPr>
              <a:t>), which would otherwise smother the grasslands and any monuments they might contain. </a:t>
            </a:r>
            <a:endParaRPr>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a:latin typeface="Calibri"/>
                <a:ea typeface="Calibri"/>
                <a:cs typeface="Calibri"/>
                <a:sym typeface="Calibri"/>
              </a:rPr>
              <a:t>As Dr. Brendan Dunford of Burrenbeo Trust explains: </a:t>
            </a:r>
            <a:endParaRPr>
              <a:latin typeface="Calibri"/>
              <a:ea typeface="Calibri"/>
              <a:cs typeface="Calibri"/>
              <a:sym typeface="Calibri"/>
            </a:endParaRPr>
          </a:p>
          <a:p>
            <a:pPr marL="0" lvl="0" indent="0" rtl="0">
              <a:lnSpc>
                <a:spcPct val="90000"/>
              </a:lnSpc>
              <a:spcBef>
                <a:spcPts val="0"/>
              </a:spcBef>
              <a:spcAft>
                <a:spcPts val="0"/>
              </a:spcAft>
              <a:buNone/>
            </a:pPr>
            <a:r>
              <a:rPr lang="fi-FI">
                <a:solidFill>
                  <a:srgbClr val="3F3F3F"/>
                </a:solidFill>
                <a:latin typeface="Calibri"/>
                <a:ea typeface="Calibri"/>
                <a:cs typeface="Calibri"/>
                <a:sym typeface="Calibri"/>
              </a:rPr>
              <a:t>“The practice of Winterage is not only unique and intriguing, it's a big part of the reason why we have so many monuments, flowers and stories here in the Burren today. Witnessing the cattle browsing on the herb-rich winterage pastures, drinking from the calcium-rich springs or enjoying the 'dry-lie' of the limestone captures the very essence of this 'fertile rock'.”</a:t>
            </a:r>
            <a:r>
              <a:rPr lang="fi-FI">
                <a:solidFill>
                  <a:srgbClr val="0000FF"/>
                </a:solidFill>
                <a:latin typeface="Calibri"/>
                <a:ea typeface="Calibri"/>
                <a:cs typeface="Calibri"/>
                <a:sym typeface="Calibri"/>
              </a:rPr>
              <a:t> </a:t>
            </a:r>
            <a:r>
              <a:rPr lang="fi-FI" u="sng">
                <a:solidFill>
                  <a:srgbClr val="0000FF"/>
                </a:solidFill>
                <a:latin typeface="Calibri"/>
                <a:ea typeface="Calibri"/>
                <a:cs typeface="Calibri"/>
                <a:sym typeface="Calibri"/>
                <a:hlinkClick r:id="rId3"/>
              </a:rPr>
              <a:t>https://www.burrenwinterage.com/about-winterage</a:t>
            </a:r>
            <a:r>
              <a:rPr lang="fi-FI">
                <a:solidFill>
                  <a:srgbClr val="0000FF"/>
                </a:solidFill>
                <a:latin typeface="Calibri"/>
                <a:ea typeface="Calibri"/>
                <a:cs typeface="Calibri"/>
                <a:sym typeface="Calibri"/>
              </a:rPr>
              <a:t>  </a:t>
            </a:r>
            <a:r>
              <a:rPr lang="fi-FI">
                <a:solidFill>
                  <a:srgbClr val="000000"/>
                </a:solidFill>
                <a:latin typeface="Calibri"/>
                <a:ea typeface="Calibri"/>
                <a:cs typeface="Calibri"/>
                <a:sym typeface="Calibri"/>
              </a:rPr>
              <a:t>or Burren Winterage Weekend - </a:t>
            </a:r>
            <a:r>
              <a:rPr lang="fi-FI" u="sng">
                <a:solidFill>
                  <a:srgbClr val="0000FF"/>
                </a:solidFill>
                <a:latin typeface="Calibri"/>
                <a:ea typeface="Calibri"/>
                <a:cs typeface="Calibri"/>
                <a:sym typeface="Calibri"/>
                <a:hlinkClick r:id="rId4"/>
              </a:rPr>
              <a:t>https://www.youtube.com/watch?v=KUFky2as5hI</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b="1">
                <a:solidFill>
                  <a:srgbClr val="000000"/>
                </a:solidFill>
                <a:latin typeface="Calibri"/>
                <a:ea typeface="Calibri"/>
                <a:cs typeface="Calibri"/>
                <a:sym typeface="Calibri"/>
              </a:rPr>
              <a:t>Video on slide:</a:t>
            </a:r>
            <a:r>
              <a:rPr lang="fi-FI">
                <a:solidFill>
                  <a:srgbClr val="0000FF"/>
                </a:solidFill>
                <a:latin typeface="Calibri"/>
                <a:ea typeface="Calibri"/>
                <a:cs typeface="Calibri"/>
                <a:sym typeface="Calibri"/>
              </a:rPr>
              <a:t> https://youtu.be/WHaP3mbJaMY </a:t>
            </a:r>
            <a:r>
              <a:rPr lang="fi-FI">
                <a:latin typeface="Calibri"/>
                <a:ea typeface="Calibri"/>
                <a:cs typeface="Calibri"/>
                <a:sym typeface="Calibri"/>
              </a:rPr>
              <a:t>also:</a:t>
            </a:r>
            <a:r>
              <a:rPr lang="fi-FI">
                <a:solidFill>
                  <a:srgbClr val="0000FF"/>
                </a:solidFill>
                <a:latin typeface="Calibri"/>
                <a:ea typeface="Calibri"/>
                <a:cs typeface="Calibri"/>
                <a:sym typeface="Calibri"/>
              </a:rPr>
              <a:t> </a:t>
            </a:r>
            <a:r>
              <a:rPr lang="fi-FI" u="sng">
                <a:solidFill>
                  <a:srgbClr val="0000FF"/>
                </a:solidFill>
                <a:latin typeface="Calibri"/>
                <a:ea typeface="Calibri"/>
                <a:cs typeface="Calibri"/>
                <a:sym typeface="Calibri"/>
                <a:hlinkClick r:id="rId5"/>
              </a:rPr>
              <a:t>https://youtu.be/G9-sNVqKZAw</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a:solidFill>
                <a:srgbClr val="0000FF"/>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b="1">
                <a:solidFill>
                  <a:srgbClr val="000000"/>
                </a:solidFill>
                <a:latin typeface="Calibri"/>
                <a:ea typeface="Calibri"/>
                <a:cs typeface="Calibri"/>
                <a:sym typeface="Calibri"/>
              </a:rPr>
              <a:t>References</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lnSpc>
                <a:spcPct val="90000"/>
              </a:lnSpc>
              <a:spcBef>
                <a:spcPts val="0"/>
              </a:spcBef>
              <a:spcAft>
                <a:spcPts val="0"/>
              </a:spcAft>
              <a:buClr>
                <a:schemeClr val="accent1"/>
              </a:buClr>
              <a:buSzPts val="2000"/>
              <a:buFont typeface="Calibri"/>
              <a:buNone/>
            </a:pPr>
            <a:r>
              <a:rPr lang="fi-FI">
                <a:solidFill>
                  <a:srgbClr val="000000"/>
                </a:solidFill>
                <a:latin typeface="Calibri"/>
                <a:ea typeface="Calibri"/>
                <a:cs typeface="Calibri"/>
                <a:sym typeface="Calibri"/>
              </a:rPr>
              <a:t>Burrenbeo Trust:</a:t>
            </a:r>
            <a:r>
              <a:rPr lang="fi-FI">
                <a:solidFill>
                  <a:srgbClr val="0000FF"/>
                </a:solidFill>
                <a:latin typeface="Calibri"/>
                <a:ea typeface="Calibri"/>
                <a:cs typeface="Calibri"/>
                <a:sym typeface="Calibri"/>
              </a:rPr>
              <a:t> </a:t>
            </a:r>
            <a:r>
              <a:rPr lang="fi-FI" u="sng">
                <a:solidFill>
                  <a:srgbClr val="0000FF"/>
                </a:solidFill>
                <a:latin typeface="Calibri"/>
                <a:ea typeface="Calibri"/>
                <a:cs typeface="Calibri"/>
                <a:sym typeface="Calibri"/>
                <a:hlinkClick r:id="rId3"/>
              </a:rPr>
              <a:t>https://www.burrenwinterage.com/about-winterage</a:t>
            </a: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a:latin typeface="Calibri"/>
                <a:ea typeface="Calibri"/>
                <a:cs typeface="Calibri"/>
                <a:sym typeface="Calibri"/>
              </a:rPr>
              <a:t>HNVLink: </a:t>
            </a:r>
            <a:r>
              <a:rPr lang="fi-FI" u="sng">
                <a:solidFill>
                  <a:srgbClr val="0000FF"/>
                </a:solidFill>
                <a:latin typeface="Calibri"/>
                <a:ea typeface="Calibri"/>
                <a:cs typeface="Calibri"/>
                <a:sym typeface="Calibri"/>
                <a:hlinkClick r:id="rId6"/>
              </a:rPr>
              <a:t>http://www.hnvlink.eu/download/BurrenBaselineAssessment.pdf</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p:txBody>
      </p:sp>
      <p:sp>
        <p:nvSpPr>
          <p:cNvPr id="489" name="Google Shape;489;g3c49948d59_0_1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7044420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2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SzPts val="1100"/>
              <a:buFont typeface="Arial"/>
              <a:buNone/>
            </a:pPr>
            <a:r>
              <a:rPr lang="fi-FI">
                <a:solidFill>
                  <a:srgbClr val="000000"/>
                </a:solidFill>
                <a:latin typeface="Calibri"/>
                <a:ea typeface="Calibri"/>
                <a:cs typeface="Calibri"/>
                <a:sym typeface="Calibri"/>
              </a:rPr>
              <a:t>There are many </a:t>
            </a:r>
            <a:r>
              <a:rPr lang="fi-FI" sz="1200" b="0" i="0" u="none" strike="noStrike" cap="none">
                <a:solidFill>
                  <a:srgbClr val="000000"/>
                </a:solidFill>
                <a:latin typeface="Calibri"/>
                <a:ea typeface="Calibri"/>
                <a:cs typeface="Calibri"/>
                <a:sym typeface="Calibri"/>
              </a:rPr>
              <a:t>elements of the farming heritage across HNV farmlands </a:t>
            </a:r>
            <a:r>
              <a:rPr lang="fi-FI">
                <a:solidFill>
                  <a:srgbClr val="000000"/>
                </a:solidFill>
                <a:latin typeface="Calibri"/>
                <a:ea typeface="Calibri"/>
                <a:cs typeface="Calibri"/>
                <a:sym typeface="Calibri"/>
              </a:rPr>
              <a:t>in Ireland: </a:t>
            </a:r>
            <a:r>
              <a:rPr lang="fi-FI" sz="1200" b="0" i="0" u="none" strike="noStrike" cap="none">
                <a:solidFill>
                  <a:srgbClr val="000000"/>
                </a:solidFill>
                <a:latin typeface="Calibri"/>
                <a:ea typeface="Calibri"/>
                <a:cs typeface="Calibri"/>
                <a:sym typeface="Calibri"/>
              </a:rPr>
              <a:t>Connemara ponies, rye thatching, stone walls, and winterage are some of the farming heritage and skills visible in the landscape. </a:t>
            </a:r>
            <a:r>
              <a:rPr lang="fi-FI">
                <a:solidFill>
                  <a:srgbClr val="000000"/>
                </a:solidFill>
                <a:latin typeface="Calibri"/>
                <a:ea typeface="Calibri"/>
                <a:cs typeface="Calibri"/>
                <a:sym typeface="Calibri"/>
              </a:rPr>
              <a:t> Cultural heritage is a major draw for Irish tourism, so all of these elements support tourism.</a:t>
            </a:r>
            <a:endParaRPr>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Arial"/>
              <a:buNone/>
            </a:pPr>
            <a:endParaRPr sz="1200" b="0" i="0" u="none" strike="noStrike" cap="none">
              <a:solidFill>
                <a:srgbClr val="3F3F3F"/>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Arial"/>
              <a:buNone/>
            </a:pPr>
            <a:r>
              <a:rPr lang="fi-FI" b="1">
                <a:solidFill>
                  <a:srgbClr val="3F3F3F"/>
                </a:solidFill>
                <a:latin typeface="Calibri"/>
                <a:ea typeface="Calibri"/>
                <a:cs typeface="Calibri"/>
                <a:sym typeface="Calibri"/>
              </a:rPr>
              <a:t>Landscape-based tourism and cultural celebrations:</a:t>
            </a:r>
            <a:r>
              <a:rPr lang="fi-FI">
                <a:solidFill>
                  <a:srgbClr val="3F3F3F"/>
                </a:solidFill>
                <a:latin typeface="Calibri"/>
                <a:ea typeface="Calibri"/>
                <a:cs typeface="Calibri"/>
                <a:sym typeface="Calibri"/>
              </a:rPr>
              <a:t> An example of a modern revival of an old tradition is </a:t>
            </a:r>
            <a:r>
              <a:rPr lang="fi-FI" sz="1200" b="0" i="0" u="none" strike="noStrike" cap="none">
                <a:solidFill>
                  <a:srgbClr val="3F3F3F"/>
                </a:solidFill>
                <a:latin typeface="Calibri"/>
                <a:ea typeface="Calibri"/>
                <a:cs typeface="Calibri"/>
                <a:sym typeface="Calibri"/>
              </a:rPr>
              <a:t>The Burren Winterage weekend</a:t>
            </a:r>
            <a:r>
              <a:rPr lang="fi-FI">
                <a:solidFill>
                  <a:srgbClr val="3F3F3F"/>
                </a:solidFill>
                <a:latin typeface="Calibri"/>
                <a:ea typeface="Calibri"/>
                <a:cs typeface="Calibri"/>
                <a:sym typeface="Calibri"/>
              </a:rPr>
              <a:t>: </a:t>
            </a:r>
            <a:r>
              <a:rPr lang="fi-FI" sz="1200" b="0" i="0" u="none" strike="noStrike" cap="none">
                <a:solidFill>
                  <a:srgbClr val="3F3F3F"/>
                </a:solidFill>
                <a:latin typeface="Calibri"/>
                <a:ea typeface="Calibri"/>
                <a:cs typeface="Calibri"/>
                <a:sym typeface="Calibri"/>
              </a:rPr>
              <a:t>Community-led events of workshops, demonstrations, local foods, music, exhibitions, and the culmination- a wintering drove.</a:t>
            </a:r>
            <a:r>
              <a:rPr lang="fi-FI">
                <a:solidFill>
                  <a:srgbClr val="3F3F3F"/>
                </a:solidFill>
                <a:latin typeface="Calibri"/>
                <a:ea typeface="Calibri"/>
                <a:cs typeface="Calibri"/>
                <a:sym typeface="Calibri"/>
              </a:rPr>
              <a:t> </a:t>
            </a:r>
            <a:r>
              <a:rPr lang="fi-FI" sz="1200" b="0" i="0" u="sng" strike="noStrike" cap="none">
                <a:solidFill>
                  <a:srgbClr val="0000FF"/>
                </a:solidFill>
                <a:latin typeface="Calibri"/>
                <a:ea typeface="Calibri"/>
                <a:cs typeface="Calibri"/>
                <a:sym typeface="Calibri"/>
                <a:hlinkClick r:id="rId3"/>
              </a:rPr>
              <a:t>https://www.burrenwinterage.com/slideshow</a:t>
            </a:r>
            <a:r>
              <a:rPr lang="fi-FI" sz="1200" b="0" i="0" u="none" strike="noStrike" cap="none">
                <a:solidFill>
                  <a:srgbClr val="0000FF"/>
                </a:solidFill>
                <a:latin typeface="Calibri"/>
                <a:ea typeface="Calibri"/>
                <a:cs typeface="Calibri"/>
                <a:sym typeface="Calibri"/>
              </a:rPr>
              <a:t> </a:t>
            </a:r>
            <a:endParaRPr sz="1200" b="0" i="0" u="none" strike="noStrike" cap="none">
              <a:solidFill>
                <a:srgbClr val="0000FF"/>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Arial"/>
              <a:buNone/>
            </a:pPr>
            <a:endParaRPr>
              <a:solidFill>
                <a:srgbClr val="0000FF"/>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Arial"/>
              <a:buNone/>
            </a:pPr>
            <a:r>
              <a:rPr lang="fi-FI" b="1">
                <a:solidFill>
                  <a:srgbClr val="000000"/>
                </a:solidFill>
                <a:latin typeface="Calibri"/>
                <a:ea typeface="Calibri"/>
                <a:cs typeface="Calibri"/>
                <a:sym typeface="Calibri"/>
              </a:rPr>
              <a:t>Video in slide:</a:t>
            </a:r>
            <a:r>
              <a:rPr lang="fi-FI">
                <a:solidFill>
                  <a:srgbClr val="0000FF"/>
                </a:solidFill>
                <a:latin typeface="Calibri"/>
                <a:ea typeface="Calibri"/>
                <a:cs typeface="Calibri"/>
                <a:sym typeface="Calibri"/>
              </a:rPr>
              <a:t> https://youtu.be/KUFky2as5hI</a:t>
            </a:r>
            <a:endParaRPr>
              <a:solidFill>
                <a:srgbClr val="0000FF"/>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Arial"/>
              <a:buNone/>
            </a:pPr>
            <a:endParaRPr>
              <a:solidFill>
                <a:srgbClr val="0000FF"/>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Arial"/>
              <a:buNone/>
            </a:pPr>
            <a:r>
              <a:rPr lang="fi-FI" b="1">
                <a:solidFill>
                  <a:srgbClr val="000000"/>
                </a:solidFill>
                <a:latin typeface="Calibri"/>
                <a:ea typeface="Calibri"/>
                <a:cs typeface="Calibri"/>
                <a:sym typeface="Calibri"/>
              </a:rPr>
              <a:t>Island and coastal tourism: example: </a:t>
            </a:r>
            <a:r>
              <a:rPr lang="fi-FI">
                <a:solidFill>
                  <a:srgbClr val="000000"/>
                </a:solidFill>
                <a:latin typeface="Calibri"/>
                <a:ea typeface="Calibri"/>
                <a:cs typeface="Calibri"/>
                <a:sym typeface="Calibri"/>
              </a:rPr>
              <a:t>Aran Islands has about 160,000-200,000 visitors/year. Cultural heritage (ancient monuments, landscape, way of life), of which HNV farming a part, is an important draw. </a:t>
            </a:r>
            <a:endParaRPr>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Arial"/>
              <a:buNone/>
            </a:pPr>
            <a:r>
              <a:rPr lang="fi-FI">
                <a:solidFill>
                  <a:srgbClr val="000000"/>
                </a:solidFill>
                <a:latin typeface="Calibri"/>
                <a:ea typeface="Calibri"/>
                <a:cs typeface="Calibri"/>
                <a:sym typeface="Calibri"/>
              </a:rPr>
              <a:t>Extensive grazing keeps the landscape open, making such monuments and ancient structures visible and accessible.</a:t>
            </a:r>
            <a:endParaRPr>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Arial"/>
              <a:buNone/>
            </a:pPr>
            <a:endParaRPr>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Arial"/>
              <a:buNone/>
            </a:pPr>
            <a:r>
              <a:rPr lang="fi-FI" b="1">
                <a:solidFill>
                  <a:srgbClr val="000000"/>
                </a:solidFill>
                <a:latin typeface="Calibri"/>
                <a:ea typeface="Calibri"/>
                <a:cs typeface="Calibri"/>
                <a:sym typeface="Calibri"/>
              </a:rPr>
              <a:t>HNV farming and farm products</a:t>
            </a:r>
            <a:r>
              <a:rPr lang="fi-FI">
                <a:solidFill>
                  <a:srgbClr val="000000"/>
                </a:solidFill>
                <a:latin typeface="Calibri"/>
                <a:ea typeface="Calibri"/>
                <a:cs typeface="Calibri"/>
                <a:sym typeface="Calibri"/>
              </a:rPr>
              <a:t> are not listed as a specific Opportunity in the tourism strategy. However, farming experiences and local food are described as important experiences and are also integrated into the overall island experience, including:</a:t>
            </a:r>
            <a:endParaRPr>
              <a:solidFill>
                <a:srgbClr val="000000"/>
              </a:solidFill>
              <a:latin typeface="Calibri"/>
              <a:ea typeface="Calibri"/>
              <a:cs typeface="Calibri"/>
              <a:sym typeface="Calibri"/>
            </a:endParaRPr>
          </a:p>
          <a:p>
            <a:pPr marL="457200" marR="0" lvl="0" indent="-317500" algn="l" rtl="0">
              <a:lnSpc>
                <a:spcPct val="90000"/>
              </a:lnSpc>
              <a:spcBef>
                <a:spcPts val="0"/>
              </a:spcBef>
              <a:spcAft>
                <a:spcPts val="0"/>
              </a:spcAft>
              <a:buClr>
                <a:srgbClr val="000000"/>
              </a:buClr>
              <a:buSzPts val="1400"/>
              <a:buFont typeface="Calibri"/>
              <a:buChar char="➢"/>
            </a:pPr>
            <a:r>
              <a:rPr lang="fi-FI">
                <a:solidFill>
                  <a:srgbClr val="000000"/>
                </a:solidFill>
                <a:latin typeface="Calibri"/>
                <a:ea typeface="Calibri"/>
                <a:cs typeface="Calibri"/>
                <a:sym typeface="Calibri"/>
              </a:rPr>
              <a:t>“Support existing and create new innovative food festivals” is listed as a Catalyst Project. </a:t>
            </a:r>
            <a:endParaRPr>
              <a:solidFill>
                <a:srgbClr val="000000"/>
              </a:solidFill>
              <a:latin typeface="Calibri"/>
              <a:ea typeface="Calibri"/>
              <a:cs typeface="Calibri"/>
              <a:sym typeface="Calibri"/>
            </a:endParaRPr>
          </a:p>
          <a:p>
            <a:pPr marL="457200" marR="0" lvl="0" indent="-317500" algn="l" rtl="0">
              <a:lnSpc>
                <a:spcPct val="90000"/>
              </a:lnSpc>
              <a:spcBef>
                <a:spcPts val="0"/>
              </a:spcBef>
              <a:spcAft>
                <a:spcPts val="0"/>
              </a:spcAft>
              <a:buClr>
                <a:srgbClr val="000000"/>
              </a:buClr>
              <a:buSzPts val="1400"/>
              <a:buFont typeface="Calibri"/>
              <a:buChar char="➢"/>
            </a:pPr>
            <a:r>
              <a:rPr lang="fi-FI">
                <a:solidFill>
                  <a:srgbClr val="000000"/>
                </a:solidFill>
                <a:latin typeface="Calibri"/>
                <a:ea typeface="Calibri"/>
                <a:cs typeface="Calibri"/>
                <a:sym typeface="Calibri"/>
              </a:rPr>
              <a:t>“The food story” and its link to how flora and fauna have adapted to the islands is one of the “Experience Development Priorities” (p. 22)</a:t>
            </a:r>
            <a:endParaRPr>
              <a:solidFill>
                <a:srgbClr val="000000"/>
              </a:solidFill>
              <a:latin typeface="Calibri"/>
              <a:ea typeface="Calibri"/>
              <a:cs typeface="Calibri"/>
              <a:sym typeface="Calibri"/>
            </a:endParaRPr>
          </a:p>
          <a:p>
            <a:pPr marL="457200" marR="0" lvl="0" indent="-317500" algn="l" rtl="0">
              <a:lnSpc>
                <a:spcPct val="90000"/>
              </a:lnSpc>
              <a:spcBef>
                <a:spcPts val="0"/>
              </a:spcBef>
              <a:spcAft>
                <a:spcPts val="0"/>
              </a:spcAft>
              <a:buClr>
                <a:srgbClr val="000000"/>
              </a:buClr>
              <a:buSzPts val="1400"/>
              <a:buFont typeface="Calibri"/>
              <a:buChar char="➢"/>
            </a:pPr>
            <a:r>
              <a:rPr lang="fi-FI">
                <a:solidFill>
                  <a:srgbClr val="000000"/>
                </a:solidFill>
                <a:latin typeface="Calibri"/>
                <a:ea typeface="Calibri"/>
                <a:cs typeface="Calibri"/>
                <a:sym typeface="Calibri"/>
              </a:rPr>
              <a:t>“Hero Products”: e.g. goat farm visit to buy goat cheese, seafood and farming traditions, sheep shearing, sheepdogs at work   </a:t>
            </a:r>
            <a:endParaRPr>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Arial"/>
              <a:buNone/>
            </a:pPr>
            <a:r>
              <a:rPr lang="fi-FI" b="1">
                <a:solidFill>
                  <a:srgbClr val="000000"/>
                </a:solidFill>
                <a:latin typeface="Calibri"/>
                <a:ea typeface="Calibri"/>
                <a:cs typeface="Calibri"/>
                <a:sym typeface="Calibri"/>
              </a:rPr>
              <a:t>Reference: </a:t>
            </a:r>
            <a:r>
              <a:rPr lang="fi-FI">
                <a:solidFill>
                  <a:srgbClr val="000000"/>
                </a:solidFill>
                <a:latin typeface="Calibri"/>
                <a:ea typeface="Calibri"/>
                <a:cs typeface="Calibri"/>
                <a:sym typeface="Calibri"/>
              </a:rPr>
              <a:t>“Wild Atlantic Way” tourism strategy: </a:t>
            </a:r>
            <a:r>
              <a:rPr lang="fi-FI" u="sng">
                <a:solidFill>
                  <a:srgbClr val="0000FF"/>
                </a:solidFill>
                <a:latin typeface="Calibri"/>
                <a:ea typeface="Calibri"/>
                <a:cs typeface="Calibri"/>
                <a:sym typeface="Calibri"/>
                <a:hlinkClick r:id="rId4"/>
              </a:rPr>
              <a:t>http://www.failteireland.ie/FailteIreland/media/WebsiteStructure/Documents/2_Develop_Your_Business/Key%20Projects/The-Connemara-Coast-Aran-Islands-Visitor-Experience-Development-Plan.pdf</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marR="0" lvl="0" indent="0" algn="l" rtl="0">
              <a:lnSpc>
                <a:spcPct val="90000"/>
              </a:lnSpc>
              <a:spcBef>
                <a:spcPts val="0"/>
              </a:spcBef>
              <a:spcAft>
                <a:spcPts val="0"/>
              </a:spcAft>
              <a:buClr>
                <a:schemeClr val="dk1"/>
              </a:buClr>
              <a:buSzPts val="1100"/>
              <a:buFont typeface="Arial"/>
              <a:buNone/>
            </a:pPr>
            <a:endParaRPr>
              <a:solidFill>
                <a:srgbClr val="0000FF"/>
              </a:solidFill>
              <a:latin typeface="Calibri"/>
              <a:ea typeface="Calibri"/>
              <a:cs typeface="Calibri"/>
              <a:sym typeface="Calibri"/>
            </a:endParaRPr>
          </a:p>
          <a:p>
            <a:pPr marL="0" lvl="0" indent="0" rtl="0">
              <a:lnSpc>
                <a:spcPct val="90000"/>
              </a:lnSpc>
              <a:spcBef>
                <a:spcPts val="0"/>
              </a:spcBef>
              <a:spcAft>
                <a:spcPts val="0"/>
              </a:spcAft>
              <a:buNone/>
            </a:pPr>
            <a:r>
              <a:rPr lang="fi-FI" b="1">
                <a:solidFill>
                  <a:srgbClr val="000000"/>
                </a:solidFill>
                <a:latin typeface="Calibri"/>
                <a:ea typeface="Calibri"/>
                <a:cs typeface="Calibri"/>
                <a:sym typeface="Calibri"/>
              </a:rPr>
              <a:t>There is potential for HNV farming to better access and benefit from tourism. Currently, some farmers in Aran Islands feel that they are not sufficiently rewarded for the public goods they provide </a:t>
            </a:r>
            <a:endParaRPr>
              <a:solidFill>
                <a:srgbClr val="000000"/>
              </a:solidFill>
              <a:latin typeface="Calibri"/>
              <a:ea typeface="Calibri"/>
              <a:cs typeface="Calibri"/>
              <a:sym typeface="Calibri"/>
            </a:endParaRPr>
          </a:p>
          <a:p>
            <a:pPr marL="457200" marR="0" lvl="0" indent="-317500" algn="l" rtl="0">
              <a:lnSpc>
                <a:spcPct val="90000"/>
              </a:lnSpc>
              <a:spcBef>
                <a:spcPts val="0"/>
              </a:spcBef>
              <a:spcAft>
                <a:spcPts val="0"/>
              </a:spcAft>
              <a:buClr>
                <a:srgbClr val="000000"/>
              </a:buClr>
              <a:buSzPts val="1400"/>
              <a:buFont typeface="Calibri"/>
              <a:buChar char="➢"/>
            </a:pPr>
            <a:r>
              <a:rPr lang="fi-FI">
                <a:solidFill>
                  <a:srgbClr val="000000"/>
                </a:solidFill>
                <a:latin typeface="Calibri"/>
                <a:ea typeface="Calibri"/>
                <a:cs typeface="Calibri"/>
                <a:sym typeface="Calibri"/>
              </a:rPr>
              <a:t>“Pro-active marketing of produce from High Nature Value farmland is needed to make farming in these areas financially viable.”</a:t>
            </a:r>
            <a:endParaRPr>
              <a:solidFill>
                <a:srgbClr val="000000"/>
              </a:solidFill>
              <a:latin typeface="Calibri"/>
              <a:ea typeface="Calibri"/>
              <a:cs typeface="Calibri"/>
              <a:sym typeface="Calibri"/>
            </a:endParaRPr>
          </a:p>
          <a:p>
            <a:pPr marL="457200" marR="0" lvl="0" indent="-317500" algn="l" rtl="0">
              <a:lnSpc>
                <a:spcPct val="90000"/>
              </a:lnSpc>
              <a:spcBef>
                <a:spcPts val="0"/>
              </a:spcBef>
              <a:spcAft>
                <a:spcPts val="0"/>
              </a:spcAft>
              <a:buClr>
                <a:srgbClr val="000000"/>
              </a:buClr>
              <a:buSzPts val="1400"/>
              <a:buFont typeface="Calibri"/>
              <a:buChar char="➢"/>
            </a:pPr>
            <a:r>
              <a:rPr lang="fi-FI">
                <a:solidFill>
                  <a:srgbClr val="000000"/>
                </a:solidFill>
                <a:latin typeface="Calibri"/>
                <a:ea typeface="Calibri"/>
                <a:cs typeface="Calibri"/>
                <a:sym typeface="Calibri"/>
              </a:rPr>
              <a:t>“Types of tourism that have the potential to support High Nature Value farmland should be encouraged. There is a need to explore ways in which the farmers who maintain the landscape can benefit directly from the tourists and tour operators who enjoy that landscape.” </a:t>
            </a:r>
            <a:endParaRPr>
              <a:solidFill>
                <a:srgbClr val="000000"/>
              </a:solidFill>
              <a:latin typeface="Calibri"/>
              <a:ea typeface="Calibri"/>
              <a:cs typeface="Calibri"/>
              <a:sym typeface="Calibri"/>
            </a:endParaRPr>
          </a:p>
          <a:p>
            <a:pPr marL="457200" marR="0" lvl="0" indent="-317500" algn="l" rtl="0">
              <a:lnSpc>
                <a:spcPct val="90000"/>
              </a:lnSpc>
              <a:spcBef>
                <a:spcPts val="0"/>
              </a:spcBef>
              <a:spcAft>
                <a:spcPts val="0"/>
              </a:spcAft>
              <a:buClr>
                <a:srgbClr val="000000"/>
              </a:buClr>
              <a:buSzPts val="1400"/>
              <a:buFont typeface="Calibri"/>
              <a:buChar char="➢"/>
            </a:pPr>
            <a:r>
              <a:rPr lang="fi-FI">
                <a:solidFill>
                  <a:srgbClr val="000000"/>
                </a:solidFill>
                <a:latin typeface="Calibri"/>
                <a:ea typeface="Calibri"/>
                <a:cs typeface="Calibri"/>
                <a:sym typeface="Calibri"/>
              </a:rPr>
              <a:t>*Aran Islands farmer quote: ‘Farmers on the island are not in it to make money, but for the love of farming and to keep going what has been done on the island for years.’ </a:t>
            </a:r>
            <a:endParaRPr>
              <a:solidFill>
                <a:srgbClr val="000000"/>
              </a:solidFill>
              <a:latin typeface="Calibri"/>
              <a:ea typeface="Calibri"/>
              <a:cs typeface="Calibri"/>
              <a:sym typeface="Calibri"/>
            </a:endParaRPr>
          </a:p>
          <a:p>
            <a:pPr marL="0" lvl="0" indent="0" rtl="0">
              <a:lnSpc>
                <a:spcPct val="90000"/>
              </a:lnSpc>
              <a:spcBef>
                <a:spcPts val="0"/>
              </a:spcBef>
              <a:spcAft>
                <a:spcPts val="0"/>
              </a:spcAft>
              <a:buNone/>
            </a:pPr>
            <a:r>
              <a:rPr lang="fi-FI" b="1">
                <a:solidFill>
                  <a:srgbClr val="000000"/>
                </a:solidFill>
                <a:latin typeface="Calibri"/>
                <a:ea typeface="Calibri"/>
                <a:cs typeface="Calibri"/>
                <a:sym typeface="Calibri"/>
              </a:rPr>
              <a:t>Reference: </a:t>
            </a:r>
            <a:r>
              <a:rPr lang="fi-FI">
                <a:solidFill>
                  <a:srgbClr val="000000"/>
                </a:solidFill>
                <a:latin typeface="Calibri"/>
                <a:ea typeface="Calibri"/>
                <a:cs typeface="Calibri"/>
                <a:sym typeface="Calibri"/>
              </a:rPr>
              <a:t>From the report on HNV farming in Connemara and Aran Islands </a:t>
            </a:r>
            <a:r>
              <a:rPr lang="fi-FI" u="sng">
                <a:solidFill>
                  <a:srgbClr val="0000FF"/>
                </a:solidFill>
                <a:latin typeface="Calibri"/>
                <a:ea typeface="Calibri"/>
                <a:cs typeface="Calibri"/>
                <a:sym typeface="Calibri"/>
                <a:hlinkClick r:id="rId5"/>
              </a:rPr>
              <a:t>https://www.heritagecouncil.ie/content/files/high_nature_value_farming_north_connemara_aran_summary_2010_890kb.pdf</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marR="0" lvl="0" indent="0" algn="l" rtl="0">
              <a:lnSpc>
                <a:spcPct val="90000"/>
              </a:lnSpc>
              <a:spcBef>
                <a:spcPts val="0"/>
              </a:spcBef>
              <a:spcAft>
                <a:spcPts val="0"/>
              </a:spcAft>
              <a:buNone/>
            </a:pPr>
            <a:endParaRPr>
              <a:solidFill>
                <a:srgbClr val="000000"/>
              </a:solidFill>
              <a:latin typeface="Calibri"/>
              <a:ea typeface="Calibri"/>
              <a:cs typeface="Calibri"/>
              <a:sym typeface="Calibri"/>
            </a:endParaRPr>
          </a:p>
        </p:txBody>
      </p:sp>
      <p:sp>
        <p:nvSpPr>
          <p:cNvPr id="501" name="Google Shape;501;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1607454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5"/>
        <p:cNvGrpSpPr/>
        <p:nvPr/>
      </p:nvGrpSpPr>
      <p:grpSpPr>
        <a:xfrm>
          <a:off x="0" y="0"/>
          <a:ext cx="0" cy="0"/>
          <a:chOff x="0" y="0"/>
          <a:chExt cx="0" cy="0"/>
        </a:xfrm>
      </p:grpSpPr>
      <p:sp>
        <p:nvSpPr>
          <p:cNvPr id="516" name="Google Shape;516;p2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r>
              <a:rPr lang="fi-FI" sz="1200" b="0" i="0" u="none" strike="noStrike" cap="none">
                <a:solidFill>
                  <a:schemeClr val="dk1"/>
                </a:solidFill>
                <a:latin typeface="Calibri"/>
                <a:ea typeface="Calibri"/>
                <a:cs typeface="Calibri"/>
                <a:sym typeface="Calibri"/>
              </a:rPr>
              <a:t>Sources for HNV farmlan</a:t>
            </a:r>
            <a:r>
              <a:rPr lang="fi-FI">
                <a:latin typeface="Calibri"/>
                <a:ea typeface="Calibri"/>
                <a:cs typeface="Calibri"/>
                <a:sym typeface="Calibri"/>
              </a:rPr>
              <a:t>d</a:t>
            </a:r>
            <a:r>
              <a:rPr lang="fi-FI" sz="1200" b="0" i="0" u="none" strike="noStrike" cap="none">
                <a:solidFill>
                  <a:schemeClr val="dk1"/>
                </a:solidFill>
                <a:latin typeface="Calibri"/>
                <a:ea typeface="Calibri"/>
                <a:cs typeface="Calibri"/>
                <a:sym typeface="Calibri"/>
              </a:rPr>
              <a:t> in Ireland: the HNV-Link Baseline Assessment, Ideal HNV project, European Forum on Nature Conservation and Pastoralism Ireland page, UNESCO’s page on the Burren, Burren Programme’s webpage, Aran LIFE project. </a:t>
            </a:r>
            <a:endParaRPr>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Calibri"/>
              <a:ea typeface="Calibri"/>
              <a:cs typeface="Calibri"/>
              <a:sym typeface="Calibri"/>
            </a:endParaRPr>
          </a:p>
        </p:txBody>
      </p:sp>
      <p:sp>
        <p:nvSpPr>
          <p:cNvPr id="517" name="Google Shape;517;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6961062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6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fi-FI" b="1"/>
              <a:t>Photo: </a:t>
            </a:r>
            <a:r>
              <a:rPr lang="fi-FI"/>
              <a:t>Eastern Finnish Cattle in Espoo, Finland 2018,</a:t>
            </a:r>
            <a:r>
              <a:rPr lang="fi-FI" b="1"/>
              <a:t> </a:t>
            </a:r>
            <a:r>
              <a:rPr lang="fi-FI"/>
              <a:t>by</a:t>
            </a:r>
            <a:r>
              <a:rPr lang="fi-FI" b="1"/>
              <a:t> </a:t>
            </a:r>
            <a:r>
              <a:rPr lang="fi-FI"/>
              <a:t>T. Birge CC BY–NC-SA</a:t>
            </a:r>
            <a:endParaRPr sz="1200" b="0" i="0" u="none" strike="noStrike" cap="none">
              <a:solidFill>
                <a:schemeClr val="dk1"/>
              </a:solidFill>
              <a:latin typeface="Times New Roman"/>
              <a:ea typeface="Times New Roman"/>
              <a:cs typeface="Times New Roman"/>
              <a:sym typeface="Times New Roman"/>
            </a:endParaRPr>
          </a:p>
        </p:txBody>
      </p:sp>
      <p:sp>
        <p:nvSpPr>
          <p:cNvPr id="895" name="Google Shape;895;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2444355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02" name="Google Shape;902;p68: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200" b="1" i="0" u="none" strike="noStrike" cap="none">
                <a:solidFill>
                  <a:schemeClr val="dk1"/>
                </a:solidFill>
                <a:latin typeface="Calibri"/>
                <a:ea typeface="Calibri"/>
                <a:cs typeface="Calibri"/>
                <a:sym typeface="Calibri"/>
              </a:rPr>
              <a:t>Statistics:</a:t>
            </a:r>
            <a:r>
              <a:rPr lang="fi-FI" sz="1200" i="0" u="none" strike="noStrike" cap="none">
                <a:solidFill>
                  <a:schemeClr val="dk1"/>
                </a:solidFill>
                <a:latin typeface="Calibri"/>
                <a:ea typeface="Calibri"/>
                <a:cs typeface="Calibri"/>
                <a:sym typeface="Calibri"/>
              </a:rPr>
              <a:t> </a:t>
            </a:r>
            <a:r>
              <a:rPr lang="fi-FI" sz="1200" b="1" i="0" u="none" strike="noStrike" cap="none">
                <a:solidFill>
                  <a:schemeClr val="dk1"/>
                </a:solidFill>
                <a:latin typeface="Calibri"/>
                <a:ea typeface="Calibri"/>
                <a:cs typeface="Calibri"/>
                <a:sym typeface="Calibri"/>
              </a:rPr>
              <a:t>Land Use:</a:t>
            </a:r>
            <a:r>
              <a:rPr lang="fi-FI" sz="1200" i="0" u="none" strike="noStrike" cap="none">
                <a:solidFill>
                  <a:schemeClr val="dk1"/>
                </a:solidFill>
                <a:latin typeface="Calibri"/>
                <a:ea typeface="Calibri"/>
                <a:cs typeface="Calibri"/>
                <a:sym typeface="Calibri"/>
              </a:rPr>
              <a:t> 75% forest, 8% agricultural area, 17% other. Of the </a:t>
            </a:r>
            <a:r>
              <a:rPr lang="fi-FI" b="1">
                <a:latin typeface="Calibri"/>
                <a:ea typeface="Calibri"/>
                <a:cs typeface="Calibri"/>
                <a:sym typeface="Calibri"/>
              </a:rPr>
              <a:t>a</a:t>
            </a:r>
            <a:r>
              <a:rPr lang="fi-FI" sz="1200" b="1" i="0" u="none" strike="noStrike" cap="none">
                <a:solidFill>
                  <a:schemeClr val="dk1"/>
                </a:solidFill>
                <a:latin typeface="Calibri"/>
                <a:ea typeface="Calibri"/>
                <a:cs typeface="Calibri"/>
                <a:sym typeface="Calibri"/>
              </a:rPr>
              <a:t>gricultural land</a:t>
            </a:r>
            <a:r>
              <a:rPr lang="fi-FI" sz="1200" i="0" u="none" strike="noStrike" cap="none">
                <a:solidFill>
                  <a:schemeClr val="dk1"/>
                </a:solidFill>
                <a:latin typeface="Calibri"/>
                <a:ea typeface="Calibri"/>
                <a:cs typeface="Calibri"/>
                <a:sym typeface="Calibri"/>
              </a:rPr>
              <a:t>, </a:t>
            </a:r>
            <a:r>
              <a:rPr lang="fi-FI">
                <a:latin typeface="Calibri"/>
                <a:ea typeface="Calibri"/>
                <a:cs typeface="Calibri"/>
                <a:sym typeface="Calibri"/>
              </a:rPr>
              <a:t>only </a:t>
            </a:r>
            <a:r>
              <a:rPr lang="fi-FI" sz="1200" i="0" u="none" strike="noStrike" cap="none">
                <a:solidFill>
                  <a:schemeClr val="dk1"/>
                </a:solidFill>
                <a:latin typeface="Calibri"/>
                <a:ea typeface="Calibri"/>
                <a:cs typeface="Calibri"/>
                <a:sym typeface="Calibri"/>
              </a:rPr>
              <a:t>1.6% are </a:t>
            </a:r>
            <a:r>
              <a:rPr lang="fi-FI">
                <a:latin typeface="Calibri"/>
                <a:ea typeface="Calibri"/>
                <a:cs typeface="Calibri"/>
                <a:sym typeface="Calibri"/>
              </a:rPr>
              <a:t>permanent pastures and </a:t>
            </a:r>
            <a:r>
              <a:rPr lang="fi-FI" sz="1200" i="0" u="none" strike="noStrike" cap="none">
                <a:solidFill>
                  <a:schemeClr val="dk1"/>
                </a:solidFill>
                <a:latin typeface="Calibri"/>
                <a:ea typeface="Calibri"/>
                <a:cs typeface="Calibri"/>
                <a:sym typeface="Calibri"/>
              </a:rPr>
              <a:t>0.2% are p</a:t>
            </a:r>
            <a:r>
              <a:rPr lang="fi-FI">
                <a:latin typeface="Calibri"/>
                <a:ea typeface="Calibri"/>
                <a:cs typeface="Calibri"/>
                <a:sym typeface="Calibri"/>
              </a:rPr>
              <a:t>ermanent crops; the rest is arable (mainly, cultivated grassland, cereals, oilseed rape. </a:t>
            </a:r>
            <a:r>
              <a:rPr lang="fi-FI" sz="1200" i="0" u="none" strike="noStrike" cap="none">
                <a:solidFill>
                  <a:schemeClr val="dk1"/>
                </a:solidFill>
                <a:latin typeface="Calibri"/>
                <a:ea typeface="Calibri"/>
                <a:cs typeface="Calibri"/>
                <a:sym typeface="Calibri"/>
              </a:rPr>
              <a:t>Organic farming =7%.</a:t>
            </a: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i-FI" sz="1200" i="0" u="none" strike="noStrike" cap="none">
                <a:solidFill>
                  <a:schemeClr val="dk1"/>
                </a:solidFill>
                <a:latin typeface="Calibri"/>
                <a:ea typeface="Calibri"/>
                <a:cs typeface="Calibri"/>
                <a:sym typeface="Calibri"/>
              </a:rPr>
              <a:t>Half of Finland lies above the Arctic Circle. It is a land of forests and lakes and has the lowest population density in Europe. It is a country of family farms, although farm size has increased since accession to EU in 1995. Farms normally have large forests in addition to their arable lands.  Agriculture is highly concentrated in the south. Finnish farmland is a mosaic of fields and forests. Large open farmland landscapes are typical only in the southern and western coastal regions. About half of all farmland is in arable crops and a further ⅓ in rotational grasslands.  (SOURCE: Herzon and Helliölä, 2012 Finland. In Oppermann et al. 2012. High Nature Value Farming in Europe).</a:t>
            </a: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sz="1200" i="0" u="none" strike="noStrike" cap="none">
                <a:solidFill>
                  <a:schemeClr val="dk1"/>
                </a:solidFill>
                <a:latin typeface="Calibri"/>
                <a:ea typeface="Calibri"/>
                <a:cs typeface="Calibri"/>
                <a:sym typeface="Calibri"/>
              </a:rPr>
              <a:t>Finland and Sweden are highly similar, with similar percentage of land area in agriculture. Typical farm enterprises in both countries have both agriculture and forest production, and cropping farms dominate in the south. In both countries, the areas most valuable for biodiversity are the traditional semi-natural meadows and grazed forests and woodland pastures. Sweden has retained </a:t>
            </a:r>
            <a:r>
              <a:rPr lang="fi-FI">
                <a:latin typeface="Calibri"/>
                <a:ea typeface="Calibri"/>
                <a:cs typeface="Calibri"/>
                <a:sym typeface="Calibri"/>
              </a:rPr>
              <a:t>about ten times more </a:t>
            </a:r>
            <a:r>
              <a:rPr lang="fi-FI" sz="1200" i="0" u="none" strike="noStrike" cap="none">
                <a:solidFill>
                  <a:schemeClr val="dk1"/>
                </a:solidFill>
                <a:latin typeface="Calibri"/>
                <a:ea typeface="Calibri"/>
                <a:cs typeface="Calibri"/>
                <a:sym typeface="Calibri"/>
              </a:rPr>
              <a:t>of these valuable semi-natural farmlands compared to Finland.</a:t>
            </a:r>
            <a:r>
              <a:rPr lang="fi-FI" sz="1200" b="1" i="0" u="none" strike="noStrike" cap="none">
                <a:solidFill>
                  <a:schemeClr val="dk1"/>
                </a:solidFill>
                <a:latin typeface="Calibri"/>
                <a:ea typeface="Calibri"/>
                <a:cs typeface="Calibri"/>
                <a:sym typeface="Calibri"/>
              </a:rPr>
              <a:t> (SOURCE:</a:t>
            </a:r>
            <a:r>
              <a:rPr lang="fi-FI" sz="1200" i="0" u="none" strike="noStrike" cap="none">
                <a:solidFill>
                  <a:schemeClr val="dk1"/>
                </a:solidFill>
                <a:latin typeface="Calibri"/>
                <a:ea typeface="Calibri"/>
                <a:cs typeface="Calibri"/>
                <a:sym typeface="Calibri"/>
              </a:rPr>
              <a:t> relevant chapters In Oppermann et al. 2012. High Nature Value Farming in Europe)</a:t>
            </a: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b="1">
                <a:latin typeface="Calibri"/>
                <a:ea typeface="Calibri"/>
                <a:cs typeface="Calibri"/>
                <a:sym typeface="Calibri"/>
              </a:rPr>
              <a:t>The national HNV farmland indicator </a:t>
            </a:r>
            <a:r>
              <a:rPr lang="fi-FI">
                <a:latin typeface="Calibri"/>
                <a:ea typeface="Calibri"/>
                <a:cs typeface="Calibri"/>
                <a:sym typeface="Calibri"/>
              </a:rPr>
              <a:t>is </a:t>
            </a:r>
            <a:r>
              <a:rPr lang="fi-FI">
                <a:solidFill>
                  <a:srgbClr val="000000"/>
                </a:solidFill>
                <a:latin typeface="Calibri"/>
                <a:ea typeface="Calibri"/>
                <a:cs typeface="Calibri"/>
                <a:sym typeface="Calibri"/>
              </a:rPr>
              <a:t>calculated based on annual field-level information, collected as part of farm-level agricultural reporting. The indicator sums up scores from three so-called strong sub-indicators (areas of semi-natural grasslands, permanent pastures and those under relevant Agri-Climate-Environment Measure (AECM) contracts), and three weak sub-indicators (edge density, extensive cultivation and livestock farming). </a:t>
            </a:r>
            <a:r>
              <a:rPr lang="fi-FI">
                <a:latin typeface="Calibri"/>
                <a:ea typeface="Calibri"/>
                <a:cs typeface="Calibri"/>
                <a:sym typeface="Calibri"/>
              </a:rPr>
              <a:t>Farms that score above 20 points are classified as HNVf (Heliölä et al., 2009) - on the </a:t>
            </a:r>
            <a:r>
              <a:rPr lang="fi-FI" sz="1200" b="1" i="0" u="none" strike="noStrike" cap="none">
                <a:solidFill>
                  <a:schemeClr val="dk1"/>
                </a:solidFill>
                <a:latin typeface="Calibri"/>
                <a:ea typeface="Calibri"/>
                <a:cs typeface="Calibri"/>
                <a:sym typeface="Calibri"/>
              </a:rPr>
              <a:t>map</a:t>
            </a:r>
            <a:r>
              <a:rPr lang="fi-FI" b="1">
                <a:latin typeface="Calibri"/>
                <a:ea typeface="Calibri"/>
                <a:cs typeface="Calibri"/>
                <a:sym typeface="Calibri"/>
              </a:rPr>
              <a:t>.</a:t>
            </a: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i="0" u="none" strike="noStrike" cap="none">
              <a:solidFill>
                <a:schemeClr val="dk1"/>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a:latin typeface="Calibri"/>
                <a:ea typeface="Calibri"/>
                <a:cs typeface="Calibri"/>
                <a:sym typeface="Calibri"/>
              </a:rPr>
              <a:t>According to the indicator, the HNVf has declined from 10.2 to 8.7% of agricultural area in 2006–2014 (Luonnontila 2017, MA8 Luontoarvoiltaan rikas maatalousmaa 22.4.2015).</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i-FI" sz="1200" b="1" i="0" u="none" strike="noStrike" cap="none">
                <a:solidFill>
                  <a:srgbClr val="000000"/>
                </a:solidFill>
                <a:latin typeface="Calibri"/>
                <a:ea typeface="Calibri"/>
                <a:cs typeface="Calibri"/>
                <a:sym typeface="Calibri"/>
              </a:rPr>
              <a:t>Map </a:t>
            </a:r>
            <a:r>
              <a:rPr lang="fi-FI" sz="1200" i="0" u="none" strike="noStrike" cap="none">
                <a:solidFill>
                  <a:srgbClr val="000000"/>
                </a:solidFill>
                <a:latin typeface="Calibri"/>
                <a:ea typeface="Calibri"/>
                <a:cs typeface="Calibri"/>
                <a:sym typeface="Calibri"/>
              </a:rPr>
              <a:t>adapted from:</a:t>
            </a:r>
            <a:r>
              <a:rPr lang="fi-FI" sz="1200" i="0" u="none" strike="noStrike" cap="none">
                <a:solidFill>
                  <a:srgbClr val="3F3F3F"/>
                </a:solidFill>
                <a:latin typeface="Calibri"/>
                <a:ea typeface="Calibri"/>
                <a:cs typeface="Calibri"/>
                <a:sym typeface="Calibri"/>
              </a:rPr>
              <a:t> </a:t>
            </a:r>
            <a:r>
              <a:rPr lang="fi-FI" sz="1200" i="0" u="none" strike="noStrike" cap="none">
                <a:solidFill>
                  <a:schemeClr val="dk1"/>
                </a:solidFill>
                <a:latin typeface="Calibri"/>
                <a:ea typeface="Calibri"/>
                <a:cs typeface="Calibri"/>
                <a:sym typeface="Calibri"/>
              </a:rPr>
              <a:t>Heliölä, J., Lehtomäki, J., Kuussaari, M., Tiainen, J., Piha, M., Schulman, A., Lehtonen, H., Miettinen, A. &amp; Koikkalainen, K. </a:t>
            </a:r>
            <a:r>
              <a:rPr lang="fi-FI" sz="1200" i="0" u="none" strike="noStrike" cap="none">
                <a:solidFill>
                  <a:srgbClr val="000000"/>
                </a:solidFill>
                <a:latin typeface="Calibri"/>
                <a:ea typeface="Calibri"/>
                <a:cs typeface="Calibri"/>
                <a:sym typeface="Calibri"/>
              </a:rPr>
              <a:t>Luonnoltaan arvokkaat maatalousalueet Suomessa – määrittely, seuranta ja hoidon taloudelliset edellytykset. Maa- ja metsätalousministeriö 1/2009</a:t>
            </a: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i-FI" sz="1200" i="0" u="sng" strike="noStrike" cap="none">
                <a:solidFill>
                  <a:srgbClr val="0000FF"/>
                </a:solidFill>
                <a:latin typeface="Calibri"/>
                <a:ea typeface="Calibri"/>
                <a:cs typeface="Calibri"/>
                <a:sym typeface="Calibri"/>
                <a:hlinkClick r:id="rId3"/>
              </a:rPr>
              <a:t>http://mmm.fi/documents/1410837/1721034/MMMjulkaisu2009_1.pdf/aac60174-df79-4423-8a0f-5bd59cd8ac61/MMMjulkaisu2009_1.pdf.pdf</a:t>
            </a:r>
            <a:r>
              <a:rPr lang="fi-FI" sz="1200" i="0" u="none" strike="noStrike" cap="none">
                <a:solidFill>
                  <a:srgbClr val="0000FF"/>
                </a:solidFill>
                <a:latin typeface="Calibri"/>
                <a:ea typeface="Calibri"/>
                <a:cs typeface="Calibri"/>
                <a:sym typeface="Calibri"/>
              </a:rPr>
              <a:t> </a:t>
            </a:r>
            <a:endParaRPr sz="1200" i="0" u="none" strike="noStrike" cap="none">
              <a:solidFill>
                <a:srgbClr val="0000FF"/>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b="1">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SOURCE:</a:t>
            </a:r>
            <a:r>
              <a:rPr lang="fi-FI">
                <a:solidFill>
                  <a:srgbClr val="000000"/>
                </a:solidFill>
                <a:latin typeface="Calibri"/>
                <a:ea typeface="Calibri"/>
                <a:cs typeface="Calibri"/>
                <a:sym typeface="Calibri"/>
              </a:rPr>
              <a:t> Oppermann, R., Beaufoy, G., Jones, G. (Eds) 2012. High Nature Value Farming in Europe: 35 European countries – experiences and perspectives. c. Verlag gegionalkultur, Germany. 544pp. ISBN: 978-89735-657-3</a:t>
            </a:r>
            <a:endParaRPr sz="1200" i="0" u="none" strike="noStrike" cap="none">
              <a:solidFill>
                <a:srgbClr val="000000"/>
              </a:solidFill>
              <a:latin typeface="Calibri"/>
              <a:ea typeface="Calibri"/>
              <a:cs typeface="Calibri"/>
              <a:sym typeface="Calibri"/>
            </a:endParaRPr>
          </a:p>
        </p:txBody>
      </p:sp>
      <p:sp>
        <p:nvSpPr>
          <p:cNvPr id="903" name="Google Shape;903;p6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i-FI"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14248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0"/>
        <p:cNvGrpSpPr/>
        <p:nvPr/>
      </p:nvGrpSpPr>
      <p:grpSpPr>
        <a:xfrm>
          <a:off x="0" y="0"/>
          <a:ext cx="0" cy="0"/>
          <a:chOff x="0" y="0"/>
          <a:chExt cx="0" cy="0"/>
        </a:xfrm>
      </p:grpSpPr>
      <p:sp>
        <p:nvSpPr>
          <p:cNvPr id="911" name="Google Shape;911;g3ff5dc3029_0_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fi-FI">
                <a:latin typeface="Calibri"/>
                <a:ea typeface="Calibri"/>
                <a:cs typeface="Calibri"/>
                <a:sym typeface="Calibri"/>
              </a:rPr>
              <a:t>Semi-natural grasslands such as grazed woodlands and wooded pastures, moist freshwater and coastal meadows, as well as dry rocky outcrops (bedrock) are the main HNV habitat types. In Finland, these are collectively referred to as “traditional rural (or farmland) biotopes” (Finnish: perinnebiotooppi, Swedish: vårdbiotoper). </a:t>
            </a:r>
            <a:endParaRPr>
              <a:latin typeface="Calibri"/>
              <a:ea typeface="Calibri"/>
              <a:cs typeface="Calibri"/>
              <a:sym typeface="Calibri"/>
            </a:endParaRPr>
          </a:p>
          <a:p>
            <a:pPr marL="0" lvl="0" indent="0" rtl="0">
              <a:spcBef>
                <a:spcPts val="0"/>
              </a:spcBef>
              <a:spcAft>
                <a:spcPts val="0"/>
              </a:spcAft>
              <a:buNone/>
            </a:pPr>
            <a:endParaRPr>
              <a:latin typeface="Calibri"/>
              <a:ea typeface="Calibri"/>
              <a:cs typeface="Calibri"/>
              <a:sym typeface="Calibri"/>
            </a:endParaRPr>
          </a:p>
          <a:p>
            <a:pPr marL="0" lvl="0" indent="0" rtl="0">
              <a:spcBef>
                <a:spcPts val="0"/>
              </a:spcBef>
              <a:spcAft>
                <a:spcPts val="0"/>
              </a:spcAft>
              <a:buNone/>
            </a:pPr>
            <a:r>
              <a:rPr lang="fi-FI">
                <a:latin typeface="Calibri"/>
                <a:ea typeface="Calibri"/>
                <a:cs typeface="Calibri"/>
                <a:sym typeface="Calibri"/>
              </a:rPr>
              <a:t>The level of integration or importance of HNV farmland to the whole farm system varies tremendously, from small sites managed for non-economic purposes (e.g. aesthetics, keeping landscape open) to livestock production substantially based around grazing of semi-natural grasslands. Regardless, winter fodder is generally from intensively cultivated grasslands (along with any concentrated feed). (SOURCE: </a:t>
            </a:r>
            <a:r>
              <a:rPr lang="fi-FI">
                <a:solidFill>
                  <a:srgbClr val="000000"/>
                </a:solidFill>
                <a:latin typeface="Calibri"/>
                <a:ea typeface="Calibri"/>
                <a:cs typeface="Calibri"/>
                <a:sym typeface="Calibri"/>
              </a:rPr>
              <a:t>Birge, </a:t>
            </a:r>
            <a:r>
              <a:rPr lang="fi-FI" b="1">
                <a:solidFill>
                  <a:srgbClr val="000000"/>
                </a:solidFill>
                <a:latin typeface="Calibri"/>
                <a:ea typeface="Calibri"/>
                <a:cs typeface="Calibri"/>
                <a:sym typeface="Calibri"/>
              </a:rPr>
              <a:t>T. </a:t>
            </a:r>
            <a:r>
              <a:rPr lang="fi-FI">
                <a:solidFill>
                  <a:srgbClr val="000000"/>
                </a:solidFill>
                <a:latin typeface="Calibri"/>
                <a:ea typeface="Calibri"/>
                <a:cs typeface="Calibri"/>
                <a:sym typeface="Calibri"/>
              </a:rPr>
              <a:t>&amp; Herzon, I</a:t>
            </a:r>
            <a:r>
              <a:rPr lang="fi-FI" b="1">
                <a:solidFill>
                  <a:srgbClr val="000000"/>
                </a:solidFill>
                <a:latin typeface="Calibri"/>
                <a:ea typeface="Calibri"/>
                <a:cs typeface="Calibri"/>
                <a:sym typeface="Calibri"/>
              </a:rPr>
              <a:t>.</a:t>
            </a:r>
            <a:r>
              <a:rPr lang="fi-FI">
                <a:solidFill>
                  <a:srgbClr val="000000"/>
                </a:solidFill>
                <a:latin typeface="Calibri"/>
                <a:ea typeface="Calibri"/>
                <a:cs typeface="Calibri"/>
                <a:sym typeface="Calibri"/>
              </a:rPr>
              <a:t> 2014. Farmer and landowner motivations and experiences in managing rare semi-natural biotopes: A case from Finland. Land Use Policy 41:128–137.</a:t>
            </a:r>
            <a:r>
              <a:rPr lang="fi-FI">
                <a:solidFill>
                  <a:srgbClr val="000000"/>
                </a:solidFill>
                <a:highlight>
                  <a:srgbClr val="0000FF"/>
                </a:highlight>
                <a:latin typeface="Calibri"/>
                <a:ea typeface="Calibri"/>
                <a:cs typeface="Calibri"/>
                <a:sym typeface="Calibri"/>
              </a:rPr>
              <a:t> </a:t>
            </a:r>
            <a:r>
              <a:rPr lang="fi-FI" u="sng">
                <a:solidFill>
                  <a:srgbClr val="0000FF"/>
                </a:solidFill>
                <a:latin typeface="Calibri"/>
                <a:ea typeface="Calibri"/>
                <a:cs typeface="Calibri"/>
                <a:sym typeface="Calibri"/>
                <a:hlinkClick r:id="rId3"/>
              </a:rPr>
              <a:t>https://doi.org/10.1016/j.landusepol.2014.05.004</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0"/>
              </a:spcBef>
              <a:spcAft>
                <a:spcPts val="0"/>
              </a:spcAft>
              <a:buNone/>
            </a:pPr>
            <a:endParaRPr>
              <a:latin typeface="Calibri"/>
              <a:ea typeface="Calibri"/>
              <a:cs typeface="Calibri"/>
              <a:sym typeface="Calibri"/>
            </a:endParaRPr>
          </a:p>
          <a:p>
            <a:pPr marL="0" lvl="0" indent="0" rtl="0">
              <a:spcBef>
                <a:spcPts val="0"/>
              </a:spcBef>
              <a:spcAft>
                <a:spcPts val="0"/>
              </a:spcAft>
              <a:buNone/>
            </a:pPr>
            <a:endParaRPr>
              <a:latin typeface="Calibri"/>
              <a:ea typeface="Calibri"/>
              <a:cs typeface="Calibri"/>
              <a:sym typeface="Calibri"/>
            </a:endParaRPr>
          </a:p>
          <a:p>
            <a:pPr marL="0" lvl="0" indent="0" rtl="0">
              <a:spcBef>
                <a:spcPts val="0"/>
              </a:spcBef>
              <a:spcAft>
                <a:spcPts val="0"/>
              </a:spcAft>
              <a:buClr>
                <a:schemeClr val="dk1"/>
              </a:buClr>
              <a:buSzPts val="1200"/>
              <a:buFont typeface="Times New Roman"/>
              <a:buNone/>
            </a:pPr>
            <a:r>
              <a:rPr lang="fi-FI">
                <a:latin typeface="Calibri"/>
                <a:ea typeface="Calibri"/>
                <a:cs typeface="Calibri"/>
                <a:sym typeface="Calibri"/>
              </a:rPr>
              <a:t>Photo: Hereford cattle on riparian meadow, Salo, Finland 2018,</a:t>
            </a:r>
            <a:r>
              <a:rPr lang="fi-FI" b="1">
                <a:latin typeface="Calibri"/>
                <a:ea typeface="Calibri"/>
                <a:cs typeface="Calibri"/>
                <a:sym typeface="Calibri"/>
              </a:rPr>
              <a:t> </a:t>
            </a:r>
            <a:r>
              <a:rPr lang="fi-FI">
                <a:latin typeface="Calibri"/>
                <a:ea typeface="Calibri"/>
                <a:cs typeface="Calibri"/>
                <a:sym typeface="Calibri"/>
              </a:rPr>
              <a:t>by</a:t>
            </a:r>
            <a:r>
              <a:rPr lang="fi-FI" b="1">
                <a:latin typeface="Calibri"/>
                <a:ea typeface="Calibri"/>
                <a:cs typeface="Calibri"/>
                <a:sym typeface="Calibri"/>
              </a:rPr>
              <a:t> </a:t>
            </a:r>
            <a:r>
              <a:rPr lang="fi-FI">
                <a:latin typeface="Calibri"/>
                <a:ea typeface="Calibri"/>
                <a:cs typeface="Calibri"/>
                <a:sym typeface="Calibri"/>
              </a:rPr>
              <a:t>T. Birge CC BY–NC-SA</a:t>
            </a:r>
            <a:endParaRPr>
              <a:solidFill>
                <a:srgbClr val="434343"/>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a:solidFill>
                <a:srgbClr val="000000"/>
              </a:solidFill>
              <a:latin typeface="Calibri"/>
              <a:ea typeface="Calibri"/>
              <a:cs typeface="Calibri"/>
              <a:sym typeface="Calibri"/>
            </a:endParaRPr>
          </a:p>
        </p:txBody>
      </p:sp>
      <p:sp>
        <p:nvSpPr>
          <p:cNvPr id="912" name="Google Shape;912;g3ff5dc3029_0_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791505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1"/>
        <p:cNvGrpSpPr/>
        <p:nvPr/>
      </p:nvGrpSpPr>
      <p:grpSpPr>
        <a:xfrm>
          <a:off x="0" y="0"/>
          <a:ext cx="0" cy="0"/>
          <a:chOff x="0" y="0"/>
          <a:chExt cx="0" cy="0"/>
        </a:xfrm>
      </p:grpSpPr>
      <p:sp>
        <p:nvSpPr>
          <p:cNvPr id="922" name="Google Shape;922;g3d40fcfba6_0_9: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Calibri"/>
              <a:buNone/>
            </a:pPr>
            <a:r>
              <a:rPr lang="fi-FI" sz="1200" i="0" u="none" strike="noStrike" cap="none">
                <a:solidFill>
                  <a:schemeClr val="dk1"/>
                </a:solidFill>
                <a:latin typeface="Calibri"/>
                <a:ea typeface="Calibri"/>
                <a:cs typeface="Calibri"/>
                <a:sym typeface="Calibri"/>
              </a:rPr>
              <a:t>Traditional rural biotopes include heaths, mineral soil meadows, seashore meadows, flood meadows, fen meadows, woodland pastures, forest pasture and wooded meadows.</a:t>
            </a: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fi-FI" sz="1200" i="0" u="none" strike="noStrike" cap="none">
                <a:solidFill>
                  <a:schemeClr val="dk1"/>
                </a:solidFill>
                <a:latin typeface="Calibri"/>
                <a:ea typeface="Calibri"/>
                <a:cs typeface="Calibri"/>
                <a:sym typeface="Calibri"/>
              </a:rPr>
              <a:t>Traditional rural biotopes correspond to HNVf type 1: farmland with semi-natural characteristics. </a:t>
            </a: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r>
              <a:rPr lang="fi-FI" sz="1200" i="0" u="none" strike="noStrike" cap="none">
                <a:solidFill>
                  <a:schemeClr val="dk1"/>
                </a:solidFill>
                <a:latin typeface="Calibri"/>
                <a:ea typeface="Calibri"/>
                <a:cs typeface="Calibri"/>
                <a:sym typeface="Calibri"/>
              </a:rPr>
              <a:t>During the period of traditional agriculture, there was more meadow than arable field, and the primary purpose of cattle was to provide manure for the arable fields. Fodder was collected from meadows, seashore reedbeds, and from coppiced trees, and cattle also grazed in forests. Traditional agriculture lasted until the end of the 19th century. Meadow use peaked and then declined in the 1800s, and crashed again in the 1950s. </a:t>
            </a:r>
            <a:r>
              <a:rPr lang="fi-FI" sz="1200" b="1" i="0" u="none" strike="noStrike" cap="none">
                <a:solidFill>
                  <a:schemeClr val="dk1"/>
                </a:solidFill>
                <a:latin typeface="Calibri"/>
                <a:ea typeface="Calibri"/>
                <a:cs typeface="Calibri"/>
                <a:sym typeface="Calibri"/>
              </a:rPr>
              <a:t>(SOURCE:</a:t>
            </a:r>
            <a:r>
              <a:rPr lang="fi-FI" sz="1200" i="0" u="none" strike="noStrike" cap="none">
                <a:solidFill>
                  <a:schemeClr val="dk1"/>
                </a:solidFill>
                <a:latin typeface="Calibri"/>
                <a:ea typeface="Calibri"/>
                <a:cs typeface="Calibri"/>
                <a:sym typeface="Calibri"/>
              </a:rPr>
              <a:t> Birge 2017 Dissertation </a:t>
            </a:r>
            <a:r>
              <a:rPr lang="fi-FI" sz="1200" i="0" u="sng" strike="noStrike" cap="none">
                <a:solidFill>
                  <a:srgbClr val="4A86E8"/>
                </a:solidFill>
                <a:highlight>
                  <a:srgbClr val="FFFFFF"/>
                </a:highlight>
                <a:latin typeface="Calibri"/>
                <a:ea typeface="Calibri"/>
                <a:cs typeface="Calibri"/>
                <a:sym typeface="Calibri"/>
                <a:hlinkClick r:id="rId3"/>
              </a:rPr>
              <a:t>http://urn.fi/URN:ISBN:1798-744X</a:t>
            </a:r>
            <a:r>
              <a:rPr lang="fi-FI" sz="1200" i="0" u="none" strike="noStrike" cap="none">
                <a:solidFill>
                  <a:srgbClr val="4A86E8"/>
                </a:solidFill>
                <a:latin typeface="Calibri"/>
                <a:ea typeface="Calibri"/>
                <a:cs typeface="Calibri"/>
                <a:sym typeface="Calibri"/>
              </a:rPr>
              <a:t> </a:t>
            </a:r>
            <a:r>
              <a:rPr lang="fi-FI" sz="1200" i="0" u="none" strike="noStrike" cap="none">
                <a:solidFill>
                  <a:schemeClr val="dk1"/>
                </a:solidFill>
                <a:latin typeface="Calibri"/>
                <a:ea typeface="Calibri"/>
                <a:cs typeface="Calibri"/>
                <a:sym typeface="Calibri"/>
              </a:rPr>
              <a:t>)</a:t>
            </a:r>
            <a:endParaRPr sz="120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a:solidFill>
                <a:srgbClr val="000000"/>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a:latin typeface="Calibri"/>
                <a:ea typeface="Calibri"/>
                <a:cs typeface="Calibri"/>
                <a:sym typeface="Calibri"/>
              </a:rPr>
              <a:t>The area of all semi-natural (traditional) rural biotopes decreased by more than 99 % in Finland during the 20th century. In Finland there exists approximately 20 000 hectares of inventoried meadows and pasturages (Vainio et al. 2001). This is ten time less than in Sweden. They have been lost due to abandonment of extensive grazing – especially simplification where farms got rid of their livestock and concentrated on crop production only – and due to land use change like afforestation of former grazing areas.</a:t>
            </a: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endParaRPr>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b="1">
                <a:latin typeface="Calibri"/>
                <a:ea typeface="Calibri"/>
                <a:cs typeface="Calibri"/>
                <a:sym typeface="Calibri"/>
              </a:rPr>
              <a:t>Wooded pastures and grazed forests</a:t>
            </a:r>
            <a:endParaRPr b="1">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fi-FI">
                <a:solidFill>
                  <a:srgbClr val="000000"/>
                </a:solidFill>
                <a:latin typeface="Calibri"/>
                <a:ea typeface="Calibri"/>
                <a:cs typeface="Calibri"/>
                <a:sym typeface="Calibri"/>
              </a:rPr>
              <a:t>Cattle traditionally grazed in non-arable areas- including forests. Further, “leaf hay” - coppiced branches, were traditionally fed to livestock, but that practice only exists in rare cases (mainly for sheep) as supplementary feed.</a:t>
            </a:r>
            <a:endParaRPr>
              <a:solidFill>
                <a:srgbClr val="000000"/>
              </a:solidFill>
              <a:latin typeface="Calibri"/>
              <a:ea typeface="Calibri"/>
              <a:cs typeface="Calibri"/>
              <a:sym typeface="Calibri"/>
            </a:endParaRPr>
          </a:p>
          <a:p>
            <a:pPr marL="457200" marR="0" lvl="0" indent="-304800" algn="l" rtl="0">
              <a:lnSpc>
                <a:spcPct val="115000"/>
              </a:lnSpc>
              <a:spcBef>
                <a:spcPts val="0"/>
              </a:spcBef>
              <a:spcAft>
                <a:spcPts val="0"/>
              </a:spcAft>
              <a:buClr>
                <a:srgbClr val="000000"/>
              </a:buClr>
              <a:buSzPts val="1200"/>
              <a:buFont typeface="Calibri"/>
              <a:buChar char="❖"/>
            </a:pPr>
            <a:r>
              <a:rPr lang="fi-FI" sz="1200" i="0" u="none" strike="noStrike" cap="none">
                <a:solidFill>
                  <a:srgbClr val="000000"/>
                </a:solidFill>
                <a:latin typeface="Calibri"/>
                <a:ea typeface="Calibri"/>
                <a:cs typeface="Calibri"/>
                <a:sym typeface="Calibri"/>
              </a:rPr>
              <a:t>Nowadays, forest &amp; ag. land </a:t>
            </a:r>
            <a:r>
              <a:rPr lang="fi-FI">
                <a:solidFill>
                  <a:srgbClr val="000000"/>
                </a:solidFill>
                <a:latin typeface="Calibri"/>
                <a:ea typeface="Calibri"/>
                <a:cs typeface="Calibri"/>
                <a:sym typeface="Calibri"/>
              </a:rPr>
              <a:t>are</a:t>
            </a:r>
            <a:r>
              <a:rPr lang="fi-FI" sz="1200" i="0" u="none" strike="noStrike" cap="none">
                <a:solidFill>
                  <a:srgbClr val="000000"/>
                </a:solidFill>
                <a:latin typeface="Calibri"/>
                <a:ea typeface="Calibri"/>
                <a:cs typeface="Calibri"/>
                <a:sym typeface="Calibri"/>
              </a:rPr>
              <a:t> distinctly divided due to both policy and effects of subsidies on land use planning</a:t>
            </a:r>
            <a:endParaRPr sz="1200" i="0" u="none" strike="noStrike" cap="none">
              <a:solidFill>
                <a:srgbClr val="000000"/>
              </a:solidFill>
              <a:latin typeface="Calibri"/>
              <a:ea typeface="Calibri"/>
              <a:cs typeface="Calibri"/>
              <a:sym typeface="Calibri"/>
            </a:endParaRPr>
          </a:p>
          <a:p>
            <a:pPr marL="457200" marR="0" lvl="0" indent="-317500" algn="l" rtl="0">
              <a:lnSpc>
                <a:spcPct val="115000"/>
              </a:lnSpc>
              <a:spcBef>
                <a:spcPts val="0"/>
              </a:spcBef>
              <a:spcAft>
                <a:spcPts val="0"/>
              </a:spcAft>
              <a:buClr>
                <a:srgbClr val="000000"/>
              </a:buClr>
              <a:buSzPts val="1400"/>
              <a:buFont typeface="Calibri"/>
              <a:buChar char="❖"/>
            </a:pPr>
            <a:r>
              <a:rPr lang="fi-FI" sz="1200" i="0" u="none" strike="noStrike" cap="none">
                <a:solidFill>
                  <a:srgbClr val="000000"/>
                </a:solidFill>
                <a:latin typeface="Calibri"/>
                <a:ea typeface="Calibri"/>
                <a:cs typeface="Calibri"/>
                <a:sym typeface="Calibri"/>
              </a:rPr>
              <a:t>CAP </a:t>
            </a:r>
            <a:r>
              <a:rPr lang="fi-FI">
                <a:solidFill>
                  <a:srgbClr val="000000"/>
                </a:solidFill>
                <a:latin typeface="Calibri"/>
                <a:ea typeface="Calibri"/>
                <a:cs typeface="Calibri"/>
                <a:sym typeface="Calibri"/>
              </a:rPr>
              <a:t>is not adequate </a:t>
            </a:r>
            <a:r>
              <a:rPr lang="fi-FI" sz="1200" i="0" u="none" strike="noStrike" cap="none">
                <a:solidFill>
                  <a:srgbClr val="000000"/>
                </a:solidFill>
                <a:latin typeface="Calibri"/>
                <a:ea typeface="Calibri"/>
                <a:cs typeface="Calibri"/>
                <a:sym typeface="Calibri"/>
              </a:rPr>
              <a:t>at recognizing pastures with high tree density. In F</a:t>
            </a:r>
            <a:r>
              <a:rPr lang="fi-FI">
                <a:solidFill>
                  <a:srgbClr val="000000"/>
                </a:solidFill>
                <a:latin typeface="Calibri"/>
                <a:ea typeface="Calibri"/>
                <a:cs typeface="Calibri"/>
                <a:sym typeface="Calibri"/>
              </a:rPr>
              <a:t>inland, these areas are not regarded agricultural and are not entitled to direct support. </a:t>
            </a:r>
            <a:r>
              <a:rPr lang="fi-FI" sz="1200" i="0" u="none" strike="noStrike" cap="none">
                <a:solidFill>
                  <a:srgbClr val="000000"/>
                </a:solidFill>
                <a:latin typeface="Calibri"/>
                <a:ea typeface="Calibri"/>
                <a:cs typeface="Calibri"/>
                <a:sym typeface="Calibri"/>
              </a:rPr>
              <a:t>Many grazed woodlands are managed by the National Forest Board as cultural heritage sites. </a:t>
            </a:r>
            <a:endParaRPr sz="1200" i="0" u="none" strike="noStrike" cap="none">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endParaRPr>
              <a:solidFill>
                <a:srgbClr val="000000"/>
              </a:solidFill>
              <a:latin typeface="Calibri"/>
              <a:ea typeface="Calibri"/>
              <a:cs typeface="Calibri"/>
              <a:sym typeface="Calibri"/>
            </a:endParaRPr>
          </a:p>
          <a:p>
            <a:pPr marL="0" marR="0" lvl="0" indent="0" algn="l" rtl="0">
              <a:lnSpc>
                <a:spcPct val="115000"/>
              </a:lnSpc>
              <a:spcBef>
                <a:spcPts val="0"/>
              </a:spcBef>
              <a:spcAft>
                <a:spcPts val="0"/>
              </a:spcAft>
              <a:buNone/>
            </a:pPr>
            <a:r>
              <a:rPr lang="fi-FI">
                <a:solidFill>
                  <a:srgbClr val="000000"/>
                </a:solidFill>
                <a:latin typeface="Calibri"/>
                <a:ea typeface="Calibri"/>
                <a:cs typeface="Calibri"/>
                <a:sym typeface="Calibri"/>
              </a:rPr>
              <a:t>Photo: Milking cattle breed in grazed woodland Raasepori, Finland. </a:t>
            </a:r>
            <a:r>
              <a:rPr lang="fi-FI">
                <a:latin typeface="Calibri"/>
                <a:ea typeface="Calibri"/>
                <a:cs typeface="Calibri"/>
                <a:sym typeface="Calibri"/>
              </a:rPr>
              <a:t>T. Birge CC BY–NC-SA</a:t>
            </a:r>
            <a:endParaRPr>
              <a:latin typeface="Calibri"/>
              <a:ea typeface="Calibri"/>
              <a:cs typeface="Calibri"/>
              <a:sym typeface="Calibri"/>
            </a:endParaRPr>
          </a:p>
          <a:p>
            <a:pPr marL="0" marR="0" lvl="0" indent="0" algn="l" rtl="0">
              <a:lnSpc>
                <a:spcPct val="115000"/>
              </a:lnSpc>
              <a:spcBef>
                <a:spcPts val="0"/>
              </a:spcBef>
              <a:spcAft>
                <a:spcPts val="0"/>
              </a:spcAft>
              <a:buNone/>
            </a:pPr>
            <a:endParaRPr>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Calibri"/>
              <a:buNone/>
            </a:pPr>
            <a:endParaRPr sz="1200" b="0" i="0" u="none" strike="noStrike" cap="none">
              <a:solidFill>
                <a:srgbClr val="000000"/>
              </a:solidFill>
              <a:latin typeface="Calibri"/>
              <a:ea typeface="Calibri"/>
              <a:cs typeface="Calibri"/>
              <a:sym typeface="Calibri"/>
            </a:endParaRPr>
          </a:p>
        </p:txBody>
      </p:sp>
      <p:sp>
        <p:nvSpPr>
          <p:cNvPr id="923" name="Google Shape;923;g3d40fcfba6_0_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71381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9"/>
        <p:cNvGrpSpPr/>
        <p:nvPr/>
      </p:nvGrpSpPr>
      <p:grpSpPr>
        <a:xfrm>
          <a:off x="0" y="0"/>
          <a:ext cx="0" cy="0"/>
          <a:chOff x="0" y="0"/>
          <a:chExt cx="0" cy="0"/>
        </a:xfrm>
      </p:grpSpPr>
      <p:sp>
        <p:nvSpPr>
          <p:cNvPr id="930" name="Google Shape;930;g3da571cafd_2_19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200"/>
              <a:buFont typeface="Times New Roman"/>
              <a:buNone/>
            </a:pPr>
            <a:r>
              <a:rPr lang="fi-FI" b="1">
                <a:latin typeface="Calibri"/>
                <a:ea typeface="Calibri"/>
                <a:cs typeface="Calibri"/>
                <a:sym typeface="Calibri"/>
              </a:rPr>
              <a:t>The remaining traditional rural biotopes </a:t>
            </a:r>
            <a:r>
              <a:rPr lang="fi-FI">
                <a:latin typeface="Calibri"/>
                <a:ea typeface="Calibri"/>
                <a:cs typeface="Calibri"/>
                <a:sym typeface="Calibri"/>
              </a:rPr>
              <a:t>are nowadays often reduced to small-sized parcels, but nonetheless they are essential for the country’s biodiversity. Numerous endangered species of plants, insects and fungi are dependent on them. Traditional rural biotopes also belong to the most endangered habitat types in Finland. Preserving the remaining traditional rural biotopes has become one of Finland’s most difficult conservation issues.</a:t>
            </a:r>
            <a:endParaRPr>
              <a:latin typeface="Calibri"/>
              <a:ea typeface="Calibri"/>
              <a:cs typeface="Calibri"/>
              <a:sym typeface="Calibri"/>
            </a:endParaRPr>
          </a:p>
          <a:p>
            <a:pPr marL="0" lvl="0" indent="0" rtl="0">
              <a:spcBef>
                <a:spcPts val="0"/>
              </a:spcBef>
              <a:spcAft>
                <a:spcPts val="0"/>
              </a:spcAft>
              <a:buClr>
                <a:schemeClr val="dk1"/>
              </a:buClr>
              <a:buSzPts val="1200"/>
              <a:buFont typeface="Times New Roman"/>
              <a:buNone/>
            </a:pPr>
            <a:endParaRPr>
              <a:latin typeface="Calibri"/>
              <a:ea typeface="Calibri"/>
              <a:cs typeface="Calibri"/>
              <a:sym typeface="Calibri"/>
            </a:endParaRPr>
          </a:p>
          <a:p>
            <a:pPr marL="0" lvl="0" indent="0" rtl="0">
              <a:spcBef>
                <a:spcPts val="0"/>
              </a:spcBef>
              <a:spcAft>
                <a:spcPts val="0"/>
              </a:spcAft>
              <a:buClr>
                <a:schemeClr val="dk1"/>
              </a:buClr>
              <a:buSzPts val="1200"/>
              <a:buFont typeface="Times New Roman"/>
              <a:buNone/>
            </a:pPr>
            <a:r>
              <a:rPr lang="fi-FI">
                <a:latin typeface="Calibri"/>
                <a:ea typeface="Calibri"/>
                <a:cs typeface="Calibri"/>
                <a:sym typeface="Calibri"/>
              </a:rPr>
              <a:t>The dire situation of Finland’s traditional rural biotopes is evidenced by this figure showing the habitat types by IUCN classes. Green indicates a good status, increasingly red to dark red and black the increasingly poor status. Looking at traditional biotopes, there is very little green, and quite a lot of shades of red – indicating poor status, and even black – indicating that some habitat types have gone extinct.</a:t>
            </a:r>
            <a:endParaRPr>
              <a:latin typeface="Calibri"/>
              <a:ea typeface="Calibri"/>
              <a:cs typeface="Calibri"/>
              <a:sym typeface="Calibri"/>
            </a:endParaRPr>
          </a:p>
          <a:p>
            <a:pPr marL="0" lvl="0" indent="0" rtl="0">
              <a:spcBef>
                <a:spcPts val="0"/>
              </a:spcBef>
              <a:spcAft>
                <a:spcPts val="0"/>
              </a:spcAft>
              <a:buClr>
                <a:schemeClr val="dk1"/>
              </a:buClr>
              <a:buSzPts val="1200"/>
              <a:buFont typeface="Times New Roman"/>
              <a:buNone/>
            </a:pPr>
            <a:endParaRPr>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a:solidFill>
                <a:srgbClr val="0000FF"/>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a:solidFill>
                <a:srgbClr val="000000"/>
              </a:solidFill>
              <a:highlight>
                <a:srgbClr val="FFFF00"/>
              </a:highlight>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b="1" u="sng">
                <a:latin typeface="Calibri"/>
                <a:ea typeface="Calibri"/>
                <a:cs typeface="Calibri"/>
                <a:sym typeface="Calibri"/>
              </a:rPr>
              <a:t>SOURCES</a:t>
            </a:r>
            <a:endParaRPr b="1" u="sng">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a:latin typeface="Calibri"/>
                <a:ea typeface="Calibri"/>
                <a:cs typeface="Calibri"/>
                <a:sym typeface="Calibri"/>
              </a:rPr>
              <a:t>Heliölä, J., Lehtomäki, J., Kuussaari, M., Tiainen, J., Piha, M., Schulman, A., Lehtonen, H., Miettinen, A. &amp; Koikkalainen, K. Luonnoltaan arvokkaat maatalousalueet Suomessa – määrittely, seuranta ja hoidon taloudelliset edellytykset. Maa- ja metsätalousministeriö 1/2009</a:t>
            </a:r>
            <a:endParaRPr>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fi-FI" b="1">
                <a:latin typeface="Calibri"/>
                <a:ea typeface="Calibri"/>
                <a:cs typeface="Calibri"/>
                <a:sym typeface="Calibri"/>
              </a:rPr>
              <a:t>Finnish, with English summaries:</a:t>
            </a:r>
            <a:endParaRPr b="1">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fi-FI">
                <a:latin typeface="Calibri"/>
                <a:ea typeface="Calibri"/>
                <a:cs typeface="Calibri"/>
                <a:sym typeface="Calibri"/>
              </a:rPr>
              <a:t>Schulman, A., Alanen, A., Hæggström, C.-A., Huhta, A.-P., Jantunen, J., Kekäläinen, H., Lehtomaa, L., Pykälä, J., &amp; Vainio, M. 2008. Perinnebiotoopit. Julk.: Raunio, A. Schulman, A. &amp; Kontula, T. (toim.). 2008. Suomen luontotyyppien uhanalaisuus − Osa I: Tulokset ja arvioinnin perusteet. Suomen ympäristökeskus, Helsinki. Suomen ympäristö 8/2008. S. 149−174.</a:t>
            </a:r>
            <a:endParaRPr>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fi-FI" u="sng">
                <a:solidFill>
                  <a:srgbClr val="0000FF"/>
                </a:solidFill>
                <a:latin typeface="Calibri"/>
                <a:ea typeface="Calibri"/>
                <a:cs typeface="Calibri"/>
                <a:sym typeface="Calibri"/>
                <a:hlinkClick r:id="rId3"/>
              </a:rPr>
              <a:t>SY 8/2008 Suomen luontotyyppien uhanalaisuus</a:t>
            </a:r>
            <a:endParaRPr u="sng">
              <a:solidFill>
                <a:srgbClr val="0000FF"/>
              </a:solidFill>
              <a:latin typeface="Calibri"/>
              <a:ea typeface="Calibri"/>
              <a:cs typeface="Calibri"/>
              <a:sym typeface="Calibri"/>
              <a:hlinkClick r:id="rId3"/>
            </a:endParaRPr>
          </a:p>
          <a:p>
            <a:pPr marL="0" lvl="0" indent="0" rtl="0">
              <a:lnSpc>
                <a:spcPct val="115000"/>
              </a:lnSpc>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r>
              <a:rPr lang="fi-FI">
                <a:latin typeface="Calibri"/>
                <a:ea typeface="Calibri"/>
                <a:cs typeface="Calibri"/>
                <a:sym typeface="Calibri"/>
              </a:rPr>
              <a:t>Schulman, A., Alanen, A., Hæggström, C.-A., Huhta, A.-P., Jantunen, J., Kekäläinen, H., Lehtomaa, L., Pykälä, J., &amp; Vainio, M. 2008. Perinnebiotoopit. Julk.: Raunio, A. Schulman, A. &amp; Kontula, T. (toim.). 2008. Suomen luontotyyppien uhanalaisuus − Osa II: Luontotyyppien kuvaukset. Suomen ympäristökeskus, Helsinki. Suomen ympäristö 8/2008. S. 397−466. </a:t>
            </a:r>
            <a:r>
              <a:rPr lang="fi-FI" u="sng">
                <a:solidFill>
                  <a:srgbClr val="0000FF"/>
                </a:solidFill>
                <a:latin typeface="Calibri"/>
                <a:ea typeface="Calibri"/>
                <a:cs typeface="Calibri"/>
                <a:sym typeface="Calibri"/>
                <a:hlinkClick r:id="rId4"/>
              </a:rPr>
              <a:t>SY8/2008 LuTu, Osa 2, 7 Perinnebiotoopit.pdf</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lnSpc>
                <a:spcPct val="115000"/>
              </a:lnSpc>
              <a:spcBef>
                <a:spcPts val="0"/>
              </a:spcBef>
              <a:spcAft>
                <a:spcPts val="0"/>
              </a:spcAft>
              <a:buClr>
                <a:schemeClr val="dk1"/>
              </a:buClr>
              <a:buSzPts val="1100"/>
              <a:buFont typeface="Arial"/>
              <a:buNone/>
            </a:pPr>
            <a:endParaRPr b="1" u="sng">
              <a:latin typeface="Calibri"/>
              <a:ea typeface="Calibri"/>
              <a:cs typeface="Calibri"/>
              <a:sym typeface="Calibri"/>
            </a:endParaRPr>
          </a:p>
          <a:p>
            <a:pPr marL="0" marR="0" lvl="0" indent="0" algn="l" rtl="0">
              <a:lnSpc>
                <a:spcPct val="115000"/>
              </a:lnSpc>
              <a:spcBef>
                <a:spcPts val="0"/>
              </a:spcBef>
              <a:spcAft>
                <a:spcPts val="0"/>
              </a:spcAft>
              <a:buClr>
                <a:schemeClr val="dk1"/>
              </a:buClr>
              <a:buSzPts val="1100"/>
              <a:buFont typeface="Arial"/>
              <a:buNone/>
            </a:pPr>
            <a:endParaRPr b="1">
              <a:latin typeface="Calibri"/>
              <a:ea typeface="Calibri"/>
              <a:cs typeface="Calibri"/>
              <a:sym typeface="Calibri"/>
            </a:endParaRPr>
          </a:p>
        </p:txBody>
      </p:sp>
      <p:sp>
        <p:nvSpPr>
          <p:cNvPr id="931" name="Google Shape;931;g3da571cafd_2_1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5709524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p7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fi-FI" b="1">
                <a:latin typeface="Calibri"/>
                <a:ea typeface="Calibri"/>
                <a:cs typeface="Calibri"/>
                <a:sym typeface="Calibri"/>
              </a:rPr>
              <a:t>The previous slide showed us the dire straits for the main HNV farmland type in Finland. Management of the most valuable habitat types/sites is essential for farmland biodiversity. Here we present some of the species associated with the traditional rural biotopes, as well as highlight two important traditional biotope types: dry meadows and seashore meadows.</a:t>
            </a:r>
            <a:endParaRPr b="1">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endParaRPr b="1">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fi-FI" b="1">
                <a:latin typeface="Calibri"/>
                <a:ea typeface="Calibri"/>
                <a:cs typeface="Calibri"/>
                <a:sym typeface="Calibri"/>
              </a:rPr>
              <a:t>Biodiversity examples:</a:t>
            </a:r>
            <a:endParaRPr b="1">
              <a:latin typeface="Calibri"/>
              <a:ea typeface="Calibri"/>
              <a:cs typeface="Calibri"/>
              <a:sym typeface="Calibri"/>
            </a:endParaRPr>
          </a:p>
          <a:p>
            <a:pPr marL="0" lvl="0" indent="0" algn="just" rtl="0">
              <a:lnSpc>
                <a:spcPct val="100000"/>
              </a:lnSpc>
              <a:spcBef>
                <a:spcPts val="0"/>
              </a:spcBef>
              <a:spcAft>
                <a:spcPts val="0"/>
              </a:spcAft>
              <a:buClr>
                <a:schemeClr val="dk1"/>
              </a:buClr>
              <a:buSzPts val="1100"/>
              <a:buFont typeface="Arial"/>
              <a:buNone/>
            </a:pPr>
            <a:r>
              <a:rPr lang="fi-FI" b="1">
                <a:latin typeface="Calibri"/>
                <a:ea typeface="Calibri"/>
                <a:cs typeface="Calibri"/>
                <a:sym typeface="Calibri"/>
              </a:rPr>
              <a:t>Plant species: </a:t>
            </a:r>
            <a:r>
              <a:rPr lang="fi-FI">
                <a:latin typeface="Calibri"/>
                <a:ea typeface="Calibri"/>
                <a:cs typeface="Calibri"/>
                <a:sym typeface="Calibri"/>
              </a:rPr>
              <a:t>Typical examples of HNV-farmland plant species in Finland:  </a:t>
            </a:r>
            <a:r>
              <a:rPr lang="fi-FI" i="1">
                <a:latin typeface="Calibri"/>
                <a:ea typeface="Calibri"/>
                <a:cs typeface="Calibri"/>
                <a:sym typeface="Calibri"/>
              </a:rPr>
              <a:t>Rumex acetosella, Antennaria dioica,</a:t>
            </a:r>
            <a:r>
              <a:rPr lang="fi-FI" i="1">
                <a:solidFill>
                  <a:srgbClr val="252525"/>
                </a:solidFill>
                <a:highlight>
                  <a:schemeClr val="lt1"/>
                </a:highlight>
                <a:latin typeface="Calibri"/>
                <a:ea typeface="Calibri"/>
                <a:cs typeface="Calibri"/>
                <a:sym typeface="Calibri"/>
              </a:rPr>
              <a:t> </a:t>
            </a:r>
            <a:r>
              <a:rPr lang="fi-FI" i="1">
                <a:latin typeface="Calibri"/>
                <a:ea typeface="Calibri"/>
                <a:cs typeface="Calibri"/>
                <a:sym typeface="Calibri"/>
              </a:rPr>
              <a:t>Deschampsia flexuosa,</a:t>
            </a:r>
            <a:r>
              <a:rPr lang="fi-FI" i="1">
                <a:solidFill>
                  <a:srgbClr val="252525"/>
                </a:solidFill>
                <a:highlight>
                  <a:schemeClr val="lt1"/>
                </a:highlight>
                <a:latin typeface="Calibri"/>
                <a:ea typeface="Calibri"/>
                <a:cs typeface="Calibri"/>
                <a:sym typeface="Calibri"/>
              </a:rPr>
              <a:t> </a:t>
            </a:r>
            <a:r>
              <a:rPr lang="fi-FI" i="1">
                <a:latin typeface="Calibri"/>
                <a:ea typeface="Calibri"/>
                <a:cs typeface="Calibri"/>
                <a:sym typeface="Calibri"/>
              </a:rPr>
              <a:t>Leucanthemum vulgare, Dianthus deltoides</a:t>
            </a:r>
            <a:r>
              <a:rPr lang="fi-FI">
                <a:latin typeface="Calibri"/>
                <a:ea typeface="Calibri"/>
                <a:cs typeface="Calibri"/>
                <a:sym typeface="Calibri"/>
              </a:rPr>
              <a:t> and</a:t>
            </a:r>
            <a:r>
              <a:rPr lang="fi-FI" i="1">
                <a:latin typeface="Calibri"/>
                <a:ea typeface="Calibri"/>
                <a:cs typeface="Calibri"/>
                <a:sym typeface="Calibri"/>
              </a:rPr>
              <a:t> Festuca ovina. </a:t>
            </a:r>
            <a:endParaRPr>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fi-FI">
                <a:latin typeface="Calibri"/>
                <a:ea typeface="Calibri"/>
                <a:cs typeface="Calibri"/>
                <a:sym typeface="Calibri"/>
              </a:rPr>
              <a:t>White-backed woodpecker (</a:t>
            </a:r>
            <a:r>
              <a:rPr lang="fi-FI" i="1">
                <a:latin typeface="Calibri"/>
                <a:ea typeface="Calibri"/>
                <a:cs typeface="Calibri"/>
                <a:sym typeface="Calibri"/>
              </a:rPr>
              <a:t>Dendrocopos leucotos</a:t>
            </a:r>
            <a:r>
              <a:rPr lang="fi-FI">
                <a:latin typeface="Calibri"/>
                <a:ea typeface="Calibri"/>
                <a:cs typeface="Calibri"/>
                <a:sym typeface="Calibri"/>
              </a:rPr>
              <a:t>) and dunlin (</a:t>
            </a:r>
            <a:r>
              <a:rPr lang="fi-FI" i="1">
                <a:latin typeface="Calibri"/>
                <a:ea typeface="Calibri"/>
                <a:cs typeface="Calibri"/>
                <a:sym typeface="Calibri"/>
              </a:rPr>
              <a:t>Calidris alpina schinzii</a:t>
            </a:r>
            <a:r>
              <a:rPr lang="fi-FI">
                <a:latin typeface="Calibri"/>
                <a:ea typeface="Calibri"/>
                <a:cs typeface="Calibri"/>
                <a:sym typeface="Calibri"/>
              </a:rPr>
              <a:t>) live in traditional rural biotopes and they are both endangered in Finland (Vainio et al. 2001). </a:t>
            </a:r>
            <a:endParaRPr>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endParaRPr>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1100"/>
              <a:buFont typeface="Arial"/>
              <a:buNone/>
            </a:pPr>
            <a:r>
              <a:rPr lang="fi-FI" b="1">
                <a:latin typeface="Calibri"/>
                <a:ea typeface="Calibri"/>
                <a:cs typeface="Calibri"/>
                <a:sym typeface="Calibri"/>
              </a:rPr>
              <a:t>Dry meadows: </a:t>
            </a:r>
            <a:r>
              <a:rPr lang="fi-FI" sz="1200" i="0" u="none" strike="noStrike" cap="none">
                <a:solidFill>
                  <a:schemeClr val="dk1"/>
                </a:solidFill>
                <a:latin typeface="Calibri"/>
                <a:ea typeface="Calibri"/>
                <a:cs typeface="Calibri"/>
                <a:sym typeface="Calibri"/>
              </a:rPr>
              <a:t>44% of endangered species of </a:t>
            </a:r>
            <a:r>
              <a:rPr lang="fi-FI">
                <a:latin typeface="Calibri"/>
                <a:ea typeface="Calibri"/>
                <a:cs typeface="Calibri"/>
                <a:sym typeface="Calibri"/>
              </a:rPr>
              <a:t>traditional biotopes </a:t>
            </a:r>
            <a:r>
              <a:rPr lang="fi-FI" sz="1200" i="0" u="none" strike="noStrike" cap="none">
                <a:solidFill>
                  <a:schemeClr val="dk1"/>
                </a:solidFill>
                <a:latin typeface="Calibri"/>
                <a:ea typeface="Calibri"/>
                <a:cs typeface="Calibri"/>
                <a:sym typeface="Calibri"/>
              </a:rPr>
              <a:t>are found in dry meadows</a:t>
            </a:r>
            <a:r>
              <a:rPr lang="fi-FI" sz="1200" b="0" i="0" u="none" strike="noStrike" cap="none">
                <a:solidFill>
                  <a:schemeClr val="dk1"/>
                </a:solidFill>
                <a:latin typeface="Calibri"/>
                <a:ea typeface="Calibri"/>
                <a:cs typeface="Calibri"/>
                <a:sym typeface="Calibri"/>
              </a:rPr>
              <a:t>, mostly insects, vascular plants, and fungi. Dry meadows are </a:t>
            </a:r>
            <a:r>
              <a:rPr lang="fi-FI">
                <a:latin typeface="Calibri"/>
                <a:ea typeface="Calibri"/>
                <a:cs typeface="Calibri"/>
                <a:sym typeface="Calibri"/>
              </a:rPr>
              <a:t>c</a:t>
            </a:r>
            <a:r>
              <a:rPr lang="fi-FI" sz="1200" b="0" i="0" u="none" strike="noStrike" cap="none">
                <a:solidFill>
                  <a:schemeClr val="dk1"/>
                </a:solidFill>
                <a:latin typeface="Calibri"/>
                <a:ea typeface="Calibri"/>
                <a:cs typeface="Calibri"/>
                <a:sym typeface="Calibri"/>
              </a:rPr>
              <a:t>ritically </a:t>
            </a:r>
            <a:r>
              <a:rPr lang="fi-FI">
                <a:latin typeface="Calibri"/>
                <a:ea typeface="Calibri"/>
                <a:cs typeface="Calibri"/>
                <a:sym typeface="Calibri"/>
              </a:rPr>
              <a:t>e</a:t>
            </a:r>
            <a:r>
              <a:rPr lang="fi-FI" sz="1200" b="0" i="0" u="none" strike="noStrike" cap="none">
                <a:solidFill>
                  <a:schemeClr val="dk1"/>
                </a:solidFill>
                <a:latin typeface="Calibri"/>
                <a:ea typeface="Calibri"/>
                <a:cs typeface="Calibri"/>
                <a:sym typeface="Calibri"/>
              </a:rPr>
              <a:t>n</a:t>
            </a:r>
            <a:r>
              <a:rPr lang="fi-FI">
                <a:latin typeface="Calibri"/>
                <a:ea typeface="Calibri"/>
                <a:cs typeface="Calibri"/>
                <a:sym typeface="Calibri"/>
              </a:rPr>
              <a:t>d</a:t>
            </a:r>
            <a:r>
              <a:rPr lang="fi-FI" sz="1200" b="0" i="0" u="none" strike="noStrike" cap="none">
                <a:solidFill>
                  <a:schemeClr val="dk1"/>
                </a:solidFill>
                <a:latin typeface="Calibri"/>
                <a:ea typeface="Calibri"/>
                <a:cs typeface="Calibri"/>
                <a:sym typeface="Calibri"/>
              </a:rPr>
              <a:t>angered (</a:t>
            </a:r>
            <a:r>
              <a:rPr lang="fi-FI">
                <a:latin typeface="Calibri"/>
                <a:ea typeface="Calibri"/>
                <a:cs typeface="Calibri"/>
                <a:sym typeface="Calibri"/>
              </a:rPr>
              <a:t>CR), with</a:t>
            </a:r>
            <a:r>
              <a:rPr lang="fi-FI">
                <a:solidFill>
                  <a:srgbClr val="000000"/>
                </a:solidFill>
                <a:latin typeface="Calibri"/>
                <a:ea typeface="Calibri"/>
                <a:cs typeface="Calibri"/>
                <a:sym typeface="Calibri"/>
              </a:rPr>
              <a:t> c. 10 000- 13 000 ha - less than 10% of 1950s levels (Schulman et al. 2008).</a:t>
            </a:r>
            <a:endParaRPr>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b="0" i="0" u="none" strike="noStrike" cap="none">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b="1">
                <a:latin typeface="Calibri"/>
                <a:ea typeface="Calibri"/>
                <a:cs typeface="Calibri"/>
                <a:sym typeface="Calibri"/>
              </a:rPr>
              <a:t>Seashore meadows and p</a:t>
            </a:r>
            <a:r>
              <a:rPr lang="fi-FI" sz="1200" b="1" i="0" u="none" strike="noStrike" cap="none">
                <a:solidFill>
                  <a:schemeClr val="dk1"/>
                </a:solidFill>
                <a:latin typeface="Calibri"/>
                <a:ea typeface="Calibri"/>
                <a:cs typeface="Calibri"/>
                <a:sym typeface="Calibri"/>
              </a:rPr>
              <a:t>ostglacial land uplift:</a:t>
            </a:r>
            <a:r>
              <a:rPr lang="fi-FI" sz="1200" b="0" i="0" u="none" strike="noStrike" cap="none">
                <a:solidFill>
                  <a:schemeClr val="dk1"/>
                </a:solidFill>
                <a:latin typeface="Calibri"/>
                <a:ea typeface="Calibri"/>
                <a:cs typeface="Calibri"/>
                <a:sym typeface="Calibri"/>
              </a:rPr>
              <a:t> In Finland and Sweden, the seashore meadows are affected by a unique postglacial land uplift (isostatic rebound), which results in a land rise of as much as 7-8 cm/10 years in some areas. Finland, for example, has an obligation to protect seashore meadows affected by land uplift </a:t>
            </a:r>
            <a:r>
              <a:rPr lang="fi-FI">
                <a:latin typeface="Calibri"/>
                <a:ea typeface="Calibri"/>
                <a:cs typeface="Calibri"/>
                <a:sym typeface="Calibri"/>
              </a:rPr>
              <a:t>because</a:t>
            </a:r>
            <a:r>
              <a:rPr lang="fi-FI" sz="1200" b="0" i="0" u="none" strike="noStrike" cap="none">
                <a:solidFill>
                  <a:schemeClr val="dk1"/>
                </a:solidFill>
                <a:latin typeface="Calibri"/>
                <a:ea typeface="Calibri"/>
                <a:cs typeface="Calibri"/>
                <a:sym typeface="Calibri"/>
              </a:rPr>
              <a:t> they are designated as one of  Finland’s Areas of National Responsibility </a:t>
            </a:r>
            <a:r>
              <a:rPr lang="fi-FI" sz="1200" b="0" i="0" u="none" strike="noStrike" cap="none">
                <a:solidFill>
                  <a:srgbClr val="0000FF"/>
                </a:solidFill>
                <a:latin typeface="Calibri"/>
                <a:ea typeface="Calibri"/>
                <a:cs typeface="Calibri"/>
                <a:sym typeface="Calibri"/>
              </a:rPr>
              <a:t>(</a:t>
            </a:r>
            <a:r>
              <a:rPr lang="fi-FI" sz="1200" b="0" i="0" u="sng" strike="noStrike" cap="none">
                <a:solidFill>
                  <a:srgbClr val="0000FF"/>
                </a:solidFill>
                <a:latin typeface="Calibri"/>
                <a:ea typeface="Calibri"/>
                <a:cs typeface="Calibri"/>
                <a:sym typeface="Calibri"/>
                <a:hlinkClick r:id="rId3"/>
              </a:rPr>
              <a:t>http://www.ymparisto.fi/fi-FI/Luonto/Luontotyypit/Luontotyyppien_uhanalaisuus/Kansainvaliset_vastuuluontotyypit_2008</a:t>
            </a:r>
            <a:r>
              <a:rPr lang="fi-FI" sz="1200" b="0" i="0" u="none" strike="noStrike" cap="none">
                <a:solidFill>
                  <a:srgbClr val="0000FF"/>
                </a:solidFill>
                <a:latin typeface="Calibri"/>
                <a:ea typeface="Calibri"/>
                <a:cs typeface="Calibri"/>
                <a:sym typeface="Calibri"/>
              </a:rPr>
              <a:t>)</a:t>
            </a:r>
            <a:r>
              <a:rPr lang="fi-FI" sz="1200" b="0" i="0" u="none" strike="noStrike" cap="none">
                <a:solidFill>
                  <a:schemeClr val="dk1"/>
                </a:solidFill>
                <a:latin typeface="Calibri"/>
                <a:ea typeface="Calibri"/>
                <a:cs typeface="Calibri"/>
                <a:sym typeface="Calibri"/>
              </a:rPr>
              <a:t>. Land uplift is responsible for a dynamic coastline </a:t>
            </a:r>
            <a:r>
              <a:rPr lang="fi-FI">
                <a:latin typeface="Calibri"/>
                <a:ea typeface="Calibri"/>
                <a:cs typeface="Calibri"/>
                <a:sym typeface="Calibri"/>
              </a:rPr>
              <a:t>that creates </a:t>
            </a:r>
            <a:r>
              <a:rPr lang="fi-FI" sz="1200" b="0" i="0" u="none" strike="noStrike" cap="none">
                <a:solidFill>
                  <a:schemeClr val="dk1"/>
                </a:solidFill>
                <a:latin typeface="Calibri"/>
                <a:ea typeface="Calibri"/>
                <a:cs typeface="Calibri"/>
                <a:sym typeface="Calibri"/>
              </a:rPr>
              <a:t>unique temporary habitat. </a:t>
            </a:r>
            <a:r>
              <a:rPr lang="fi-FI">
                <a:latin typeface="Calibri"/>
                <a:ea typeface="Calibri"/>
                <a:cs typeface="Calibri"/>
                <a:sym typeface="Calibri"/>
              </a:rPr>
              <a:t>Bays in land uplift areas</a:t>
            </a:r>
            <a:r>
              <a:rPr lang="fi-FI" sz="1200" b="0" i="0" u="none" strike="noStrike" cap="none">
                <a:solidFill>
                  <a:schemeClr val="dk1"/>
                </a:solidFill>
                <a:latin typeface="Calibri"/>
                <a:ea typeface="Calibri"/>
                <a:cs typeface="Calibri"/>
                <a:sym typeface="Calibri"/>
              </a:rPr>
              <a:t> </a:t>
            </a:r>
            <a:r>
              <a:rPr lang="fi-FI">
                <a:latin typeface="Calibri"/>
                <a:ea typeface="Calibri"/>
                <a:cs typeface="Calibri"/>
                <a:sym typeface="Calibri"/>
              </a:rPr>
              <a:t>experience </a:t>
            </a:r>
            <a:r>
              <a:rPr lang="fi-FI" sz="1200" b="0" i="0" u="none" strike="noStrike" cap="none">
                <a:solidFill>
                  <a:schemeClr val="dk1"/>
                </a:solidFill>
                <a:latin typeface="Calibri"/>
                <a:ea typeface="Calibri"/>
                <a:cs typeface="Calibri"/>
                <a:sym typeface="Calibri"/>
              </a:rPr>
              <a:t>stages of temporary brackish-water lagoons, called  flads (Finnish: flada) and gloe lakes (Finnish: kluuvi). Even</a:t>
            </a:r>
            <a:r>
              <a:rPr lang="fi-FI">
                <a:latin typeface="Calibri"/>
                <a:ea typeface="Calibri"/>
                <a:cs typeface="Calibri"/>
                <a:sym typeface="Calibri"/>
              </a:rPr>
              <a:t>tually, it turns into </a:t>
            </a:r>
            <a:r>
              <a:rPr lang="fi-FI" sz="1200" b="0" i="0" u="none" strike="noStrike" cap="none">
                <a:solidFill>
                  <a:schemeClr val="dk1"/>
                </a:solidFill>
                <a:latin typeface="Calibri"/>
                <a:ea typeface="Calibri"/>
                <a:cs typeface="Calibri"/>
                <a:sym typeface="Calibri"/>
              </a:rPr>
              <a:t>a freshwater lake. </a:t>
            </a:r>
            <a:r>
              <a:rPr lang="fi-FI">
                <a:solidFill>
                  <a:srgbClr val="222222"/>
                </a:solidFill>
                <a:highlight>
                  <a:srgbClr val="FFFFFF"/>
                </a:highlight>
                <a:latin typeface="Calibri"/>
                <a:ea typeface="Calibri"/>
                <a:cs typeface="Calibri"/>
                <a:sym typeface="Calibri"/>
              </a:rPr>
              <a:t>F</a:t>
            </a:r>
            <a:r>
              <a:rPr lang="fi-FI" sz="1200" b="0" i="0" u="none" strike="noStrike" cap="none">
                <a:solidFill>
                  <a:srgbClr val="222222"/>
                </a:solidFill>
                <a:highlight>
                  <a:srgbClr val="FFFFFF"/>
                </a:highlight>
                <a:latin typeface="Calibri"/>
                <a:ea typeface="Calibri"/>
                <a:cs typeface="Calibri"/>
                <a:sym typeface="Calibri"/>
              </a:rPr>
              <a:t>lads function as as refugi</a:t>
            </a:r>
            <a:r>
              <a:rPr lang="fi-FI">
                <a:solidFill>
                  <a:srgbClr val="222222"/>
                </a:solidFill>
                <a:highlight>
                  <a:srgbClr val="FFFFFF"/>
                </a:highlight>
                <a:latin typeface="Calibri"/>
                <a:ea typeface="Calibri"/>
                <a:cs typeface="Calibri"/>
                <a:sym typeface="Calibri"/>
              </a:rPr>
              <a:t>a</a:t>
            </a:r>
            <a:r>
              <a:rPr lang="fi-FI" sz="1200" b="0" i="0" u="none" strike="noStrike" cap="none">
                <a:solidFill>
                  <a:srgbClr val="222222"/>
                </a:solidFill>
                <a:highlight>
                  <a:srgbClr val="FFFFFF"/>
                </a:highlight>
                <a:latin typeface="Calibri"/>
                <a:ea typeface="Calibri"/>
                <a:cs typeface="Calibri"/>
                <a:sym typeface="Calibri"/>
              </a:rPr>
              <a:t> for species of the </a:t>
            </a:r>
            <a:r>
              <a:rPr lang="fi-FI">
                <a:solidFill>
                  <a:srgbClr val="222222"/>
                </a:solidFill>
                <a:highlight>
                  <a:srgbClr val="FFFFFF"/>
                </a:highlight>
                <a:latin typeface="Calibri"/>
                <a:ea typeface="Calibri"/>
                <a:cs typeface="Calibri"/>
                <a:sym typeface="Calibri"/>
              </a:rPr>
              <a:t>of the order Charales </a:t>
            </a:r>
            <a:r>
              <a:rPr lang="fi-FI" sz="1200" b="0" i="0" u="none" strike="noStrike" cap="none">
                <a:solidFill>
                  <a:srgbClr val="222222"/>
                </a:solidFill>
                <a:highlight>
                  <a:srgbClr val="FFFFFF"/>
                </a:highlight>
                <a:latin typeface="Calibri"/>
                <a:ea typeface="Calibri"/>
                <a:cs typeface="Calibri"/>
                <a:sym typeface="Calibri"/>
              </a:rPr>
              <a:t>that are endangered in more open waters. </a:t>
            </a:r>
            <a:r>
              <a:rPr lang="fi-FI" sz="1200" b="0" i="0" u="sng" strike="noStrike" cap="none">
                <a:solidFill>
                  <a:srgbClr val="0000FF"/>
                </a:solidFill>
                <a:latin typeface="Calibri"/>
                <a:ea typeface="Calibri"/>
                <a:cs typeface="Calibri"/>
                <a:sym typeface="Calibri"/>
                <a:hlinkClick r:id="rId4"/>
              </a:rPr>
              <a:t>https://en.wikipedia.org/wiki/Gloe_lake</a:t>
            </a:r>
            <a:endParaRPr sz="1200" b="0" i="0" u="none" strike="noStrike" cap="none">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a:solidFill>
                  <a:srgbClr val="000000"/>
                </a:solidFill>
                <a:latin typeface="Calibri"/>
                <a:ea typeface="Calibri"/>
                <a:cs typeface="Calibri"/>
                <a:sym typeface="Calibri"/>
              </a:rPr>
              <a:t>The l</a:t>
            </a:r>
            <a:r>
              <a:rPr lang="fi-FI" sz="1200" b="0" i="0" u="none" strike="noStrike" cap="none">
                <a:solidFill>
                  <a:srgbClr val="000000"/>
                </a:solidFill>
                <a:latin typeface="Calibri"/>
                <a:ea typeface="Calibri"/>
                <a:cs typeface="Calibri"/>
                <a:sym typeface="Calibri"/>
              </a:rPr>
              <a:t>ow-gr</a:t>
            </a:r>
            <a:r>
              <a:rPr lang="fi-FI">
                <a:solidFill>
                  <a:srgbClr val="000000"/>
                </a:solidFill>
                <a:latin typeface="Calibri"/>
                <a:ea typeface="Calibri"/>
                <a:cs typeface="Calibri"/>
                <a:sym typeface="Calibri"/>
              </a:rPr>
              <a:t>owth seashore meadows are important habitats for waterbirds for their nesting period because the optimal nesting spot for such birds is some distance from the forest but also sufficiently above the waterline. Birds that nest in Finnish seashore meadows include (Calidris alpina schinzii),(Tringa totanus), (Philomachus pugnax), (Numenius arquata), (Vanellus vanellus), (Limosa limosa),(Phalaropus lobatus), (Anas acuta), (Anas clypeata), (Aythya fuligula). Seashore meadows are estimated to be under 10% of the amount compared to the 1950s, at about 57 000 ha. They have a status of CR critically endangered. (REFERENCE: Schulman, A., Alanen, A., Hæggström, C.A., Huhta, A.P., Jantunen, J., Kekäläinen, H., Lehtomaa, L., Pykälä, J., Vainio, M. 2008. Perinnebiotoopit. In: Raunio, A., Schulman, A., Kontula, T. (Eds). Suomen luontotyyppien uhanalaisuus – Osa 2: Luontotyyppien kuvaukset (Finnish only). Vammala, Kirjapaino OY. pp. 402-465.)</a:t>
            </a:r>
            <a:endParaRPr>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a:solidFill>
                <a:srgbClr val="000000"/>
              </a:solidFill>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fi-FI" b="1">
                <a:latin typeface="Calibri"/>
                <a:ea typeface="Calibri"/>
                <a:cs typeface="Calibri"/>
                <a:sym typeface="Calibri"/>
              </a:rPr>
              <a:t>SOURCES</a:t>
            </a:r>
            <a:endParaRPr b="1">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fi-FI">
                <a:latin typeface="Calibri"/>
                <a:ea typeface="Calibri"/>
                <a:cs typeface="Calibri"/>
                <a:sym typeface="Calibri"/>
              </a:rPr>
              <a:t>Heliölä, J., Lehtomäki, J., Kuussaari, M., Tiainen, J., Piha, M., Schulman, A., Lehtonen, H., Miettinen, A. &amp; Koikkalainen, K. Luonnoltaan arvokkaat maatalousalueet Suomessa – määrittely, seuranta ja hoidon taloudelliset edellytykset. Maa- ja metsätalousministeriö 1/2009</a:t>
            </a:r>
            <a:endParaRPr>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fi-FI">
                <a:latin typeface="Calibri"/>
                <a:ea typeface="Calibri"/>
                <a:cs typeface="Calibri"/>
                <a:sym typeface="Calibri"/>
              </a:rPr>
              <a:t>Finnish, with English summaries</a:t>
            </a:r>
            <a:endParaRPr>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fi-FI">
                <a:latin typeface="Calibri"/>
                <a:ea typeface="Calibri"/>
                <a:cs typeface="Calibri"/>
                <a:sym typeface="Calibri"/>
              </a:rPr>
              <a:t>Schulman, A., Alanen, A., Hæggström, C.-A., Huhta, A.-P., Jantunen, J., Kekäläinen, H., Lehtomaa, L., Pykälä, J., &amp; Vainio, M. 2008. Perinnebiotoopit. Julk.: Raunio, A. Schulman, A. &amp; Kontula, T. (toim.). 2008. Suomen luontotyyppien uhanalaisuus − Osa I: Tulokset ja arvioinnin perusteet. Suomen ympäristökeskus, Helsinki. Suomen ympäristö 8/2008. S. 149−174.</a:t>
            </a:r>
            <a:endParaRPr>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fi-FI" u="sng">
                <a:solidFill>
                  <a:srgbClr val="0000FF"/>
                </a:solidFill>
                <a:latin typeface="Calibri"/>
                <a:ea typeface="Calibri"/>
                <a:cs typeface="Calibri"/>
                <a:sym typeface="Calibri"/>
                <a:hlinkClick r:id="rId5"/>
              </a:rPr>
              <a:t>SY 8/2008 Suomen luontotyyppien uhanalaisuus</a:t>
            </a:r>
            <a:endParaRPr u="sng">
              <a:solidFill>
                <a:srgbClr val="0000FF"/>
              </a:solidFill>
              <a:latin typeface="Calibri"/>
              <a:ea typeface="Calibri"/>
              <a:cs typeface="Calibri"/>
              <a:sym typeface="Calibri"/>
              <a:hlinkClick r:id="rId5"/>
            </a:endParaRPr>
          </a:p>
          <a:p>
            <a:pPr marL="0" lvl="0" indent="0" rtl="0">
              <a:lnSpc>
                <a:spcPct val="100000"/>
              </a:lnSpc>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rtl="0">
              <a:lnSpc>
                <a:spcPct val="100000"/>
              </a:lnSpc>
              <a:spcBef>
                <a:spcPts val="0"/>
              </a:spcBef>
              <a:spcAft>
                <a:spcPts val="0"/>
              </a:spcAft>
              <a:buClr>
                <a:schemeClr val="dk1"/>
              </a:buClr>
              <a:buSzPts val="1100"/>
              <a:buFont typeface="Arial"/>
              <a:buNone/>
            </a:pPr>
            <a:r>
              <a:rPr lang="fi-FI">
                <a:latin typeface="Calibri"/>
                <a:ea typeface="Calibri"/>
                <a:cs typeface="Calibri"/>
                <a:sym typeface="Calibri"/>
              </a:rPr>
              <a:t>Schulman, A., Alanen, A., Hæggström, C.-A., Huhta, A.-P., Jantunen, J., Kekäläinen, H., Lehtomaa, L., Pykälä, J., &amp; Vainio, M. 2008. Perinnebiotoopit. Julk.: Raunio, A. Schulman, A. &amp; Kontula, T. (toim.). 2008. Suomen luontotyyppien uhanalaisuus − Osa II: Luontotyyppien kuvaukset. Suomen ympäristökeskus, Helsinki. Suomen ympäristö 8/2008. S. 397−466. </a:t>
            </a:r>
            <a:r>
              <a:rPr lang="fi-FI" u="sng">
                <a:solidFill>
                  <a:srgbClr val="0000FF"/>
                </a:solidFill>
                <a:latin typeface="Calibri"/>
                <a:ea typeface="Calibri"/>
                <a:cs typeface="Calibri"/>
                <a:sym typeface="Calibri"/>
                <a:hlinkClick r:id="rId6"/>
              </a:rPr>
              <a:t>SY8/2008 LuTu, Osa 2, 7 Perinnebiotoopit.pdf</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b="1" u="sng">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b="1" i="0" strike="noStrike" cap="none">
                <a:solidFill>
                  <a:schemeClr val="dk1"/>
                </a:solidFill>
                <a:latin typeface="Calibri"/>
                <a:ea typeface="Calibri"/>
                <a:cs typeface="Calibri"/>
                <a:sym typeface="Calibri"/>
              </a:rPr>
              <a:t>Photos:</a:t>
            </a:r>
            <a:endParaRPr b="1" i="0"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b="1" i="0" u="none" strike="noStrike" cap="none">
                <a:solidFill>
                  <a:schemeClr val="dk1"/>
                </a:solidFill>
                <a:latin typeface="Calibri"/>
                <a:ea typeface="Calibri"/>
                <a:cs typeface="Calibri"/>
                <a:sym typeface="Calibri"/>
              </a:rPr>
              <a:t>White-backed woodpecker:</a:t>
            </a:r>
            <a:r>
              <a:rPr lang="fi-FI" b="0" i="0" u="none" strike="noStrike" cap="none">
                <a:solidFill>
                  <a:schemeClr val="dk1"/>
                </a:solidFill>
                <a:latin typeface="Calibri"/>
                <a:ea typeface="Calibri"/>
                <a:cs typeface="Calibri"/>
                <a:sym typeface="Calibri"/>
              </a:rPr>
              <a:t> By Alastair Rae [CC BY-SA 3.0 (https://creativecommons.org/licenses/by-sa/3.0) or GFDL (http://</a:t>
            </a:r>
            <a:r>
              <a:rPr lang="fi-FI" sz="1200" b="0" i="0" u="none" strike="noStrike" cap="none">
                <a:solidFill>
                  <a:schemeClr val="dk1"/>
                </a:solidFill>
                <a:latin typeface="Calibri"/>
                <a:ea typeface="Calibri"/>
                <a:cs typeface="Calibri"/>
                <a:sym typeface="Calibri"/>
              </a:rPr>
              <a:t>www.gnu.org/copyleft/fdl.html)], from Wikimedia Commons </a:t>
            </a:r>
            <a:r>
              <a:rPr lang="fi-FI" sz="1200" b="0" i="0" u="sng" strike="noStrike" cap="none">
                <a:solidFill>
                  <a:srgbClr val="0000FF"/>
                </a:solidFill>
                <a:latin typeface="Calibri"/>
                <a:ea typeface="Calibri"/>
                <a:cs typeface="Calibri"/>
                <a:sym typeface="Calibri"/>
                <a:hlinkClick r:id="rId7"/>
              </a:rPr>
              <a:t>https://upload.wikimedia.org/wikipedia/commons/b/b6/Dendrocopos_leucotos_2.jpg</a:t>
            </a:r>
            <a:r>
              <a:rPr lang="fi-FI" sz="1200" b="0" i="0" u="none" strike="noStrike" cap="none">
                <a:solidFill>
                  <a:srgbClr val="0000FF"/>
                </a:solidFill>
                <a:latin typeface="Calibri"/>
                <a:ea typeface="Calibri"/>
                <a:cs typeface="Calibri"/>
                <a:sym typeface="Calibri"/>
              </a:rPr>
              <a:t> </a:t>
            </a:r>
            <a:endParaRPr sz="1200" b="0" i="0" u="none" strike="noStrike" cap="none">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sz="1200" b="1" i="0" u="none" strike="noStrike" cap="none">
                <a:solidFill>
                  <a:schemeClr val="dk1"/>
                </a:solidFill>
                <a:latin typeface="Calibri"/>
                <a:ea typeface="Calibri"/>
                <a:cs typeface="Calibri"/>
                <a:sym typeface="Calibri"/>
              </a:rPr>
              <a:t>Common moonwort:</a:t>
            </a:r>
            <a:r>
              <a:rPr lang="fi-FI" sz="1200" b="0" i="0" u="none" strike="noStrike" cap="none">
                <a:solidFill>
                  <a:schemeClr val="dk1"/>
                </a:solidFill>
                <a:latin typeface="Calibri"/>
                <a:ea typeface="Calibri"/>
                <a:cs typeface="Calibri"/>
                <a:sym typeface="Calibri"/>
              </a:rPr>
              <a:t> By Alinja [GFDL (http://www.gnu.org/copyleft/fdl.html), CC-BY-SA-3.0 (http://creativecommons.org/licenses/by-sa/3.0/) or CC BY-SA 2.5 (https://creativecommons.org/licenses/by-sa/2.5)], from Wikimedia Commons</a:t>
            </a:r>
            <a:r>
              <a:rPr lang="fi-FI" sz="1200" b="0" i="0" u="none" strike="noStrike" cap="none">
                <a:solidFill>
                  <a:srgbClr val="0000FF"/>
                </a:solidFill>
                <a:latin typeface="Calibri"/>
                <a:ea typeface="Calibri"/>
                <a:cs typeface="Calibri"/>
                <a:sym typeface="Calibri"/>
              </a:rPr>
              <a:t> </a:t>
            </a:r>
            <a:r>
              <a:rPr lang="fi-FI" sz="1200" b="0" i="0" u="sng" strike="noStrike" cap="none">
                <a:solidFill>
                  <a:srgbClr val="0000FF"/>
                </a:solidFill>
                <a:latin typeface="Calibri"/>
                <a:ea typeface="Calibri"/>
                <a:cs typeface="Calibri"/>
                <a:sym typeface="Calibri"/>
                <a:hlinkClick r:id="rId8"/>
              </a:rPr>
              <a:t>https://upload.wikimedia.org/wikipedia/commons/6/6c/Noidanlukko_Botrychium_lunaria.jpg</a:t>
            </a:r>
            <a:r>
              <a:rPr lang="fi-FI" sz="1200" b="0" i="0" u="none" strike="noStrike" cap="none">
                <a:solidFill>
                  <a:srgbClr val="0000FF"/>
                </a:solidFill>
                <a:latin typeface="Calibri"/>
                <a:ea typeface="Calibri"/>
                <a:cs typeface="Calibri"/>
                <a:sym typeface="Calibri"/>
              </a:rPr>
              <a:t> </a:t>
            </a:r>
            <a:endParaRPr sz="1200" b="0" i="0" u="none" strike="noStrike" cap="none">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sz="1200" b="1" i="0" u="none" strike="noStrike" cap="none">
              <a:solidFill>
                <a:schemeClr val="dk1"/>
              </a:solidFill>
              <a:latin typeface="Calibri"/>
              <a:ea typeface="Calibri"/>
              <a:cs typeface="Calibri"/>
              <a:sym typeface="Calibri"/>
            </a:endParaRPr>
          </a:p>
        </p:txBody>
      </p:sp>
      <p:sp>
        <p:nvSpPr>
          <p:cNvPr id="945" name="Google Shape;945;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9493105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8"/>
        <p:cNvGrpSpPr/>
        <p:nvPr/>
      </p:nvGrpSpPr>
      <p:grpSpPr>
        <a:xfrm>
          <a:off x="0" y="0"/>
          <a:ext cx="0" cy="0"/>
          <a:chOff x="0" y="0"/>
          <a:chExt cx="0" cy="0"/>
        </a:xfrm>
      </p:grpSpPr>
      <p:sp>
        <p:nvSpPr>
          <p:cNvPr id="959" name="Google Shape;959;p7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0"/>
              </a:spcBef>
              <a:spcAft>
                <a:spcPts val="0"/>
              </a:spcAft>
              <a:buNone/>
            </a:pPr>
            <a:r>
              <a:rPr lang="fi-FI">
                <a:solidFill>
                  <a:srgbClr val="3F3F3F"/>
                </a:solidFill>
                <a:latin typeface="Calibri"/>
                <a:ea typeface="Calibri"/>
                <a:cs typeface="Calibri"/>
                <a:sym typeface="Calibri"/>
              </a:rPr>
              <a:t>Direct sales of “meadow meat” is important for </a:t>
            </a:r>
            <a:r>
              <a:rPr lang="fi-FI" b="1">
                <a:solidFill>
                  <a:srgbClr val="3F3F3F"/>
                </a:solidFill>
                <a:latin typeface="Calibri"/>
                <a:ea typeface="Calibri"/>
                <a:cs typeface="Calibri"/>
                <a:sym typeface="Calibri"/>
              </a:rPr>
              <a:t>marketing </a:t>
            </a:r>
            <a:r>
              <a:rPr lang="fi-FI">
                <a:solidFill>
                  <a:srgbClr val="3F3F3F"/>
                </a:solidFill>
                <a:latin typeface="Calibri"/>
                <a:ea typeface="Calibri"/>
                <a:cs typeface="Calibri"/>
                <a:sym typeface="Calibri"/>
              </a:rPr>
              <a:t>and farm image of some farmers </a:t>
            </a:r>
            <a:r>
              <a:rPr lang="fi-FI">
                <a:latin typeface="Calibri"/>
                <a:ea typeface="Calibri"/>
                <a:cs typeface="Calibri"/>
                <a:sym typeface="Calibri"/>
              </a:rPr>
              <a:t>(SOURCE: </a:t>
            </a:r>
            <a:r>
              <a:rPr lang="fi-FI">
                <a:solidFill>
                  <a:srgbClr val="000000"/>
                </a:solidFill>
                <a:latin typeface="Calibri"/>
                <a:ea typeface="Calibri"/>
                <a:cs typeface="Calibri"/>
                <a:sym typeface="Calibri"/>
              </a:rPr>
              <a:t>Birge, </a:t>
            </a:r>
            <a:r>
              <a:rPr lang="fi-FI" b="1">
                <a:solidFill>
                  <a:srgbClr val="000000"/>
                </a:solidFill>
                <a:latin typeface="Calibri"/>
                <a:ea typeface="Calibri"/>
                <a:cs typeface="Calibri"/>
                <a:sym typeface="Calibri"/>
              </a:rPr>
              <a:t>T. </a:t>
            </a:r>
            <a:r>
              <a:rPr lang="fi-FI">
                <a:solidFill>
                  <a:srgbClr val="000000"/>
                </a:solidFill>
                <a:latin typeface="Calibri"/>
                <a:ea typeface="Calibri"/>
                <a:cs typeface="Calibri"/>
                <a:sym typeface="Calibri"/>
              </a:rPr>
              <a:t>&amp; Herzon, I</a:t>
            </a:r>
            <a:r>
              <a:rPr lang="fi-FI" b="1">
                <a:solidFill>
                  <a:srgbClr val="000000"/>
                </a:solidFill>
                <a:latin typeface="Calibri"/>
                <a:ea typeface="Calibri"/>
                <a:cs typeface="Calibri"/>
                <a:sym typeface="Calibri"/>
              </a:rPr>
              <a:t>.</a:t>
            </a:r>
            <a:r>
              <a:rPr lang="fi-FI">
                <a:solidFill>
                  <a:srgbClr val="000000"/>
                </a:solidFill>
                <a:latin typeface="Calibri"/>
                <a:ea typeface="Calibri"/>
                <a:cs typeface="Calibri"/>
                <a:sym typeface="Calibri"/>
              </a:rPr>
              <a:t> 2014. Farmer and landowner motivations and experiences in managing rare semi-natural biotopes: A case from Finland. Land Use Policy 41:128–137.</a:t>
            </a:r>
            <a:r>
              <a:rPr lang="fi-FI">
                <a:solidFill>
                  <a:srgbClr val="000000"/>
                </a:solidFill>
                <a:highlight>
                  <a:srgbClr val="0000FF"/>
                </a:highlight>
                <a:latin typeface="Calibri"/>
                <a:ea typeface="Calibri"/>
                <a:cs typeface="Calibri"/>
                <a:sym typeface="Calibri"/>
              </a:rPr>
              <a:t> </a:t>
            </a:r>
            <a:r>
              <a:rPr lang="fi-FI" u="sng">
                <a:solidFill>
                  <a:srgbClr val="0000FF"/>
                </a:solidFill>
                <a:latin typeface="Calibri"/>
                <a:ea typeface="Calibri"/>
                <a:cs typeface="Calibri"/>
                <a:sym typeface="Calibri"/>
                <a:hlinkClick r:id="rId3"/>
              </a:rPr>
              <a:t>https://doi.org/10.1016/j.landusepol.2014.05.004</a:t>
            </a:r>
            <a:r>
              <a:rPr lang="fi-FI">
                <a:solidFill>
                  <a:srgbClr val="0000FF"/>
                </a:solidFill>
                <a:latin typeface="Calibri"/>
                <a:ea typeface="Calibri"/>
                <a:cs typeface="Calibri"/>
                <a:sym typeface="Calibri"/>
              </a:rPr>
              <a:t>). </a:t>
            </a:r>
            <a:r>
              <a:rPr lang="fi-FI">
                <a:solidFill>
                  <a:srgbClr val="3F3F3F"/>
                </a:solidFill>
                <a:latin typeface="Calibri"/>
                <a:ea typeface="Calibri"/>
                <a:cs typeface="Calibri"/>
                <a:sym typeface="Calibri"/>
              </a:rPr>
              <a:t>However, the certification with such a label is not used in Finland, unlike in Sweden.</a:t>
            </a:r>
            <a:endParaRPr>
              <a:solidFill>
                <a:srgbClr val="3F3F3F"/>
              </a:solidFill>
              <a:latin typeface="Calibri"/>
              <a:ea typeface="Calibri"/>
              <a:cs typeface="Calibri"/>
              <a:sym typeface="Calibri"/>
            </a:endParaRPr>
          </a:p>
          <a:p>
            <a:pPr marL="0" lvl="0" indent="0" rtl="0">
              <a:lnSpc>
                <a:spcPct val="90000"/>
              </a:lnSpc>
              <a:spcBef>
                <a:spcPts val="0"/>
              </a:spcBef>
              <a:spcAft>
                <a:spcPts val="0"/>
              </a:spcAft>
              <a:buNone/>
            </a:pPr>
            <a:endParaRPr>
              <a:solidFill>
                <a:srgbClr val="3F3F3F"/>
              </a:solidFill>
              <a:latin typeface="Calibri"/>
              <a:ea typeface="Calibri"/>
              <a:cs typeface="Calibri"/>
              <a:sym typeface="Calibri"/>
            </a:endParaRPr>
          </a:p>
          <a:p>
            <a:pPr marL="0" lvl="0" indent="0" rtl="0">
              <a:lnSpc>
                <a:spcPct val="90000"/>
              </a:lnSpc>
              <a:spcBef>
                <a:spcPts val="0"/>
              </a:spcBef>
              <a:spcAft>
                <a:spcPts val="0"/>
              </a:spcAft>
              <a:buNone/>
            </a:pPr>
            <a:r>
              <a:rPr lang="fi-FI">
                <a:solidFill>
                  <a:srgbClr val="3F3F3F"/>
                </a:solidFill>
                <a:latin typeface="Calibri"/>
                <a:ea typeface="Calibri"/>
                <a:cs typeface="Calibri"/>
                <a:sym typeface="Calibri"/>
              </a:rPr>
              <a:t>Coastal grazing prevents nutrient flow to waterways. Grazing of reedbeds also removes nutrients from the waterways .</a:t>
            </a:r>
            <a:endParaRPr>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r>
              <a:rPr lang="fi-FI" b="1">
                <a:solidFill>
                  <a:srgbClr val="000000"/>
                </a:solidFill>
                <a:latin typeface="Calibri"/>
                <a:ea typeface="Calibri"/>
                <a:cs typeface="Calibri"/>
                <a:sym typeface="Calibri"/>
              </a:rPr>
              <a:t>Photo:</a:t>
            </a:r>
            <a:r>
              <a:rPr lang="fi-FI">
                <a:solidFill>
                  <a:srgbClr val="000000"/>
                </a:solidFill>
                <a:latin typeface="Calibri"/>
                <a:ea typeface="Calibri"/>
                <a:cs typeface="Calibri"/>
                <a:sym typeface="Calibri"/>
              </a:rPr>
              <a:t> Hereford cattle in Lenholm, SW Finland. Copyright Eija Hagelberg CC BY–NC-SA </a:t>
            </a:r>
            <a:r>
              <a:rPr lang="fi-FI" sz="1100">
                <a:solidFill>
                  <a:srgbClr val="000000"/>
                </a:solidFill>
                <a:highlight>
                  <a:srgbClr val="FFFFFF"/>
                </a:highlight>
                <a:latin typeface="Arial"/>
                <a:ea typeface="Arial"/>
                <a:cs typeface="Arial"/>
                <a:sym typeface="Arial"/>
              </a:rPr>
              <a:t>Attribution-NonCommercial-ShareAlike</a:t>
            </a:r>
            <a:r>
              <a:rPr lang="fi-FI" sz="1450">
                <a:solidFill>
                  <a:srgbClr val="000000"/>
                </a:solidFill>
                <a:highlight>
                  <a:srgbClr val="FFFFFF"/>
                </a:highlight>
                <a:latin typeface="Arial"/>
                <a:ea typeface="Arial"/>
                <a:cs typeface="Arial"/>
                <a:sym typeface="Arial"/>
              </a:rPr>
              <a:t> </a:t>
            </a:r>
            <a:r>
              <a:rPr lang="fi-FI" sz="1100">
                <a:solidFill>
                  <a:srgbClr val="000000"/>
                </a:solidFill>
                <a:highlight>
                  <a:srgbClr val="FFFFFF"/>
                </a:highlight>
                <a:latin typeface="Arial"/>
                <a:ea typeface="Arial"/>
                <a:cs typeface="Arial"/>
                <a:sym typeface="Arial"/>
              </a:rPr>
              <a:t>"This license lets others remix, tweak, and build upon your work non-commercially, as long as they credit you and license their new creations under the identical terms"</a:t>
            </a:r>
            <a:r>
              <a:rPr lang="fi-FI" sz="1100">
                <a:solidFill>
                  <a:srgbClr val="464646"/>
                </a:solidFill>
                <a:highlight>
                  <a:srgbClr val="FFFFFF"/>
                </a:highlight>
                <a:latin typeface="Arial"/>
                <a:ea typeface="Arial"/>
                <a:cs typeface="Arial"/>
                <a:sym typeface="Arial"/>
              </a:rPr>
              <a:t> </a:t>
            </a:r>
            <a:r>
              <a:rPr lang="fi-FI" sz="1100">
                <a:solidFill>
                  <a:srgbClr val="222222"/>
                </a:solidFill>
                <a:highlight>
                  <a:srgbClr val="FFFFFF"/>
                </a:highlight>
                <a:latin typeface="Arial"/>
                <a:ea typeface="Arial"/>
                <a:cs typeface="Arial"/>
                <a:sym typeface="Arial"/>
              </a:rPr>
              <a:t> </a:t>
            </a:r>
            <a:r>
              <a:rPr lang="fi-FI" sz="1100" u="sng">
                <a:solidFill>
                  <a:srgbClr val="1155CC"/>
                </a:solidFill>
                <a:highlight>
                  <a:srgbClr val="FFFFFF"/>
                </a:highlight>
                <a:latin typeface="Arial"/>
                <a:ea typeface="Arial"/>
                <a:cs typeface="Arial"/>
                <a:sym typeface="Arial"/>
                <a:hlinkClick r:id="rId4"/>
              </a:rPr>
              <a:t>https://creativecommons.org/licenses/by-nc-sa/3.0/</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Times New Roman"/>
              <a:buNone/>
            </a:pPr>
            <a:endParaRPr>
              <a:latin typeface="Calibri"/>
              <a:ea typeface="Calibri"/>
              <a:cs typeface="Calibri"/>
              <a:sym typeface="Calibri"/>
            </a:endParaRPr>
          </a:p>
        </p:txBody>
      </p:sp>
      <p:sp>
        <p:nvSpPr>
          <p:cNvPr id="960" name="Google Shape;960;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2306932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400"/>
              </a:spcBef>
              <a:spcAft>
                <a:spcPts val="0"/>
              </a:spcAft>
              <a:buClr>
                <a:srgbClr val="000000"/>
              </a:buClr>
              <a:buSzPts val="1100"/>
              <a:buFont typeface="Arial"/>
              <a:buNone/>
            </a:pPr>
            <a:r>
              <a:rPr lang="fi-FI" sz="1100">
                <a:solidFill>
                  <a:srgbClr val="000000"/>
                </a:solidFill>
                <a:latin typeface="Calibri"/>
                <a:ea typeface="Calibri"/>
                <a:cs typeface="Calibri"/>
                <a:sym typeface="Calibri"/>
              </a:rPr>
              <a:t>Attribution-NonCommercial-ShareAlike CC BY-NC-SA</a:t>
            </a:r>
            <a:r>
              <a:rPr lang="fi-FI" sz="1100">
                <a:solidFill>
                  <a:srgbClr val="000000"/>
                </a:solidFill>
                <a:uFill>
                  <a:noFill/>
                </a:uFill>
                <a:latin typeface="Calibri"/>
                <a:ea typeface="Calibri"/>
                <a:cs typeface="Calibri"/>
                <a:sym typeface="Calibri"/>
                <a:hlinkClick r:id="rId3"/>
              </a:rPr>
              <a:t> </a:t>
            </a:r>
            <a:r>
              <a:rPr lang="fi-FI" sz="1100" u="sng">
                <a:solidFill>
                  <a:schemeClr val="hlink"/>
                </a:solidFill>
                <a:latin typeface="Calibri"/>
                <a:ea typeface="Calibri"/>
                <a:cs typeface="Calibri"/>
                <a:sym typeface="Calibri"/>
                <a:hlinkClick r:id="rId3"/>
              </a:rPr>
              <a:t>https://creativecommons.org/licenses/</a:t>
            </a:r>
            <a:endParaRPr sz="1100" u="sng">
              <a:solidFill>
                <a:schemeClr val="hlink"/>
              </a:solidFill>
              <a:latin typeface="Calibri"/>
              <a:ea typeface="Calibri"/>
              <a:cs typeface="Calibri"/>
              <a:sym typeface="Calibri"/>
              <a:hlinkClick r:id="rId3"/>
            </a:endParaRPr>
          </a:p>
          <a:p>
            <a:pPr marL="0" lvl="0" indent="0" rtl="0">
              <a:lnSpc>
                <a:spcPct val="115000"/>
              </a:lnSpc>
              <a:spcBef>
                <a:spcPts val="400"/>
              </a:spcBef>
              <a:spcAft>
                <a:spcPts val="0"/>
              </a:spcAft>
              <a:buClr>
                <a:srgbClr val="000000"/>
              </a:buClr>
              <a:buSzPts val="1100"/>
              <a:buFont typeface="Arial"/>
              <a:buNone/>
            </a:pPr>
            <a:r>
              <a:rPr lang="fi-FI" sz="1100">
                <a:solidFill>
                  <a:srgbClr val="000000"/>
                </a:solidFill>
                <a:latin typeface="Calibri"/>
                <a:ea typeface="Calibri"/>
                <a:cs typeface="Calibri"/>
                <a:sym typeface="Calibri"/>
              </a:rPr>
              <a:t>"This license lets others remix, tweak, and build upon your work non-commercially, and although their new works must also acknowledge you and be non-commercial, they don’t have to license their derivative works on the same terms."</a:t>
            </a:r>
            <a:endParaRPr sz="1100">
              <a:solidFill>
                <a:srgbClr val="000000"/>
              </a:solidFill>
              <a:latin typeface="Calibri"/>
              <a:ea typeface="Calibri"/>
              <a:cs typeface="Calibri"/>
              <a:sym typeface="Calibri"/>
            </a:endParaRPr>
          </a:p>
          <a:p>
            <a:pPr marL="0" lvl="0" indent="0" algn="just" rtl="0">
              <a:lnSpc>
                <a:spcPct val="90000"/>
              </a:lnSpc>
              <a:spcBef>
                <a:spcPts val="800"/>
              </a:spcBef>
              <a:spcAft>
                <a:spcPts val="0"/>
              </a:spcAft>
              <a:buNone/>
            </a:pPr>
            <a:r>
              <a:rPr lang="fi-FI">
                <a:solidFill>
                  <a:srgbClr val="000000"/>
                </a:solidFill>
                <a:latin typeface="Calibri"/>
                <a:ea typeface="Calibri"/>
                <a:cs typeface="Calibri"/>
                <a:sym typeface="Calibri"/>
              </a:rPr>
              <a:t>This presentation contains minimum or no animation/special effects. Instructors may wish to add such effects according to their audience and teaching style.</a:t>
            </a:r>
            <a:endParaRPr b="1">
              <a:solidFill>
                <a:srgbClr val="98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sz="1100">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a:p>
        </p:txBody>
      </p:sp>
      <p:sp>
        <p:nvSpPr>
          <p:cNvPr id="211" name="Google Shape;211;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485398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9"/>
        <p:cNvGrpSpPr/>
        <p:nvPr/>
      </p:nvGrpSpPr>
      <p:grpSpPr>
        <a:xfrm>
          <a:off x="0" y="0"/>
          <a:ext cx="0" cy="0"/>
          <a:chOff x="0" y="0"/>
          <a:chExt cx="0" cy="0"/>
        </a:xfrm>
      </p:grpSpPr>
      <p:sp>
        <p:nvSpPr>
          <p:cNvPr id="970" name="Google Shape;970;p7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1400"/>
              </a:spcBef>
              <a:spcAft>
                <a:spcPts val="0"/>
              </a:spcAft>
              <a:buClr>
                <a:schemeClr val="accent1"/>
              </a:buClr>
              <a:buSzPts val="2400"/>
              <a:buFont typeface="Calibri"/>
              <a:buNone/>
            </a:pPr>
            <a:endParaRPr b="1">
              <a:solidFill>
                <a:srgbClr val="3F3F3F"/>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a:latin typeface="Calibri"/>
              <a:ea typeface="Calibri"/>
              <a:cs typeface="Calibri"/>
              <a:sym typeface="Calibri"/>
            </a:endParaRPr>
          </a:p>
        </p:txBody>
      </p:sp>
      <p:sp>
        <p:nvSpPr>
          <p:cNvPr id="971" name="Google Shape;971;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0733208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g3ff5dc3029_0_4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1400"/>
              </a:spcBef>
              <a:spcAft>
                <a:spcPts val="0"/>
              </a:spcAft>
              <a:buClr>
                <a:schemeClr val="accent1"/>
              </a:buClr>
              <a:buSzPts val="2400"/>
              <a:buFont typeface="Calibri"/>
              <a:buNone/>
            </a:pPr>
            <a:endParaRPr b="1">
              <a:solidFill>
                <a:srgbClr val="3F3F3F"/>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a:latin typeface="Calibri"/>
              <a:ea typeface="Calibri"/>
              <a:cs typeface="Calibri"/>
              <a:sym typeface="Calibri"/>
            </a:endParaRPr>
          </a:p>
        </p:txBody>
      </p:sp>
      <p:sp>
        <p:nvSpPr>
          <p:cNvPr id="978" name="Google Shape;978;g3ff5dc3029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9381456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75: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360"/>
              </a:spcBef>
              <a:spcAft>
                <a:spcPts val="0"/>
              </a:spcAft>
              <a:buClr>
                <a:schemeClr val="dk1"/>
              </a:buClr>
              <a:buSzPts val="1100"/>
              <a:buFont typeface="Arial"/>
              <a:buNone/>
            </a:pPr>
            <a:r>
              <a:rPr lang="fi-FI">
                <a:solidFill>
                  <a:srgbClr val="000000"/>
                </a:solidFill>
                <a:latin typeface="Calibri"/>
                <a:ea typeface="Calibri"/>
                <a:cs typeface="Calibri"/>
                <a:sym typeface="Calibri"/>
              </a:rPr>
              <a:t>Though the concept of HNV farmland is used only in the European context, such types of production landscapes with high nature values are found throughout the world. </a:t>
            </a:r>
            <a:endParaRPr>
              <a:solidFill>
                <a:srgbClr val="000000"/>
              </a:solidFill>
              <a:latin typeface="Calibri"/>
              <a:ea typeface="Calibri"/>
              <a:cs typeface="Calibri"/>
              <a:sym typeface="Calibri"/>
            </a:endParaRPr>
          </a:p>
        </p:txBody>
      </p:sp>
      <p:sp>
        <p:nvSpPr>
          <p:cNvPr id="985" name="Google Shape;985;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40584750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991" name="Google Shape;991;p76: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rtl="0">
              <a:spcBef>
                <a:spcPts val="360"/>
              </a:spcBef>
              <a:spcAft>
                <a:spcPts val="0"/>
              </a:spcAft>
              <a:buClr>
                <a:schemeClr val="dk1"/>
              </a:buClr>
              <a:buSzPts val="1100"/>
              <a:buFont typeface="Arial"/>
              <a:buNone/>
            </a:pPr>
            <a:r>
              <a:rPr lang="fi-FI">
                <a:solidFill>
                  <a:srgbClr val="000000"/>
                </a:solidFill>
                <a:latin typeface="Calibri"/>
                <a:ea typeface="Calibri"/>
                <a:cs typeface="Calibri"/>
                <a:sym typeface="Calibri"/>
              </a:rPr>
              <a:t>They comes under various local names, such as muyong in the Philippines and chitemene in Malawi. In Japan, such landscapes are termed satoyama, a combination of two words which denote mountains, woodlands and grasslands (yama) and surrounding villages (sato).</a:t>
            </a:r>
            <a:endParaRPr>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r>
              <a:rPr lang="fi-FI" sz="1200" i="0" u="none" strike="noStrike" cap="none">
                <a:solidFill>
                  <a:srgbClr val="000000"/>
                </a:solidFill>
                <a:latin typeface="Calibri"/>
                <a:ea typeface="Calibri"/>
                <a:cs typeface="Calibri"/>
                <a:sym typeface="Calibri"/>
              </a:rPr>
              <a:t>FAO has a database listing designated Globally Important Agricultural Heritage Systems (</a:t>
            </a:r>
            <a:r>
              <a:rPr lang="fi-FI" sz="1200" i="0" strike="noStrike" cap="none">
                <a:solidFill>
                  <a:srgbClr val="0000FF"/>
                </a:solidFill>
                <a:uFill>
                  <a:noFill/>
                </a:uFill>
                <a:latin typeface="Calibri"/>
                <a:ea typeface="Calibri"/>
                <a:cs typeface="Calibri"/>
                <a:sym typeface="Calibri"/>
                <a:hlinkClick r:id="rId3"/>
              </a:rPr>
              <a:t>http://www.fao.org/giahs/en/</a:t>
            </a:r>
            <a:r>
              <a:rPr lang="fi-FI">
                <a:solidFill>
                  <a:srgbClr val="000000"/>
                </a:solidFill>
                <a:latin typeface="Calibri"/>
                <a:ea typeface="Calibri"/>
                <a:cs typeface="Calibri"/>
                <a:sym typeface="Calibri"/>
              </a:rPr>
              <a:t> </a:t>
            </a:r>
            <a:r>
              <a:rPr lang="fi-FI" sz="1200" i="0" u="none" strike="noStrike" cap="none">
                <a:solidFill>
                  <a:srgbClr val="000000"/>
                </a:solidFill>
                <a:latin typeface="Calibri"/>
                <a:ea typeface="Calibri"/>
                <a:cs typeface="Calibri"/>
                <a:sym typeface="Calibri"/>
              </a:rPr>
              <a:t>). Many HNV-systems still in use today all over the world are described here.</a:t>
            </a: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r>
              <a:rPr lang="fi-FI">
                <a:solidFill>
                  <a:srgbClr val="000000"/>
                </a:solidFill>
                <a:latin typeface="Calibri"/>
                <a:ea typeface="Calibri"/>
                <a:cs typeface="Calibri"/>
                <a:sym typeface="Calibri"/>
              </a:rPr>
              <a:t>In the next few slides, we present some examples of HNV farming systems found in different parts of the world.</a:t>
            </a:r>
            <a:endParaRPr>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b="1">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r>
              <a:rPr lang="fi-FI" sz="1200" b="1" i="0" u="none" strike="noStrike" cap="none">
                <a:solidFill>
                  <a:srgbClr val="000000"/>
                </a:solidFill>
                <a:latin typeface="Calibri"/>
                <a:ea typeface="Calibri"/>
                <a:cs typeface="Calibri"/>
                <a:sym typeface="Calibri"/>
              </a:rPr>
              <a:t>Columbia photo:</a:t>
            </a:r>
            <a:r>
              <a:rPr lang="fi-FI" sz="1200" i="0" u="none" strike="noStrike" cap="none">
                <a:solidFill>
                  <a:srgbClr val="000000"/>
                </a:solidFill>
                <a:latin typeface="Calibri"/>
                <a:ea typeface="Calibri"/>
                <a:cs typeface="Calibri"/>
                <a:sym typeface="Calibri"/>
              </a:rPr>
              <a:t> By U.S. Fish and Wildlife Service Northeast Region (Flickr: Coffee farm in Colombia) [CC BY 2.0 (</a:t>
            </a:r>
            <a:r>
              <a:rPr lang="fi-FI" sz="1200" i="0" strike="noStrike" cap="none">
                <a:solidFill>
                  <a:srgbClr val="0000FF"/>
                </a:solidFill>
                <a:uFill>
                  <a:noFill/>
                </a:uFill>
                <a:latin typeface="Calibri"/>
                <a:ea typeface="Calibri"/>
                <a:cs typeface="Calibri"/>
                <a:sym typeface="Calibri"/>
                <a:hlinkClick r:id="rId4"/>
              </a:rPr>
              <a:t>https://creativecommons.org/licenses/by/2.0</a:t>
            </a:r>
            <a:r>
              <a:rPr lang="fi-FI" sz="1200" i="0" u="none" strike="noStrike" cap="none">
                <a:solidFill>
                  <a:srgbClr val="000000"/>
                </a:solidFill>
                <a:latin typeface="Calibri"/>
                <a:ea typeface="Calibri"/>
                <a:cs typeface="Calibri"/>
                <a:sym typeface="Calibri"/>
              </a:rPr>
              <a:t>)], via Wikimedia Commons </a:t>
            </a:r>
            <a:r>
              <a:rPr lang="fi-FI" sz="1200" i="0" strike="noStrike" cap="none">
                <a:solidFill>
                  <a:srgbClr val="0000FF"/>
                </a:solidFill>
                <a:uFill>
                  <a:noFill/>
                </a:uFill>
                <a:latin typeface="Calibri"/>
                <a:ea typeface="Calibri"/>
                <a:cs typeface="Calibri"/>
                <a:sym typeface="Calibri"/>
                <a:hlinkClick r:id="rId5"/>
              </a:rPr>
              <a:t>https://upload.wikimedia.org/wikipedia/commons/5/5d/Coffee_farm_in_Colombia.jpg</a:t>
            </a:r>
            <a:r>
              <a:rPr lang="fi-FI" sz="1200" i="0" u="none" strike="noStrike" cap="none">
                <a:solidFill>
                  <a:srgbClr val="000000"/>
                </a:solidFill>
                <a:latin typeface="Calibri"/>
                <a:ea typeface="Calibri"/>
                <a:cs typeface="Calibri"/>
                <a:sym typeface="Calibri"/>
              </a:rPr>
              <a:t> </a:t>
            </a: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r>
              <a:rPr lang="fi-FI" sz="1200" b="1" i="0" u="none" strike="noStrike" cap="none">
                <a:solidFill>
                  <a:srgbClr val="000000"/>
                </a:solidFill>
                <a:latin typeface="Calibri"/>
                <a:ea typeface="Calibri"/>
                <a:cs typeface="Calibri"/>
                <a:sym typeface="Calibri"/>
              </a:rPr>
              <a:t>Japan photo:</a:t>
            </a:r>
            <a:r>
              <a:rPr lang="fi-FI" sz="1200" i="0" u="none" strike="noStrike" cap="none">
                <a:solidFill>
                  <a:srgbClr val="000000"/>
                </a:solidFill>
                <a:latin typeface="Calibri"/>
                <a:ea typeface="Calibri"/>
                <a:cs typeface="Calibri"/>
                <a:sym typeface="Calibri"/>
              </a:rPr>
              <a:t> By Namazu-tron [GFDL (</a:t>
            </a:r>
            <a:r>
              <a:rPr lang="fi-FI" sz="1200" i="0" strike="noStrike" cap="none">
                <a:solidFill>
                  <a:srgbClr val="0000FF"/>
                </a:solidFill>
                <a:uFill>
                  <a:noFill/>
                </a:uFill>
                <a:latin typeface="Calibri"/>
                <a:ea typeface="Calibri"/>
                <a:cs typeface="Calibri"/>
                <a:sym typeface="Calibri"/>
                <a:hlinkClick r:id="rId6"/>
              </a:rPr>
              <a:t>http://www.gnu.org/copyleft/fdl.htm</a:t>
            </a:r>
            <a:r>
              <a:rPr lang="fi-FI" sz="1200" i="0" u="sng" strike="noStrike" cap="none">
                <a:solidFill>
                  <a:srgbClr val="0000FF"/>
                </a:solidFill>
                <a:latin typeface="Calibri"/>
                <a:ea typeface="Calibri"/>
                <a:cs typeface="Calibri"/>
                <a:sym typeface="Calibri"/>
                <a:hlinkClick r:id="rId6"/>
              </a:rPr>
              <a:t>l</a:t>
            </a:r>
            <a:r>
              <a:rPr lang="fi-FI" sz="1200" i="0" u="none" strike="noStrike" cap="none">
                <a:solidFill>
                  <a:srgbClr val="000000"/>
                </a:solidFill>
                <a:latin typeface="Calibri"/>
                <a:ea typeface="Calibri"/>
                <a:cs typeface="Calibri"/>
                <a:sym typeface="Calibri"/>
              </a:rPr>
              <a:t>) or CC BY-SA 3.0 (</a:t>
            </a:r>
            <a:r>
              <a:rPr lang="fi-FI" sz="1200" i="0" strike="noStrike" cap="none">
                <a:solidFill>
                  <a:srgbClr val="0000FF"/>
                </a:solidFill>
                <a:uFill>
                  <a:noFill/>
                </a:uFill>
                <a:latin typeface="Calibri"/>
                <a:ea typeface="Calibri"/>
                <a:cs typeface="Calibri"/>
                <a:sym typeface="Calibri"/>
                <a:hlinkClick r:id="rId7"/>
              </a:rPr>
              <a:t>https://creativecommons.org/licenses/by-sa/3.0</a:t>
            </a:r>
            <a:r>
              <a:rPr lang="fi-FI" sz="1200" i="0" u="none" strike="noStrike" cap="none">
                <a:solidFill>
                  <a:srgbClr val="000000"/>
                </a:solidFill>
                <a:latin typeface="Calibri"/>
                <a:ea typeface="Calibri"/>
                <a:cs typeface="Calibri"/>
                <a:sym typeface="Calibri"/>
              </a:rPr>
              <a:t>)], from Wikimedia Commons </a:t>
            </a:r>
            <a:r>
              <a:rPr lang="fi-FI" sz="1200" i="0" strike="noStrike" cap="none">
                <a:solidFill>
                  <a:srgbClr val="0000FF"/>
                </a:solidFill>
                <a:uFill>
                  <a:noFill/>
                </a:uFill>
                <a:latin typeface="Calibri"/>
                <a:ea typeface="Calibri"/>
                <a:cs typeface="Calibri"/>
                <a:sym typeface="Calibri"/>
                <a:hlinkClick r:id="rId8"/>
              </a:rPr>
              <a:t>https://upload.wikimedia.org/wikipedia/commons/d/df/Satoyama%2C_utilize_plant_layer.jpg</a:t>
            </a:r>
            <a:r>
              <a:rPr lang="fi-FI" sz="1200" i="0" u="none" strike="noStrike" cap="none">
                <a:solidFill>
                  <a:srgbClr val="000000"/>
                </a:solidFill>
                <a:latin typeface="Calibri"/>
                <a:ea typeface="Calibri"/>
                <a:cs typeface="Calibri"/>
                <a:sym typeface="Calibri"/>
              </a:rPr>
              <a:t> </a:t>
            </a:r>
            <a:endParaRPr sz="1200" i="0" u="none" strike="noStrike" cap="none">
              <a:solidFill>
                <a:srgbClr val="000000"/>
              </a:solidFill>
              <a:latin typeface="Calibri"/>
              <a:ea typeface="Calibri"/>
              <a:cs typeface="Calibri"/>
              <a:sym typeface="Calibri"/>
            </a:endParaRPr>
          </a:p>
        </p:txBody>
      </p:sp>
      <p:sp>
        <p:nvSpPr>
          <p:cNvPr id="992" name="Google Shape;992;p76: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000000"/>
              </a:buClr>
              <a:buSzPts val="1400"/>
              <a:buFont typeface="Arial"/>
              <a:buNone/>
            </a:pPr>
            <a:fld id="{00000000-1234-1234-1234-123412341234}" type="slidenum">
              <a:rPr lang="fi-FI"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5275426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g3d5852f0c6_0_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6" name="Google Shape;1006;g3d5852f0c6_0_56: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spcBef>
                <a:spcPts val="360"/>
              </a:spcBef>
              <a:spcAft>
                <a:spcPts val="0"/>
              </a:spcAft>
              <a:buNone/>
            </a:pPr>
            <a:r>
              <a:rPr lang="fi-FI"/>
              <a:t>“In Asia fish farming in wet rice fields has a long history. A Chinese clay plate dating to the Han Dynasty 2000 years ago shows a fish swimming from its pond into a rice field.</a:t>
            </a:r>
            <a:endParaRPr/>
          </a:p>
          <a:p>
            <a:pPr marL="0" lvl="0" indent="0">
              <a:spcBef>
                <a:spcPts val="360"/>
              </a:spcBef>
              <a:spcAft>
                <a:spcPts val="0"/>
              </a:spcAft>
              <a:buNone/>
            </a:pPr>
            <a:r>
              <a:rPr lang="fi-FI"/>
              <a:t>Ecological symbiosis exists in the traditional rice-fish agricultural system: fish provides fertilizer to rice, regulates micro-climatic conditions, softens the soil, disturbs the water, and eats larvae and weeds in the flooded fields; rice provides shade and food for fish.</a:t>
            </a:r>
            <a:endParaRPr/>
          </a:p>
          <a:p>
            <a:pPr marL="0" lvl="0" indent="0">
              <a:spcBef>
                <a:spcPts val="360"/>
              </a:spcBef>
              <a:spcAft>
                <a:spcPts val="0"/>
              </a:spcAft>
              <a:buNone/>
            </a:pPr>
            <a:r>
              <a:rPr lang="fi-FI"/>
              <a:t>Furthermore, multiple products and ecological services from the co-ecosystems are beneficial to local farmers and the environment. The high quality food of fish and rice are helpful to maintain farmers’ nutrient and living standard: the reduced cost and labor increases the productive efficiency, and, especially by reducing the use of chemical fertilizers, pesticides and herbicides for insect and weed control, helps in agro-biological conservation and field environmental protection. The rice-fish system in Longxian village of Zhejiang province demonstrates an ingenious approach to generating ecological, economic and social benefits through encouraging essential ecological functions.”</a:t>
            </a:r>
            <a:endParaRPr/>
          </a:p>
          <a:p>
            <a:pPr marL="0" lvl="0" indent="0">
              <a:spcBef>
                <a:spcPts val="360"/>
              </a:spcBef>
              <a:spcAft>
                <a:spcPts val="0"/>
              </a:spcAft>
              <a:buNone/>
            </a:pPr>
            <a:r>
              <a:rPr lang="fi-FI"/>
              <a:t>(</a:t>
            </a:r>
            <a:r>
              <a:rPr lang="fi-FI" b="1"/>
              <a:t>SOURCE: </a:t>
            </a:r>
            <a:r>
              <a:rPr lang="fi-FI"/>
              <a:t>FAO Globally Important Agriculture Heritage System: Rice-fish culture </a:t>
            </a:r>
            <a:r>
              <a:rPr lang="fi-FI" u="sng">
                <a:solidFill>
                  <a:srgbClr val="0000FF"/>
                </a:solidFill>
                <a:hlinkClick r:id="rId3"/>
              </a:rPr>
              <a:t>http://www.fao.org/giahs/giahsaroundtheworld/designated-sites/asia-and-the-pacific/rice-fish-culture/en/</a:t>
            </a:r>
            <a:r>
              <a:rPr lang="fi-FI">
                <a:solidFill>
                  <a:srgbClr val="0000FF"/>
                </a:solidFill>
              </a:rPr>
              <a:t>) </a:t>
            </a:r>
            <a:endParaRPr>
              <a:solidFill>
                <a:srgbClr val="0000FF"/>
              </a:solidFill>
            </a:endParaRPr>
          </a:p>
          <a:p>
            <a:pPr marL="0" lvl="0" indent="0">
              <a:spcBef>
                <a:spcPts val="360"/>
              </a:spcBef>
              <a:spcAft>
                <a:spcPts val="0"/>
              </a:spcAft>
              <a:buNone/>
            </a:pPr>
            <a:endParaRPr/>
          </a:p>
          <a:p>
            <a:pPr marL="0" lvl="0" indent="0">
              <a:spcBef>
                <a:spcPts val="360"/>
              </a:spcBef>
              <a:spcAft>
                <a:spcPts val="0"/>
              </a:spcAft>
              <a:buNone/>
            </a:pPr>
            <a:r>
              <a:rPr lang="fi-FI" b="1" u="sng"/>
              <a:t>RESOURCES</a:t>
            </a:r>
            <a:endParaRPr b="1" u="sng"/>
          </a:p>
          <a:p>
            <a:pPr marL="0" lvl="0" indent="0">
              <a:spcBef>
                <a:spcPts val="360"/>
              </a:spcBef>
              <a:spcAft>
                <a:spcPts val="0"/>
              </a:spcAft>
              <a:buNone/>
            </a:pPr>
            <a:r>
              <a:rPr lang="fi-FI" b="1"/>
              <a:t>FAO </a:t>
            </a:r>
            <a:r>
              <a:rPr lang="fi-FI"/>
              <a:t>Globally Important Agriculture Heritage System: Rice-fish culture </a:t>
            </a:r>
            <a:r>
              <a:rPr lang="fi-FI" u="sng">
                <a:solidFill>
                  <a:srgbClr val="0000FF"/>
                </a:solidFill>
                <a:hlinkClick r:id="rId3"/>
              </a:rPr>
              <a:t>http://www.fao.org/giahs/giahsaroundtheworld/designated-sites/asia-and-the-pacific/rice-fish-culture/en/</a:t>
            </a:r>
            <a:r>
              <a:rPr lang="fi-FI">
                <a:solidFill>
                  <a:srgbClr val="0000FF"/>
                </a:solidFill>
              </a:rPr>
              <a:t> </a:t>
            </a:r>
            <a:endParaRPr>
              <a:solidFill>
                <a:srgbClr val="0000FF"/>
              </a:solidFill>
            </a:endParaRPr>
          </a:p>
          <a:p>
            <a:pPr marL="0" lvl="0" indent="0" rtl="0">
              <a:spcBef>
                <a:spcPts val="360"/>
              </a:spcBef>
              <a:spcAft>
                <a:spcPts val="0"/>
              </a:spcAft>
              <a:buNone/>
            </a:pPr>
            <a:endParaRPr>
              <a:solidFill>
                <a:srgbClr val="000000"/>
              </a:solidFill>
            </a:endParaRPr>
          </a:p>
          <a:p>
            <a:pPr marL="0" lvl="0" indent="0">
              <a:spcBef>
                <a:spcPts val="360"/>
              </a:spcBef>
              <a:spcAft>
                <a:spcPts val="0"/>
              </a:spcAft>
              <a:buNone/>
            </a:pPr>
            <a:endParaRPr b="1"/>
          </a:p>
          <a:p>
            <a:pPr marL="0" lvl="0" indent="0">
              <a:spcBef>
                <a:spcPts val="360"/>
              </a:spcBef>
              <a:spcAft>
                <a:spcPts val="0"/>
              </a:spcAft>
              <a:buNone/>
            </a:pPr>
            <a:r>
              <a:rPr lang="fi-FI" b="1"/>
              <a:t>FAO. </a:t>
            </a:r>
            <a:r>
              <a:rPr lang="fi-FI"/>
              <a:t>Growing rice and fish together </a:t>
            </a:r>
            <a:r>
              <a:rPr lang="fi-FI" u="sng">
                <a:solidFill>
                  <a:srgbClr val="0000FF"/>
                </a:solidFill>
                <a:hlinkClick r:id="rId4"/>
              </a:rPr>
              <a:t>https://www.youtube.com/watch?v=2vhpsM5uriM</a:t>
            </a:r>
            <a:r>
              <a:rPr lang="fi-FI">
                <a:solidFill>
                  <a:srgbClr val="0000FF"/>
                </a:solidFill>
              </a:rPr>
              <a:t> </a:t>
            </a:r>
            <a:endParaRPr>
              <a:solidFill>
                <a:srgbClr val="0000FF"/>
              </a:solidFill>
            </a:endParaRPr>
          </a:p>
          <a:p>
            <a:pPr marL="0" lvl="0" indent="0">
              <a:spcBef>
                <a:spcPts val="360"/>
              </a:spcBef>
              <a:spcAft>
                <a:spcPts val="0"/>
              </a:spcAft>
              <a:buNone/>
            </a:pPr>
            <a:r>
              <a:rPr lang="fi-FI" b="1">
                <a:solidFill>
                  <a:srgbClr val="000000"/>
                </a:solidFill>
              </a:rPr>
              <a:t>Video description:</a:t>
            </a:r>
            <a:r>
              <a:rPr lang="fi-FI">
                <a:solidFill>
                  <a:srgbClr val="000000"/>
                </a:solidFill>
              </a:rPr>
              <a:t> An ancient Chinese farming system has been designated a Globally Important Agricultural Heritage System (GIAHS) by FAO, making Qingtian County and Longxian village famous for something other than emigration. The entire village is benefitting from the conservation of its agricultural heritage and has become a popular destination for tourists coming from the cities of Wenzhou and Shanghai. FAO's Director-General, José Graziano da Silva, visited the site in June 2016.</a:t>
            </a:r>
            <a:endParaRPr/>
          </a:p>
          <a:p>
            <a:pPr marL="0" lvl="0" indent="0">
              <a:spcBef>
                <a:spcPts val="360"/>
              </a:spcBef>
              <a:spcAft>
                <a:spcPts val="0"/>
              </a:spcAft>
              <a:buNone/>
            </a:pPr>
            <a:r>
              <a:rPr lang="fi-FI" b="1"/>
              <a:t>Li Kang min.</a:t>
            </a:r>
            <a:r>
              <a:rPr lang="fi-FI"/>
              <a:t> 1986. A review of rice-fish culture in China </a:t>
            </a:r>
            <a:r>
              <a:rPr lang="fi-FI" b="1"/>
              <a:t> </a:t>
            </a:r>
            <a:r>
              <a:rPr lang="fi-FI" u="sng">
                <a:solidFill>
                  <a:srgbClr val="0000FF"/>
                </a:solidFill>
                <a:hlinkClick r:id="rId5"/>
              </a:rPr>
              <a:t>http://www.fao.org/docrep/field/003/ac221e/ac221e00.htm</a:t>
            </a:r>
            <a:r>
              <a:rPr lang="fi-FI">
                <a:solidFill>
                  <a:srgbClr val="0000FF"/>
                </a:solidFill>
              </a:rPr>
              <a:t> </a:t>
            </a:r>
            <a:endParaRPr>
              <a:solidFill>
                <a:srgbClr val="0000FF"/>
              </a:solidFill>
            </a:endParaRPr>
          </a:p>
          <a:p>
            <a:pPr marL="0" lvl="0" indent="0">
              <a:spcBef>
                <a:spcPts val="360"/>
              </a:spcBef>
              <a:spcAft>
                <a:spcPts val="0"/>
              </a:spcAft>
              <a:buNone/>
            </a:pPr>
            <a:r>
              <a:rPr lang="fi-FI" b="1"/>
              <a:t>Mackay, K.T.</a:t>
            </a:r>
            <a:r>
              <a:rPr lang="fi-FI"/>
              <a:t> (ed.) 1995. Rice-Fish farming in China </a:t>
            </a:r>
            <a:r>
              <a:rPr lang="fi-FI" u="sng">
                <a:solidFill>
                  <a:srgbClr val="0000FF"/>
                </a:solidFill>
                <a:hlinkClick r:id="rId6"/>
              </a:rPr>
              <a:t>https://www.idrc.ca/sites/default/files/openebooks/313-5/index.html</a:t>
            </a:r>
            <a:endParaRPr/>
          </a:p>
          <a:p>
            <a:pPr marL="0" lvl="0" indent="0">
              <a:spcBef>
                <a:spcPts val="360"/>
              </a:spcBef>
              <a:spcAft>
                <a:spcPts val="0"/>
              </a:spcAft>
              <a:buNone/>
            </a:pPr>
            <a:endParaRPr>
              <a:solidFill>
                <a:srgbClr val="000000"/>
              </a:solidFill>
            </a:endParaRPr>
          </a:p>
        </p:txBody>
      </p:sp>
      <p:sp>
        <p:nvSpPr>
          <p:cNvPr id="1007" name="Google Shape;1007;g3d5852f0c6_0_56: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lvl="0" indent="0">
              <a:spcBef>
                <a:spcPts val="0"/>
              </a:spcBef>
              <a:spcAft>
                <a:spcPts val="0"/>
              </a:spcAft>
              <a:buClr>
                <a:srgbClr val="000000"/>
              </a:buClr>
              <a:buSzPts val="1200"/>
              <a:buFont typeface="Arial"/>
              <a:buNone/>
            </a:pPr>
            <a:fld id="{00000000-1234-1234-1234-123412341234}" type="slidenum">
              <a:rPr lang="fi-FI"/>
              <a:t>24</a:t>
            </a:fld>
            <a:endParaRPr/>
          </a:p>
        </p:txBody>
      </p:sp>
    </p:spTree>
    <p:extLst>
      <p:ext uri="{BB962C8B-B14F-4D97-AF65-F5344CB8AC3E}">
        <p14:creationId xmlns:p14="http://schemas.microsoft.com/office/powerpoint/2010/main" val="19958443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4"/>
        <p:cNvGrpSpPr/>
        <p:nvPr/>
      </p:nvGrpSpPr>
      <p:grpSpPr>
        <a:xfrm>
          <a:off x="0" y="0"/>
          <a:ext cx="0" cy="0"/>
          <a:chOff x="0" y="0"/>
          <a:chExt cx="0" cy="0"/>
        </a:xfrm>
      </p:grpSpPr>
      <p:sp>
        <p:nvSpPr>
          <p:cNvPr id="1015" name="Google Shape;1015;g3da571cafd_2_234: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i-FI" dirty="0">
                <a:solidFill>
                  <a:schemeClr val="bg2"/>
                </a:solidFill>
                <a:latin typeface="Calibri"/>
                <a:ea typeface="Calibri"/>
                <a:cs typeface="Calibri"/>
                <a:sym typeface="Calibri"/>
              </a:rPr>
              <a:t>One of </a:t>
            </a:r>
            <a:r>
              <a:rPr lang="fi-FI" dirty="0" err="1">
                <a:solidFill>
                  <a:schemeClr val="bg2"/>
                </a:solidFill>
                <a:latin typeface="Calibri"/>
                <a:ea typeface="Calibri"/>
                <a:cs typeface="Calibri"/>
                <a:sym typeface="Calibri"/>
              </a:rPr>
              <a:t>the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most</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biodiverse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tropical</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cash</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crop</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systems</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when</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grown</a:t>
            </a:r>
            <a:r>
              <a:rPr lang="fi-FI" dirty="0">
                <a:solidFill>
                  <a:schemeClr val="bg2"/>
                </a:solidFill>
                <a:latin typeface="Calibri"/>
                <a:ea typeface="Calibri"/>
                <a:cs typeface="Calibri"/>
                <a:sym typeface="Calibri"/>
              </a:rPr>
              <a:t> as an </a:t>
            </a:r>
            <a:r>
              <a:rPr lang="fi-FI" dirty="0" err="1">
                <a:solidFill>
                  <a:schemeClr val="bg2"/>
                </a:solidFill>
                <a:latin typeface="Calibri"/>
                <a:ea typeface="Calibri"/>
                <a:cs typeface="Calibri"/>
                <a:sym typeface="Calibri"/>
              </a:rPr>
              <a:t>agroforestry</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systems</a:t>
            </a:r>
            <a:r>
              <a:rPr lang="fi-FI" dirty="0">
                <a:solidFill>
                  <a:schemeClr val="bg2"/>
                </a:solidFill>
                <a:latin typeface="Calibri"/>
                <a:ea typeface="Calibri"/>
                <a:cs typeface="Calibri"/>
                <a:sym typeface="Calibri"/>
              </a:rPr>
              <a:t>, as </a:t>
            </a:r>
            <a:r>
              <a:rPr lang="fi-FI" dirty="0" err="1">
                <a:solidFill>
                  <a:schemeClr val="bg2"/>
                </a:solidFill>
                <a:latin typeface="Calibri"/>
                <a:ea typeface="Calibri"/>
                <a:cs typeface="Calibri"/>
                <a:sym typeface="Calibri"/>
              </a:rPr>
              <a:t>opposed</a:t>
            </a:r>
            <a:r>
              <a:rPr lang="fi-FI" dirty="0">
                <a:solidFill>
                  <a:schemeClr val="bg2"/>
                </a:solidFill>
                <a:latin typeface="Calibri"/>
                <a:ea typeface="Calibri"/>
                <a:cs typeface="Calibri"/>
                <a:sym typeface="Calibri"/>
              </a:rPr>
              <a:t> to </a:t>
            </a:r>
            <a:r>
              <a:rPr lang="fi-FI" dirty="0" err="1">
                <a:solidFill>
                  <a:schemeClr val="bg2"/>
                </a:solidFill>
                <a:latin typeface="Calibri"/>
                <a:ea typeface="Calibri"/>
                <a:cs typeface="Calibri"/>
                <a:sym typeface="Calibri"/>
              </a:rPr>
              <a:t>more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recent</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sun-grown</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systems</a:t>
            </a:r>
            <a:r>
              <a:rPr lang="fi-FI" dirty="0">
                <a:solidFill>
                  <a:schemeClr val="bg2"/>
                </a:solidFill>
                <a:latin typeface="Calibri"/>
                <a:ea typeface="Calibri"/>
                <a:cs typeface="Calibri"/>
                <a:sym typeface="Calibri"/>
              </a:rPr>
              <a:t> of pure </a:t>
            </a:r>
            <a:r>
              <a:rPr lang="fi-FI" dirty="0" err="1">
                <a:solidFill>
                  <a:schemeClr val="bg2"/>
                </a:solidFill>
                <a:latin typeface="Calibri"/>
                <a:ea typeface="Calibri"/>
                <a:cs typeface="Calibri"/>
                <a:sym typeface="Calibri"/>
              </a:rPr>
              <a:t>coffee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plants</a:t>
            </a:r>
            <a:r>
              <a:rPr lang="fi-FI" dirty="0">
                <a:solidFill>
                  <a:schemeClr val="bg2"/>
                </a:solidFill>
                <a:latin typeface="Calibri"/>
                <a:ea typeface="Calibri"/>
                <a:cs typeface="Calibri"/>
                <a:sym typeface="Calibri"/>
              </a:rPr>
              <a:t>. It is </a:t>
            </a:r>
            <a:r>
              <a:rPr lang="fi-FI" dirty="0" err="1">
                <a:solidFill>
                  <a:schemeClr val="bg2"/>
                </a:solidFill>
                <a:latin typeface="Calibri"/>
                <a:ea typeface="Calibri"/>
                <a:cs typeface="Calibri"/>
                <a:sym typeface="Calibri"/>
              </a:rPr>
              <a:t>one</a:t>
            </a:r>
            <a:r>
              <a:rPr lang="fi-FI" dirty="0">
                <a:solidFill>
                  <a:schemeClr val="bg2"/>
                </a:solidFill>
                <a:latin typeface="Calibri"/>
                <a:ea typeface="Calibri"/>
                <a:cs typeface="Calibri"/>
                <a:sym typeface="Calibri"/>
              </a:rPr>
              <a:t> of </a:t>
            </a:r>
            <a:r>
              <a:rPr lang="fi-FI" dirty="0" err="1">
                <a:solidFill>
                  <a:schemeClr val="bg2"/>
                </a:solidFill>
                <a:latin typeface="Calibri"/>
                <a:ea typeface="Calibri"/>
                <a:cs typeface="Calibri"/>
                <a:sym typeface="Calibri"/>
              </a:rPr>
              <a:t>the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most</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researched</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tropical</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systems</a:t>
            </a:r>
            <a:r>
              <a:rPr lang="fi-FI" dirty="0">
                <a:solidFill>
                  <a:schemeClr val="bg2"/>
                </a:solidFill>
                <a:latin typeface="Calibri"/>
                <a:ea typeface="Calibri"/>
                <a:cs typeface="Calibri"/>
                <a:sym typeface="Calibri"/>
              </a:rPr>
              <a:t> in </a:t>
            </a:r>
            <a:r>
              <a:rPr lang="fi-FI" dirty="0" err="1">
                <a:solidFill>
                  <a:schemeClr val="bg2"/>
                </a:solidFill>
                <a:latin typeface="Calibri"/>
                <a:ea typeface="Calibri"/>
                <a:cs typeface="Calibri"/>
                <a:sym typeface="Calibri"/>
              </a:rPr>
              <a:t>terms</a:t>
            </a:r>
            <a:r>
              <a:rPr lang="fi-FI" dirty="0">
                <a:solidFill>
                  <a:schemeClr val="bg2"/>
                </a:solidFill>
                <a:latin typeface="Calibri"/>
                <a:ea typeface="Calibri"/>
                <a:cs typeface="Calibri"/>
                <a:sym typeface="Calibri"/>
              </a:rPr>
              <a:t> of </a:t>
            </a:r>
            <a:r>
              <a:rPr lang="fi-FI" dirty="0" err="1">
                <a:solidFill>
                  <a:schemeClr val="bg2"/>
                </a:solidFill>
                <a:latin typeface="Calibri"/>
                <a:ea typeface="Calibri"/>
                <a:cs typeface="Calibri"/>
                <a:sym typeface="Calibri"/>
              </a:rPr>
              <a:t>biodiversity</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support</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pollination</a:t>
            </a:r>
            <a:r>
              <a:rPr lang="fi-FI" dirty="0">
                <a:solidFill>
                  <a:schemeClr val="bg2"/>
                </a:solidFill>
                <a:latin typeface="Calibri"/>
                <a:ea typeface="Calibri"/>
                <a:cs typeface="Calibri"/>
                <a:sym typeface="Calibri"/>
              </a:rPr>
              <a:t> and </a:t>
            </a:r>
            <a:r>
              <a:rPr lang="fi-FI" dirty="0" err="1">
                <a:solidFill>
                  <a:schemeClr val="bg2"/>
                </a:solidFill>
                <a:latin typeface="Calibri"/>
                <a:ea typeface="Calibri"/>
                <a:cs typeface="Calibri"/>
                <a:sym typeface="Calibri"/>
              </a:rPr>
              <a:t>other</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ecological</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functioning</a:t>
            </a:r>
            <a:r>
              <a:rPr lang="fi-FI" dirty="0">
                <a:solidFill>
                  <a:schemeClr val="bg2"/>
                </a:solidFill>
                <a:latin typeface="Calibri"/>
                <a:ea typeface="Calibri"/>
                <a:cs typeface="Calibri"/>
                <a:sym typeface="Calibri"/>
              </a:rPr>
              <a:t>. Ecological </a:t>
            </a:r>
            <a:r>
              <a:rPr lang="fi-FI" dirty="0" err="1">
                <a:solidFill>
                  <a:schemeClr val="bg2"/>
                </a:solidFill>
                <a:latin typeface="Calibri"/>
                <a:ea typeface="Calibri"/>
                <a:cs typeface="Calibri"/>
                <a:sym typeface="Calibri"/>
              </a:rPr>
              <a:t>benefits</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are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summarised</a:t>
            </a:r>
            <a:r>
              <a:rPr lang="fi-FI" dirty="0">
                <a:solidFill>
                  <a:schemeClr val="bg2"/>
                </a:solidFill>
                <a:latin typeface="Calibri"/>
                <a:ea typeface="Calibri"/>
                <a:cs typeface="Calibri"/>
                <a:sym typeface="Calibri"/>
              </a:rPr>
              <a:t> in https://nationalzoo.si.edu/scbi/migratorybirds/coffee/bird_friendly/ecological-benefits-of-shade-grown-coffee.cfm </a:t>
            </a:r>
            <a:endParaRPr dirty="0">
              <a:solidFill>
                <a:schemeClr val="bg2"/>
              </a:solidFill>
              <a:latin typeface="Calibri"/>
              <a:ea typeface="Calibri"/>
              <a:cs typeface="Calibri"/>
              <a:sym typeface="Calibri"/>
            </a:endParaRPr>
          </a:p>
          <a:p>
            <a:pPr marL="0" lvl="0" indent="0" rtl="0">
              <a:spcBef>
                <a:spcPts val="0"/>
              </a:spcBef>
              <a:spcAft>
                <a:spcPts val="0"/>
              </a:spcAft>
              <a:buClr>
                <a:srgbClr val="000000"/>
              </a:buClr>
              <a:buSzPts val="1400"/>
              <a:buFont typeface="Arial"/>
              <a:buNone/>
            </a:pPr>
            <a:r>
              <a:rPr lang="fi-FI" dirty="0" err="1">
                <a:solidFill>
                  <a:schemeClr val="bg2"/>
                </a:solidFill>
                <a:latin typeface="Calibri"/>
                <a:ea typeface="Calibri"/>
                <a:cs typeface="Calibri"/>
                <a:sym typeface="Calibri"/>
              </a:rPr>
              <a:t>Other</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recent</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studies</a:t>
            </a:r>
            <a:r>
              <a:rPr lang="fi-FI" dirty="0">
                <a:solidFill>
                  <a:schemeClr val="bg2"/>
                </a:solidFill>
                <a:latin typeface="Calibri"/>
                <a:ea typeface="Calibri"/>
                <a:cs typeface="Calibri"/>
                <a:sym typeface="Calibri"/>
              </a:rPr>
              <a:t>: </a:t>
            </a:r>
            <a:endParaRPr dirty="0">
              <a:solidFill>
                <a:schemeClr val="bg2"/>
              </a:solidFill>
              <a:latin typeface="Calibri"/>
              <a:ea typeface="Calibri"/>
              <a:cs typeface="Calibri"/>
              <a:sym typeface="Calibri"/>
            </a:endParaRPr>
          </a:p>
          <a:p>
            <a:pPr marL="0" lvl="0" indent="0" rtl="0">
              <a:spcBef>
                <a:spcPts val="0"/>
              </a:spcBef>
              <a:spcAft>
                <a:spcPts val="0"/>
              </a:spcAft>
              <a:buClr>
                <a:srgbClr val="000000"/>
              </a:buClr>
              <a:buSzPts val="1400"/>
              <a:buFont typeface="Arial"/>
              <a:buNone/>
            </a:pPr>
            <a:r>
              <a:rPr lang="fi-FI" dirty="0" err="1">
                <a:solidFill>
                  <a:schemeClr val="bg2"/>
                </a:solidFill>
                <a:latin typeface="Calibri"/>
                <a:ea typeface="Calibri"/>
                <a:cs typeface="Calibri"/>
                <a:sym typeface="Calibri"/>
              </a:rPr>
              <a:t>Bhagwat</a:t>
            </a:r>
            <a:r>
              <a:rPr lang="fi-FI" dirty="0">
                <a:solidFill>
                  <a:schemeClr val="bg2"/>
                </a:solidFill>
                <a:latin typeface="Calibri"/>
                <a:ea typeface="Calibri"/>
                <a:cs typeface="Calibri"/>
                <a:sym typeface="Calibri"/>
              </a:rPr>
              <a:t>, S. A., Willis, K. J., </a:t>
            </a:r>
            <a:r>
              <a:rPr lang="fi-FI" dirty="0" err="1">
                <a:solidFill>
                  <a:schemeClr val="bg2"/>
                </a:solidFill>
                <a:latin typeface="Calibri"/>
                <a:ea typeface="Calibri"/>
                <a:cs typeface="Calibri"/>
                <a:sym typeface="Calibri"/>
              </a:rPr>
              <a:t>Birks</a:t>
            </a:r>
            <a:r>
              <a:rPr lang="fi-FI" dirty="0">
                <a:solidFill>
                  <a:schemeClr val="bg2"/>
                </a:solidFill>
                <a:latin typeface="Calibri"/>
                <a:ea typeface="Calibri"/>
                <a:cs typeface="Calibri"/>
                <a:sym typeface="Calibri"/>
              </a:rPr>
              <a:t>, H. J. B. &amp; </a:t>
            </a:r>
            <a:r>
              <a:rPr lang="fi-FI" dirty="0" err="1">
                <a:solidFill>
                  <a:schemeClr val="bg2"/>
                </a:solidFill>
                <a:latin typeface="Calibri"/>
                <a:ea typeface="Calibri"/>
                <a:cs typeface="Calibri"/>
                <a:sym typeface="Calibri"/>
              </a:rPr>
              <a:t>Whittaker</a:t>
            </a:r>
            <a:r>
              <a:rPr lang="fi-FI" dirty="0">
                <a:solidFill>
                  <a:schemeClr val="bg2"/>
                </a:solidFill>
                <a:latin typeface="Calibri"/>
                <a:ea typeface="Calibri"/>
                <a:cs typeface="Calibri"/>
                <a:sym typeface="Calibri"/>
              </a:rPr>
              <a:t>, R. J. 2008. </a:t>
            </a:r>
            <a:r>
              <a:rPr lang="fi-FI" dirty="0" err="1">
                <a:solidFill>
                  <a:schemeClr val="bg2"/>
                </a:solidFill>
                <a:latin typeface="Calibri"/>
                <a:ea typeface="Calibri"/>
                <a:cs typeface="Calibri"/>
                <a:sym typeface="Calibri"/>
              </a:rPr>
              <a:t>Agroforestry</a:t>
            </a:r>
            <a:r>
              <a:rPr lang="fi-FI" dirty="0">
                <a:solidFill>
                  <a:schemeClr val="bg2"/>
                </a:solidFill>
                <a:latin typeface="Calibri"/>
                <a:ea typeface="Calibri"/>
                <a:cs typeface="Calibri"/>
                <a:sym typeface="Calibri"/>
              </a:rPr>
              <a:t>: A </a:t>
            </a:r>
            <a:r>
              <a:rPr lang="fi-FI" dirty="0" err="1">
                <a:solidFill>
                  <a:schemeClr val="bg2"/>
                </a:solidFill>
                <a:latin typeface="Calibri"/>
                <a:ea typeface="Calibri"/>
                <a:cs typeface="Calibri"/>
                <a:sym typeface="Calibri"/>
              </a:rPr>
              <a:t>Refuge</a:t>
            </a:r>
            <a:r>
              <a:rPr lang="fi-FI" dirty="0">
                <a:solidFill>
                  <a:schemeClr val="bg2"/>
                </a:solidFill>
                <a:latin typeface="Calibri"/>
                <a:ea typeface="Calibri"/>
                <a:cs typeface="Calibri"/>
                <a:sym typeface="Calibri"/>
              </a:rPr>
              <a:t> for </a:t>
            </a:r>
            <a:r>
              <a:rPr lang="fi-FI" dirty="0" err="1">
                <a:solidFill>
                  <a:schemeClr val="bg2"/>
                </a:solidFill>
                <a:latin typeface="Calibri"/>
                <a:ea typeface="Calibri"/>
                <a:cs typeface="Calibri"/>
                <a:sym typeface="Calibri"/>
              </a:rPr>
              <a:t>Tropical</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Biodiversity</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Trends</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Ecol</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Evol</a:t>
            </a:r>
            <a:r>
              <a:rPr lang="fi-FI" dirty="0">
                <a:solidFill>
                  <a:schemeClr val="bg2"/>
                </a:solidFill>
                <a:latin typeface="Calibri"/>
                <a:ea typeface="Calibri"/>
                <a:cs typeface="Calibri"/>
                <a:sym typeface="Calibri"/>
              </a:rPr>
              <a:t>. 23, 261–67 .</a:t>
            </a:r>
            <a:endParaRPr dirty="0">
              <a:solidFill>
                <a:schemeClr val="bg2"/>
              </a:solidFill>
              <a:latin typeface="Calibri"/>
              <a:ea typeface="Calibri"/>
              <a:cs typeface="Calibri"/>
              <a:sym typeface="Calibri"/>
            </a:endParaRPr>
          </a:p>
          <a:p>
            <a:pPr marL="0" lvl="0" indent="0" rtl="0">
              <a:spcBef>
                <a:spcPts val="0"/>
              </a:spcBef>
              <a:spcAft>
                <a:spcPts val="0"/>
              </a:spcAft>
              <a:buClr>
                <a:srgbClr val="000000"/>
              </a:buClr>
              <a:buSzPts val="1400"/>
              <a:buFont typeface="Arial"/>
              <a:buNone/>
            </a:pPr>
            <a:r>
              <a:rPr lang="fi-FI" dirty="0" err="1">
                <a:solidFill>
                  <a:schemeClr val="bg2"/>
                </a:solidFill>
                <a:latin typeface="Calibri"/>
                <a:ea typeface="Calibri"/>
                <a:cs typeface="Calibri"/>
                <a:sym typeface="Calibri"/>
              </a:rPr>
              <a:t>Perfecto</a:t>
            </a:r>
            <a:r>
              <a:rPr lang="fi-FI" dirty="0">
                <a:solidFill>
                  <a:schemeClr val="bg2"/>
                </a:solidFill>
                <a:latin typeface="Calibri"/>
                <a:ea typeface="Calibri"/>
                <a:cs typeface="Calibri"/>
                <a:sym typeface="Calibri"/>
              </a:rPr>
              <a:t>, I., A. </a:t>
            </a:r>
            <a:r>
              <a:rPr lang="fi-FI" dirty="0" err="1">
                <a:solidFill>
                  <a:schemeClr val="bg2"/>
                </a:solidFill>
                <a:latin typeface="Calibri"/>
                <a:ea typeface="Calibri"/>
                <a:cs typeface="Calibri"/>
                <a:sym typeface="Calibri"/>
              </a:rPr>
              <a:t>Mas</a:t>
            </a:r>
            <a:r>
              <a:rPr lang="fi-FI" dirty="0">
                <a:solidFill>
                  <a:schemeClr val="bg2"/>
                </a:solidFill>
                <a:latin typeface="Calibri"/>
                <a:ea typeface="Calibri"/>
                <a:cs typeface="Calibri"/>
                <a:sym typeface="Calibri"/>
              </a:rPr>
              <a:t>, T. </a:t>
            </a:r>
            <a:r>
              <a:rPr lang="fi-FI" dirty="0" err="1">
                <a:solidFill>
                  <a:schemeClr val="bg2"/>
                </a:solidFill>
                <a:latin typeface="Calibri"/>
                <a:ea typeface="Calibri"/>
                <a:cs typeface="Calibri"/>
                <a:sym typeface="Calibri"/>
              </a:rPr>
              <a:t>Dietsch</a:t>
            </a:r>
            <a:r>
              <a:rPr lang="fi-FI" dirty="0">
                <a:solidFill>
                  <a:schemeClr val="bg2"/>
                </a:solidFill>
                <a:latin typeface="Calibri"/>
                <a:ea typeface="Calibri"/>
                <a:cs typeface="Calibri"/>
                <a:sym typeface="Calibri"/>
              </a:rPr>
              <a:t>, and J. </a:t>
            </a:r>
            <a:r>
              <a:rPr lang="fi-FI" dirty="0" err="1">
                <a:solidFill>
                  <a:schemeClr val="bg2"/>
                </a:solidFill>
                <a:latin typeface="Calibri"/>
                <a:ea typeface="Calibri"/>
                <a:cs typeface="Calibri"/>
                <a:sym typeface="Calibri"/>
              </a:rPr>
              <a:t>Vandermeer</a:t>
            </a:r>
            <a:r>
              <a:rPr lang="fi-FI" dirty="0">
                <a:solidFill>
                  <a:schemeClr val="bg2"/>
                </a:solidFill>
                <a:latin typeface="Calibri"/>
                <a:ea typeface="Calibri"/>
                <a:cs typeface="Calibri"/>
                <a:sym typeface="Calibri"/>
              </a:rPr>
              <a:t>. 2003. </a:t>
            </a:r>
            <a:r>
              <a:rPr lang="fi-FI" dirty="0" err="1">
                <a:solidFill>
                  <a:schemeClr val="bg2"/>
                </a:solidFill>
                <a:latin typeface="Calibri"/>
                <a:ea typeface="Calibri"/>
                <a:cs typeface="Calibri"/>
                <a:sym typeface="Calibri"/>
              </a:rPr>
              <a:t>Conservation</a:t>
            </a:r>
            <a:r>
              <a:rPr lang="fi-FI" dirty="0">
                <a:solidFill>
                  <a:schemeClr val="bg2"/>
                </a:solidFill>
                <a:latin typeface="Calibri"/>
                <a:ea typeface="Calibri"/>
                <a:cs typeface="Calibri"/>
                <a:sym typeface="Calibri"/>
              </a:rPr>
              <a:t> of </a:t>
            </a:r>
            <a:r>
              <a:rPr lang="fi-FI" dirty="0" err="1">
                <a:solidFill>
                  <a:schemeClr val="bg2"/>
                </a:solidFill>
                <a:latin typeface="Calibri"/>
                <a:ea typeface="Calibri"/>
                <a:cs typeface="Calibri"/>
                <a:sym typeface="Calibri"/>
              </a:rPr>
              <a:t>biodiversity</a:t>
            </a:r>
            <a:r>
              <a:rPr lang="fi-FI" dirty="0">
                <a:solidFill>
                  <a:schemeClr val="bg2"/>
                </a:solidFill>
                <a:latin typeface="Calibri"/>
                <a:ea typeface="Calibri"/>
                <a:cs typeface="Calibri"/>
                <a:sym typeface="Calibri"/>
              </a:rPr>
              <a:t> in </a:t>
            </a:r>
            <a:r>
              <a:rPr lang="fi-FI" dirty="0" err="1">
                <a:solidFill>
                  <a:schemeClr val="bg2"/>
                </a:solidFill>
                <a:latin typeface="Calibri"/>
                <a:ea typeface="Calibri"/>
                <a:cs typeface="Calibri"/>
                <a:sym typeface="Calibri"/>
              </a:rPr>
              <a:t>coffee</a:t>
            </a:r>
            <a:r>
              <a:rPr lang="fi-FI" dirty="0">
                <a:solidFill>
                  <a:schemeClr val="bg2"/>
                </a:solidFill>
                <a:latin typeface="Calibri"/>
                <a:ea typeface="Calibri"/>
                <a:cs typeface="Calibri"/>
                <a:sym typeface="Calibri"/>
              </a:rPr>
              <a:t> agroecosystems: a tri-</a:t>
            </a:r>
            <a:r>
              <a:rPr lang="fi-FI" dirty="0" err="1">
                <a:solidFill>
                  <a:schemeClr val="bg2"/>
                </a:solidFill>
                <a:latin typeface="Calibri"/>
                <a:ea typeface="Calibri"/>
                <a:cs typeface="Calibri"/>
                <a:sym typeface="Calibri"/>
              </a:rPr>
              <a:t>taxa</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comparison</a:t>
            </a:r>
            <a:r>
              <a:rPr lang="fi-FI" dirty="0">
                <a:solidFill>
                  <a:schemeClr val="bg2"/>
                </a:solidFill>
                <a:latin typeface="Calibri"/>
                <a:ea typeface="Calibri"/>
                <a:cs typeface="Calibri"/>
                <a:sym typeface="Calibri"/>
              </a:rPr>
              <a:t> in </a:t>
            </a:r>
            <a:r>
              <a:rPr lang="fi-FI" dirty="0" err="1">
                <a:solidFill>
                  <a:schemeClr val="bg2"/>
                </a:solidFill>
                <a:latin typeface="Calibri"/>
                <a:ea typeface="Calibri"/>
                <a:cs typeface="Calibri"/>
                <a:sym typeface="Calibri"/>
              </a:rPr>
              <a:t>southern</a:t>
            </a:r>
            <a:r>
              <a:rPr lang="fi-FI" dirty="0">
                <a:solidFill>
                  <a:schemeClr val="bg2"/>
                </a:solidFill>
                <a:latin typeface="Calibri"/>
                <a:ea typeface="Calibri"/>
                <a:cs typeface="Calibri"/>
                <a:sym typeface="Calibri"/>
              </a:rPr>
              <a:t> Mexico. </a:t>
            </a:r>
            <a:r>
              <a:rPr lang="fi-FI" i="1" dirty="0" err="1">
                <a:solidFill>
                  <a:schemeClr val="bg2"/>
                </a:solidFill>
                <a:latin typeface="Calibri"/>
                <a:ea typeface="Calibri"/>
                <a:cs typeface="Calibri"/>
                <a:sym typeface="Calibri"/>
              </a:rPr>
              <a:t>Biodiversity</a:t>
            </a:r>
            <a:r>
              <a:rPr lang="fi-FI" i="1" dirty="0">
                <a:solidFill>
                  <a:schemeClr val="bg2"/>
                </a:solidFill>
                <a:latin typeface="Calibri"/>
                <a:ea typeface="Calibri"/>
                <a:cs typeface="Calibri"/>
                <a:sym typeface="Calibri"/>
              </a:rPr>
              <a:t> and </a:t>
            </a:r>
            <a:r>
              <a:rPr lang="fi-FI" i="1" dirty="0" err="1">
                <a:solidFill>
                  <a:schemeClr val="bg2"/>
                </a:solidFill>
                <a:latin typeface="Calibri"/>
                <a:ea typeface="Calibri"/>
                <a:cs typeface="Calibri"/>
                <a:sym typeface="Calibri"/>
              </a:rPr>
              <a:t>Conservation</a:t>
            </a:r>
            <a:r>
              <a:rPr lang="fi-FI" dirty="0">
                <a:solidFill>
                  <a:schemeClr val="bg2"/>
                </a:solidFill>
                <a:latin typeface="Calibri"/>
                <a:ea typeface="Calibri"/>
                <a:cs typeface="Calibri"/>
                <a:sym typeface="Calibri"/>
              </a:rPr>
              <a:t> 12:1239-1252. </a:t>
            </a:r>
            <a:endParaRPr dirty="0">
              <a:solidFill>
                <a:schemeClr val="bg2"/>
              </a:solidFill>
              <a:latin typeface="Calibri"/>
              <a:ea typeface="Calibri"/>
              <a:cs typeface="Calibri"/>
              <a:sym typeface="Calibri"/>
            </a:endParaRPr>
          </a:p>
          <a:p>
            <a:pPr marL="0" lvl="0" indent="0" rtl="0">
              <a:spcBef>
                <a:spcPts val="0"/>
              </a:spcBef>
              <a:spcAft>
                <a:spcPts val="0"/>
              </a:spcAft>
              <a:buClr>
                <a:srgbClr val="000000"/>
              </a:buClr>
              <a:buSzPts val="1400"/>
              <a:buFont typeface="Arial"/>
              <a:buNone/>
            </a:pPr>
            <a:endParaRPr dirty="0">
              <a:solidFill>
                <a:schemeClr val="bg2"/>
              </a:solidFill>
              <a:latin typeface="Calibri"/>
              <a:ea typeface="Calibri"/>
              <a:cs typeface="Calibri"/>
              <a:sym typeface="Calibri"/>
            </a:endParaRPr>
          </a:p>
          <a:p>
            <a:pPr marL="0" lvl="0" indent="0" rtl="0">
              <a:spcBef>
                <a:spcPts val="0"/>
              </a:spcBef>
              <a:spcAft>
                <a:spcPts val="0"/>
              </a:spcAft>
              <a:buClr>
                <a:srgbClr val="000000"/>
              </a:buClr>
              <a:buSzPts val="1400"/>
              <a:buFont typeface="Arial"/>
              <a:buNone/>
            </a:pPr>
            <a:r>
              <a:rPr lang="fi-FI" dirty="0" err="1">
                <a:solidFill>
                  <a:schemeClr val="bg2"/>
                </a:solidFill>
                <a:latin typeface="Calibri"/>
                <a:ea typeface="Calibri"/>
                <a:cs typeface="Calibri"/>
                <a:sym typeface="Calibri"/>
              </a:rPr>
              <a:t>Shade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grown</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coffee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has</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declined</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precipitously</a:t>
            </a:r>
            <a:r>
              <a:rPr lang="fi-FI" dirty="0">
                <a:solidFill>
                  <a:schemeClr val="bg2"/>
                </a:solidFill>
                <a:latin typeface="Calibri"/>
                <a:ea typeface="Calibri"/>
                <a:cs typeface="Calibri"/>
                <a:sym typeface="Calibri"/>
              </a:rPr>
              <a:t> in </a:t>
            </a:r>
            <a:r>
              <a:rPr lang="fi-FI" dirty="0" err="1">
                <a:solidFill>
                  <a:schemeClr val="bg2"/>
                </a:solidFill>
                <a:latin typeface="Calibri"/>
                <a:ea typeface="Calibri"/>
                <a:cs typeface="Calibri"/>
                <a:sym typeface="Calibri"/>
              </a:rPr>
              <a:t>the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past</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twenty</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years</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largely</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due</a:t>
            </a:r>
            <a:r>
              <a:rPr lang="fi-FI" dirty="0">
                <a:solidFill>
                  <a:schemeClr val="bg2"/>
                </a:solidFill>
                <a:latin typeface="Calibri"/>
                <a:ea typeface="Calibri"/>
                <a:cs typeface="Calibri"/>
                <a:sym typeface="Calibri"/>
              </a:rPr>
              <a:t> to </a:t>
            </a:r>
            <a:r>
              <a:rPr lang="fi-FI" dirty="0" err="1">
                <a:solidFill>
                  <a:schemeClr val="bg2"/>
                </a:solidFill>
                <a:latin typeface="Calibri"/>
                <a:ea typeface="Calibri"/>
                <a:cs typeface="Calibri"/>
                <a:sym typeface="Calibri"/>
              </a:rPr>
              <a:t>greater</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production</a:t>
            </a:r>
            <a:r>
              <a:rPr lang="fi-FI" dirty="0">
                <a:solidFill>
                  <a:schemeClr val="bg2"/>
                </a:solidFill>
                <a:latin typeface="Calibri"/>
                <a:ea typeface="Calibri"/>
                <a:cs typeface="Calibri"/>
                <a:sym typeface="Calibri"/>
              </a:rPr>
              <a:t> of </a:t>
            </a:r>
            <a:r>
              <a:rPr lang="fi-FI" i="1" dirty="0" err="1">
                <a:solidFill>
                  <a:schemeClr val="bg2"/>
                </a:solidFill>
                <a:latin typeface="Calibri"/>
                <a:ea typeface="Calibri"/>
                <a:cs typeface="Calibri"/>
                <a:sym typeface="Calibri"/>
              </a:rPr>
              <a:t>robusta</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variety</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more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tolerant</a:t>
            </a:r>
            <a:r>
              <a:rPr lang="fi-FI" dirty="0">
                <a:solidFill>
                  <a:schemeClr val="bg2"/>
                </a:solidFill>
                <a:latin typeface="Calibri"/>
                <a:ea typeface="Calibri"/>
                <a:cs typeface="Calibri"/>
                <a:sym typeface="Calibri"/>
              </a:rPr>
              <a:t> of </a:t>
            </a:r>
            <a:r>
              <a:rPr lang="fi-FI" dirty="0" err="1">
                <a:solidFill>
                  <a:schemeClr val="bg2"/>
                </a:solidFill>
                <a:latin typeface="Calibri"/>
                <a:ea typeface="Calibri"/>
                <a:cs typeface="Calibri"/>
                <a:sym typeface="Calibri"/>
              </a:rPr>
              <a:t>sun</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growing</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particularly</a:t>
            </a:r>
            <a:r>
              <a:rPr lang="fi-FI" dirty="0">
                <a:solidFill>
                  <a:schemeClr val="bg2"/>
                </a:solidFill>
                <a:latin typeface="Calibri"/>
                <a:ea typeface="Calibri"/>
                <a:cs typeface="Calibri"/>
                <a:sym typeface="Calibri"/>
              </a:rPr>
              <a:t> in Asia (</a:t>
            </a:r>
            <a:r>
              <a:rPr lang="fi-FI" dirty="0" err="1">
                <a:solidFill>
                  <a:schemeClr val="bg2"/>
                </a:solidFill>
                <a:latin typeface="Calibri"/>
                <a:ea typeface="Calibri"/>
                <a:cs typeface="Calibri"/>
                <a:sym typeface="Calibri"/>
              </a:rPr>
              <a:t>Jha</a:t>
            </a:r>
            <a:r>
              <a:rPr lang="fi-FI" dirty="0">
                <a:solidFill>
                  <a:schemeClr val="bg2"/>
                </a:solidFill>
                <a:latin typeface="Calibri"/>
                <a:ea typeface="Calibri"/>
                <a:cs typeface="Calibri"/>
                <a:sym typeface="Calibri"/>
              </a:rPr>
              <a:t>, S. </a:t>
            </a:r>
            <a:r>
              <a:rPr lang="fi-FI" i="1" dirty="0">
                <a:solidFill>
                  <a:schemeClr val="bg2"/>
                </a:solidFill>
                <a:latin typeface="Calibri"/>
                <a:ea typeface="Calibri"/>
                <a:cs typeface="Calibri"/>
                <a:sym typeface="Calibri"/>
              </a:rPr>
              <a:t>et al</a:t>
            </a:r>
            <a:r>
              <a:rPr lang="fi-FI" dirty="0">
                <a:solidFill>
                  <a:schemeClr val="bg2"/>
                </a:solidFill>
                <a:latin typeface="Calibri"/>
                <a:ea typeface="Calibri"/>
                <a:cs typeface="Calibri"/>
                <a:sym typeface="Calibri"/>
              </a:rPr>
              <a:t>. 2014. </a:t>
            </a:r>
            <a:r>
              <a:rPr lang="fi-FI" dirty="0" err="1">
                <a:solidFill>
                  <a:schemeClr val="bg2"/>
                </a:solidFill>
                <a:latin typeface="Calibri"/>
                <a:ea typeface="Calibri"/>
                <a:cs typeface="Calibri"/>
                <a:sym typeface="Calibri"/>
              </a:rPr>
              <a:t>Shade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Coffee</a:t>
            </a:r>
            <a:r>
              <a:rPr lang="fi-FI" dirty="0">
                <a:solidFill>
                  <a:schemeClr val="bg2"/>
                </a:solidFill>
                <a:latin typeface="Calibri"/>
                <a:ea typeface="Calibri"/>
                <a:cs typeface="Calibri"/>
                <a:sym typeface="Calibri"/>
              </a:rPr>
              <a:t>: Update on a </a:t>
            </a:r>
            <a:r>
              <a:rPr lang="fi-FI" dirty="0" err="1">
                <a:solidFill>
                  <a:schemeClr val="bg2"/>
                </a:solidFill>
                <a:latin typeface="Calibri"/>
                <a:ea typeface="Calibri"/>
                <a:cs typeface="Calibri"/>
                <a:sym typeface="Calibri"/>
              </a:rPr>
              <a:t>Disappearing</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Refuge</a:t>
            </a:r>
            <a:r>
              <a:rPr lang="fi-FI" dirty="0">
                <a:solidFill>
                  <a:schemeClr val="bg2"/>
                </a:solidFill>
                <a:latin typeface="Calibri"/>
                <a:ea typeface="Calibri"/>
                <a:cs typeface="Calibri"/>
                <a:sym typeface="Calibri"/>
              </a:rPr>
              <a:t> for </a:t>
            </a:r>
            <a:r>
              <a:rPr lang="fi-FI" dirty="0" err="1">
                <a:solidFill>
                  <a:schemeClr val="bg2"/>
                </a:solidFill>
                <a:latin typeface="Calibri"/>
                <a:ea typeface="Calibri"/>
                <a:cs typeface="Calibri"/>
                <a:sym typeface="Calibri"/>
              </a:rPr>
              <a:t>Biodiversity</a:t>
            </a:r>
            <a:r>
              <a:rPr lang="fi-FI" dirty="0">
                <a:solidFill>
                  <a:schemeClr val="bg2"/>
                </a:solidFill>
                <a:latin typeface="Calibri"/>
                <a:ea typeface="Calibri"/>
                <a:cs typeface="Calibri"/>
                <a:sym typeface="Calibri"/>
              </a:rPr>
              <a:t>. </a:t>
            </a:r>
            <a:r>
              <a:rPr lang="fi-FI" i="1" dirty="0" err="1">
                <a:solidFill>
                  <a:schemeClr val="bg2"/>
                </a:solidFill>
                <a:latin typeface="Calibri"/>
                <a:ea typeface="Calibri"/>
                <a:cs typeface="Calibri"/>
                <a:sym typeface="Calibri"/>
              </a:rPr>
              <a:t>BioScience</a:t>
            </a:r>
            <a:r>
              <a:rPr lang="fi-FI" dirty="0">
                <a:solidFill>
                  <a:schemeClr val="bg2"/>
                </a:solidFill>
                <a:latin typeface="Calibri"/>
                <a:ea typeface="Calibri"/>
                <a:cs typeface="Calibri"/>
                <a:sym typeface="Calibri"/>
              </a:rPr>
              <a:t> </a:t>
            </a:r>
            <a:r>
              <a:rPr lang="fi-FI" b="1" dirty="0">
                <a:solidFill>
                  <a:schemeClr val="bg2"/>
                </a:solidFill>
                <a:latin typeface="Calibri"/>
                <a:ea typeface="Calibri"/>
                <a:cs typeface="Calibri"/>
                <a:sym typeface="Calibri"/>
              </a:rPr>
              <a:t>64</a:t>
            </a:r>
            <a:r>
              <a:rPr lang="fi-FI" dirty="0">
                <a:solidFill>
                  <a:schemeClr val="bg2"/>
                </a:solidFill>
                <a:latin typeface="Calibri"/>
                <a:ea typeface="Calibri"/>
                <a:cs typeface="Calibri"/>
                <a:sym typeface="Calibri"/>
              </a:rPr>
              <a:t>, 416–28).</a:t>
            </a:r>
            <a:endParaRPr dirty="0">
              <a:solidFill>
                <a:schemeClr val="bg2"/>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dirty="0">
              <a:solidFill>
                <a:schemeClr val="bg2"/>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dirty="0" err="1">
                <a:solidFill>
                  <a:schemeClr val="bg2"/>
                </a:solidFill>
                <a:latin typeface="Calibri"/>
                <a:ea typeface="Calibri"/>
                <a:cs typeface="Calibri"/>
                <a:sym typeface="Calibri"/>
              </a:rPr>
              <a:t>Similar</a:t>
            </a:r>
            <a:r>
              <a:rPr lang="fi-FI" dirty="0">
                <a:solidFill>
                  <a:schemeClr val="bg2"/>
                </a:solidFill>
                <a:latin typeface="Calibri"/>
                <a:ea typeface="Calibri"/>
                <a:cs typeface="Calibri"/>
                <a:sym typeface="Calibri"/>
              </a:rPr>
              <a:t> </a:t>
            </a:r>
            <a:r>
              <a:rPr lang="fi-FI" dirty="0" err="1" smtClean="0">
                <a:solidFill>
                  <a:schemeClr val="bg2"/>
                </a:solidFill>
                <a:latin typeface="Calibri"/>
                <a:ea typeface="Calibri"/>
                <a:cs typeface="Calibri"/>
                <a:sym typeface="Calibri"/>
              </a:rPr>
              <a:t>shade-grown</a:t>
            </a:r>
            <a:r>
              <a:rPr lang="fi-FI" dirty="0" smtClean="0">
                <a:solidFill>
                  <a:schemeClr val="bg2"/>
                </a:solidFill>
                <a:latin typeface="Calibri"/>
                <a:ea typeface="Calibri"/>
                <a:cs typeface="Calibri"/>
                <a:sym typeface="Calibri"/>
              </a:rPr>
              <a:t> </a:t>
            </a:r>
            <a:r>
              <a:rPr lang="fi-FI" dirty="0" err="1" smtClean="0">
                <a:solidFill>
                  <a:schemeClr val="bg2"/>
                </a:solidFill>
                <a:latin typeface="Calibri"/>
                <a:ea typeface="Calibri"/>
                <a:cs typeface="Calibri"/>
                <a:sym typeface="Calibri"/>
              </a:rPr>
              <a:t>agroforestry</a:t>
            </a:r>
            <a:r>
              <a:rPr lang="fi-FI" dirty="0" smtClean="0">
                <a:solidFill>
                  <a:schemeClr val="bg2"/>
                </a:solidFill>
                <a:latin typeface="Calibri"/>
                <a:ea typeface="Calibri"/>
                <a:cs typeface="Calibri"/>
                <a:sym typeface="Calibri"/>
              </a:rPr>
              <a:t> </a:t>
            </a:r>
            <a:r>
              <a:rPr lang="fi-FI" dirty="0" err="1" smtClean="0">
                <a:solidFill>
                  <a:schemeClr val="bg2"/>
                </a:solidFill>
                <a:latin typeface="Calibri"/>
                <a:ea typeface="Calibri"/>
                <a:cs typeface="Calibri"/>
                <a:sym typeface="Calibri"/>
              </a:rPr>
              <a:t>systems</a:t>
            </a:r>
            <a:r>
              <a:rPr lang="fi-FI" dirty="0" smtClean="0">
                <a:solidFill>
                  <a:schemeClr val="bg2"/>
                </a:solidFill>
                <a:latin typeface="Calibri"/>
                <a:ea typeface="Calibri"/>
                <a:cs typeface="Calibri"/>
                <a:sym typeface="Calibri"/>
              </a:rPr>
              <a:t> </a:t>
            </a:r>
            <a:r>
              <a:rPr lang="fi-FI" dirty="0" err="1" smtClean="0">
                <a:solidFill>
                  <a:schemeClr val="bg2"/>
                </a:solidFill>
                <a:latin typeface="Calibri"/>
                <a:ea typeface="Calibri"/>
                <a:cs typeface="Calibri"/>
                <a:sym typeface="Calibri"/>
              </a:rPr>
              <a:t>exist</a:t>
            </a:r>
            <a:r>
              <a:rPr lang="fi-FI" dirty="0" smtClean="0">
                <a:solidFill>
                  <a:schemeClr val="bg2"/>
                </a:solidFill>
                <a:latin typeface="Calibri"/>
                <a:ea typeface="Calibri"/>
                <a:cs typeface="Calibri"/>
                <a:sym typeface="Calibri"/>
              </a:rPr>
              <a:t> </a:t>
            </a:r>
            <a:r>
              <a:rPr lang="fi-FI" dirty="0">
                <a:solidFill>
                  <a:schemeClr val="bg2"/>
                </a:solidFill>
                <a:latin typeface="Calibri"/>
                <a:ea typeface="Calibri"/>
                <a:cs typeface="Calibri"/>
                <a:sym typeface="Calibri"/>
              </a:rPr>
              <a:t>for </a:t>
            </a:r>
            <a:r>
              <a:rPr lang="fi-FI" dirty="0" err="1">
                <a:solidFill>
                  <a:schemeClr val="bg2"/>
                </a:solidFill>
                <a:latin typeface="Calibri"/>
                <a:ea typeface="Calibri"/>
                <a:cs typeface="Calibri"/>
                <a:sym typeface="Calibri"/>
              </a:rPr>
              <a:t>growing</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cocoa</a:t>
            </a:r>
            <a:r>
              <a:rPr lang="fi-FI" dirty="0">
                <a:solidFill>
                  <a:schemeClr val="bg2"/>
                </a:solidFill>
                <a:latin typeface="Calibri"/>
                <a:ea typeface="Calibri"/>
                <a:cs typeface="Calibri"/>
                <a:sym typeface="Calibri"/>
              </a:rPr>
              <a:t> </a:t>
            </a:r>
            <a:r>
              <a:rPr lang="fi-FI" dirty="0" smtClean="0">
                <a:solidFill>
                  <a:schemeClr val="bg2"/>
                </a:solidFill>
                <a:latin typeface="Calibri"/>
                <a:ea typeface="Calibri"/>
                <a:cs typeface="Calibri"/>
                <a:sym typeface="Calibri"/>
              </a:rPr>
              <a:t>and </a:t>
            </a:r>
            <a:r>
              <a:rPr lang="fi-FI" dirty="0">
                <a:solidFill>
                  <a:schemeClr val="bg2"/>
                </a:solidFill>
                <a:latin typeface="Calibri"/>
                <a:ea typeface="Calibri"/>
                <a:cs typeface="Calibri"/>
                <a:sym typeface="Calibri"/>
              </a:rPr>
              <a:t>vanilla </a:t>
            </a:r>
            <a:r>
              <a:rPr lang="fi-FI" dirty="0" err="1" smtClean="0">
                <a:solidFill>
                  <a:schemeClr val="bg2"/>
                </a:solidFill>
                <a:latin typeface="Calibri"/>
                <a:ea typeface="Calibri"/>
                <a:cs typeface="Calibri"/>
                <a:sym typeface="Calibri"/>
              </a:rPr>
              <a:t>plants</a:t>
            </a:r>
            <a:r>
              <a:rPr lang="fi-FI" dirty="0" smtClean="0">
                <a:solidFill>
                  <a:schemeClr val="bg2"/>
                </a:solidFill>
                <a:latin typeface="Calibri"/>
                <a:ea typeface="Calibri"/>
                <a:cs typeface="Calibri"/>
                <a:sym typeface="Calibri"/>
              </a:rPr>
              <a:t> in </a:t>
            </a:r>
            <a:r>
              <a:rPr lang="fi-FI" dirty="0" err="1" smtClean="0">
                <a:solidFill>
                  <a:schemeClr val="bg2"/>
                </a:solidFill>
                <a:latin typeface="Calibri"/>
                <a:ea typeface="Calibri"/>
                <a:cs typeface="Calibri"/>
                <a:sym typeface="Calibri"/>
              </a:rPr>
              <a:t>Madagascar</a:t>
            </a:r>
            <a:r>
              <a:rPr lang="fi-FI" dirty="0" smtClean="0">
                <a:solidFill>
                  <a:schemeClr val="bg2"/>
                </a:solidFill>
                <a:latin typeface="Calibri"/>
                <a:ea typeface="Calibri"/>
                <a:cs typeface="Calibri"/>
                <a:sym typeface="Calibri"/>
              </a:rPr>
              <a:t>.</a:t>
            </a:r>
            <a:endParaRPr dirty="0">
              <a:solidFill>
                <a:schemeClr val="bg2"/>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dirty="0">
              <a:solidFill>
                <a:schemeClr val="bg2"/>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b="1" u="sng" dirty="0">
                <a:solidFill>
                  <a:schemeClr val="bg2"/>
                </a:solidFill>
                <a:latin typeface="Calibri"/>
                <a:ea typeface="Calibri"/>
                <a:cs typeface="Calibri"/>
                <a:sym typeface="Calibri"/>
              </a:rPr>
              <a:t>RESOURCES:</a:t>
            </a:r>
            <a:endParaRPr b="1" u="sng" dirty="0">
              <a:solidFill>
                <a:schemeClr val="bg2"/>
              </a:solidFill>
              <a:latin typeface="Calibri"/>
              <a:ea typeface="Calibri"/>
              <a:cs typeface="Calibri"/>
              <a:sym typeface="Calibri"/>
            </a:endParaRPr>
          </a:p>
          <a:p>
            <a:pPr marL="0" lvl="0" indent="0" rtl="0">
              <a:spcBef>
                <a:spcPts val="0"/>
              </a:spcBef>
              <a:spcAft>
                <a:spcPts val="0"/>
              </a:spcAft>
              <a:buClr>
                <a:srgbClr val="000000"/>
              </a:buClr>
              <a:buSzPts val="1400"/>
              <a:buFont typeface="Arial"/>
              <a:buNone/>
            </a:pPr>
            <a:r>
              <a:rPr lang="fi-FI" dirty="0" err="1">
                <a:solidFill>
                  <a:schemeClr val="bg2"/>
                </a:solidFill>
                <a:latin typeface="Calibri"/>
                <a:ea typeface="Calibri"/>
                <a:cs typeface="Calibri"/>
                <a:sym typeface="Calibri"/>
              </a:rPr>
              <a:t>Foundjem-Tita</a:t>
            </a:r>
            <a:r>
              <a:rPr lang="fi-FI" dirty="0">
                <a:solidFill>
                  <a:schemeClr val="bg2"/>
                </a:solidFill>
                <a:latin typeface="Calibri"/>
                <a:ea typeface="Calibri"/>
                <a:cs typeface="Calibri"/>
                <a:sym typeface="Calibri"/>
              </a:rPr>
              <a:t>, D.,  Donovan, J., </a:t>
            </a:r>
            <a:r>
              <a:rPr lang="fi-FI" dirty="0" err="1">
                <a:solidFill>
                  <a:schemeClr val="bg2"/>
                </a:solidFill>
                <a:latin typeface="Calibri"/>
                <a:ea typeface="Calibri"/>
                <a:cs typeface="Calibri"/>
                <a:sym typeface="Calibri"/>
              </a:rPr>
              <a:t>Stoian</a:t>
            </a:r>
            <a:r>
              <a:rPr lang="fi-FI" dirty="0">
                <a:solidFill>
                  <a:schemeClr val="bg2"/>
                </a:solidFill>
                <a:latin typeface="Calibri"/>
                <a:ea typeface="Calibri"/>
                <a:cs typeface="Calibri"/>
                <a:sym typeface="Calibri"/>
              </a:rPr>
              <a:t>, D., </a:t>
            </a:r>
            <a:r>
              <a:rPr lang="fi-FI" dirty="0" err="1">
                <a:solidFill>
                  <a:schemeClr val="bg2"/>
                </a:solidFill>
                <a:latin typeface="Calibri"/>
                <a:ea typeface="Calibri"/>
                <a:cs typeface="Calibri"/>
                <a:sym typeface="Calibri"/>
              </a:rPr>
              <a:t>Degrande</a:t>
            </a:r>
            <a:r>
              <a:rPr lang="fi-FI" dirty="0">
                <a:solidFill>
                  <a:schemeClr val="bg2"/>
                </a:solidFill>
                <a:latin typeface="Calibri"/>
                <a:ea typeface="Calibri"/>
                <a:cs typeface="Calibri"/>
                <a:sym typeface="Calibri"/>
              </a:rPr>
              <a:t>, A. 2016. </a:t>
            </a:r>
            <a:r>
              <a:rPr lang="fi-FI" dirty="0" err="1">
                <a:solidFill>
                  <a:schemeClr val="bg2"/>
                </a:solidFill>
                <a:latin typeface="Calibri"/>
                <a:ea typeface="Calibri"/>
                <a:cs typeface="Calibri"/>
                <a:sym typeface="Calibri"/>
              </a:rPr>
              <a:t>Baseline</a:t>
            </a:r>
            <a:r>
              <a:rPr lang="fi-FI" dirty="0">
                <a:solidFill>
                  <a:schemeClr val="bg2"/>
                </a:solidFill>
                <a:latin typeface="Calibri"/>
                <a:ea typeface="Calibri"/>
                <a:cs typeface="Calibri"/>
                <a:sym typeface="Calibri"/>
              </a:rPr>
              <a:t> for </a:t>
            </a:r>
            <a:r>
              <a:rPr lang="fi-FI" dirty="0" err="1">
                <a:solidFill>
                  <a:schemeClr val="bg2"/>
                </a:solidFill>
                <a:latin typeface="Calibri"/>
                <a:ea typeface="Calibri"/>
                <a:cs typeface="Calibri"/>
                <a:sym typeface="Calibri"/>
              </a:rPr>
              <a:t>Assessing</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the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Impact</a:t>
            </a:r>
            <a:r>
              <a:rPr lang="fi-FI" dirty="0">
                <a:solidFill>
                  <a:schemeClr val="bg2"/>
                </a:solidFill>
                <a:latin typeface="Calibri"/>
                <a:ea typeface="Calibri"/>
                <a:cs typeface="Calibri"/>
                <a:sym typeface="Calibri"/>
              </a:rPr>
              <a:t> of </a:t>
            </a:r>
            <a:r>
              <a:rPr lang="fi-FI" dirty="0" err="1">
                <a:solidFill>
                  <a:schemeClr val="bg2"/>
                </a:solidFill>
                <a:latin typeface="Calibri"/>
                <a:ea typeface="Calibri"/>
                <a:cs typeface="Calibri"/>
                <a:sym typeface="Calibri"/>
              </a:rPr>
              <a:t>Fairtrade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Certification</a:t>
            </a:r>
            <a:r>
              <a:rPr lang="fi-FI" dirty="0">
                <a:solidFill>
                  <a:schemeClr val="bg2"/>
                </a:solidFill>
                <a:latin typeface="Calibri"/>
                <a:ea typeface="Calibri"/>
                <a:cs typeface="Calibri"/>
                <a:sym typeface="Calibri"/>
              </a:rPr>
              <a:t> on Cocoa </a:t>
            </a:r>
            <a:r>
              <a:rPr lang="fi-FI" dirty="0" err="1">
                <a:solidFill>
                  <a:schemeClr val="bg2"/>
                </a:solidFill>
                <a:latin typeface="Calibri"/>
                <a:ea typeface="Calibri"/>
                <a:cs typeface="Calibri"/>
                <a:sym typeface="Calibri"/>
              </a:rPr>
              <a:t>Farmers</a:t>
            </a:r>
            <a:r>
              <a:rPr lang="fi-FI" dirty="0">
                <a:solidFill>
                  <a:schemeClr val="bg2"/>
                </a:solidFill>
                <a:latin typeface="Calibri"/>
                <a:ea typeface="Calibri"/>
                <a:cs typeface="Calibri"/>
                <a:sym typeface="Calibri"/>
              </a:rPr>
              <a:t> and </a:t>
            </a:r>
            <a:r>
              <a:rPr lang="fi-FI" dirty="0" err="1">
                <a:solidFill>
                  <a:schemeClr val="bg2"/>
                </a:solidFill>
                <a:latin typeface="Calibri"/>
                <a:ea typeface="Calibri"/>
                <a:cs typeface="Calibri"/>
                <a:sym typeface="Calibri"/>
              </a:rPr>
              <a:t>Cooperatives</a:t>
            </a:r>
            <a:r>
              <a:rPr lang="fi-FI" dirty="0">
                <a:solidFill>
                  <a:schemeClr val="bg2"/>
                </a:solidFill>
                <a:latin typeface="Calibri"/>
                <a:ea typeface="Calibri"/>
                <a:cs typeface="Calibri"/>
                <a:sym typeface="Calibri"/>
              </a:rPr>
              <a:t> in Ghana. World </a:t>
            </a:r>
            <a:r>
              <a:rPr lang="fi-FI" dirty="0" err="1">
                <a:solidFill>
                  <a:schemeClr val="bg2"/>
                </a:solidFill>
                <a:latin typeface="Calibri"/>
                <a:ea typeface="Calibri"/>
                <a:cs typeface="Calibri"/>
                <a:sym typeface="Calibri"/>
              </a:rPr>
              <a:t>Agroforestry</a:t>
            </a:r>
            <a:r>
              <a:rPr lang="fi-FI" dirty="0">
                <a:solidFill>
                  <a:schemeClr val="bg2"/>
                </a:solidFill>
                <a:latin typeface="Calibri"/>
                <a:ea typeface="Calibri"/>
                <a:cs typeface="Calibri"/>
                <a:sym typeface="Calibri"/>
              </a:rPr>
              <a:t> Centre. </a:t>
            </a:r>
            <a:endParaRPr dirty="0">
              <a:solidFill>
                <a:schemeClr val="bg2"/>
              </a:solidFill>
              <a:latin typeface="Calibri"/>
              <a:ea typeface="Calibri"/>
              <a:cs typeface="Calibri"/>
              <a:sym typeface="Calibri"/>
            </a:endParaRPr>
          </a:p>
          <a:p>
            <a:pPr marL="0" lvl="0" indent="0" rtl="0">
              <a:spcBef>
                <a:spcPts val="0"/>
              </a:spcBef>
              <a:spcAft>
                <a:spcPts val="0"/>
              </a:spcAft>
              <a:buClr>
                <a:srgbClr val="000000"/>
              </a:buClr>
              <a:buSzPts val="1400"/>
              <a:buFont typeface="Arial"/>
              <a:buNone/>
            </a:pPr>
            <a:r>
              <a:rPr lang="fi-FI" u="sng" dirty="0">
                <a:solidFill>
                  <a:schemeClr val="bg2"/>
                </a:solidFill>
                <a:latin typeface="Calibri"/>
                <a:ea typeface="Calibri"/>
                <a:cs typeface="Calibri"/>
                <a:sym typeface="Calibri"/>
                <a:hlinkClick r:id="rId3"/>
              </a:rPr>
              <a:t>https://www.fairtrade.net/fileadmin/user_upload/content/2009/resources/1704_ICRAF_Ghana_cocoa_baseline-final.pdf</a:t>
            </a:r>
            <a:r>
              <a:rPr lang="fi-FI" dirty="0">
                <a:solidFill>
                  <a:schemeClr val="bg2"/>
                </a:solidFill>
                <a:latin typeface="Calibri"/>
                <a:ea typeface="Calibri"/>
                <a:cs typeface="Calibri"/>
                <a:sym typeface="Calibri"/>
              </a:rPr>
              <a:t>  </a:t>
            </a:r>
            <a:endParaRPr dirty="0">
              <a:solidFill>
                <a:schemeClr val="bg2"/>
              </a:solidFill>
              <a:latin typeface="Calibri"/>
              <a:ea typeface="Calibri"/>
              <a:cs typeface="Calibri"/>
              <a:sym typeface="Calibri"/>
            </a:endParaRPr>
          </a:p>
          <a:p>
            <a:pPr marL="0" lvl="0" indent="0" rtl="0">
              <a:spcBef>
                <a:spcPts val="0"/>
              </a:spcBef>
              <a:spcAft>
                <a:spcPts val="0"/>
              </a:spcAft>
              <a:buClr>
                <a:srgbClr val="000000"/>
              </a:buClr>
              <a:buSzPts val="1400"/>
              <a:buFont typeface="Arial"/>
              <a:buNone/>
            </a:pPr>
            <a:endParaRPr dirty="0">
              <a:solidFill>
                <a:schemeClr val="bg2"/>
              </a:solidFill>
              <a:latin typeface="Calibri"/>
              <a:ea typeface="Calibri"/>
              <a:cs typeface="Calibri"/>
              <a:sym typeface="Calibri"/>
            </a:endParaRPr>
          </a:p>
          <a:p>
            <a:pPr marL="0" lvl="0" indent="0" rtl="0">
              <a:spcBef>
                <a:spcPts val="0"/>
              </a:spcBef>
              <a:spcAft>
                <a:spcPts val="0"/>
              </a:spcAft>
              <a:buClr>
                <a:srgbClr val="000000"/>
              </a:buClr>
              <a:buSzPts val="1400"/>
              <a:buFont typeface="Arial"/>
              <a:buNone/>
            </a:pPr>
            <a:r>
              <a:rPr lang="fi-FI" dirty="0">
                <a:solidFill>
                  <a:schemeClr val="bg2"/>
                </a:solidFill>
                <a:latin typeface="Calibri"/>
                <a:ea typeface="Calibri"/>
                <a:cs typeface="Calibri"/>
                <a:sym typeface="Calibri"/>
              </a:rPr>
              <a:t>Rice, R.A. and </a:t>
            </a:r>
            <a:r>
              <a:rPr lang="fi-FI" dirty="0" err="1">
                <a:solidFill>
                  <a:schemeClr val="bg2"/>
                </a:solidFill>
                <a:latin typeface="Calibri"/>
                <a:ea typeface="Calibri"/>
                <a:cs typeface="Calibri"/>
                <a:sym typeface="Calibri"/>
              </a:rPr>
              <a:t>Greenberg</a:t>
            </a:r>
            <a:r>
              <a:rPr lang="fi-FI" dirty="0">
                <a:solidFill>
                  <a:schemeClr val="bg2"/>
                </a:solidFill>
                <a:latin typeface="Calibri"/>
                <a:ea typeface="Calibri"/>
                <a:cs typeface="Calibri"/>
                <a:sym typeface="Calibri"/>
              </a:rPr>
              <a:t>, R., 2000. </a:t>
            </a:r>
            <a:r>
              <a:rPr lang="fi-FI" dirty="0" err="1">
                <a:solidFill>
                  <a:schemeClr val="bg2"/>
                </a:solidFill>
                <a:latin typeface="Calibri"/>
                <a:ea typeface="Calibri"/>
                <a:cs typeface="Calibri"/>
                <a:sym typeface="Calibri"/>
              </a:rPr>
              <a:t>Cacao</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cultivation</a:t>
            </a:r>
            <a:r>
              <a:rPr lang="fi-FI" dirty="0">
                <a:solidFill>
                  <a:schemeClr val="bg2"/>
                </a:solidFill>
                <a:latin typeface="Calibri"/>
                <a:ea typeface="Calibri"/>
                <a:cs typeface="Calibri"/>
                <a:sym typeface="Calibri"/>
              </a:rPr>
              <a:t> and </a:t>
            </a:r>
            <a:r>
              <a:rPr lang="fi-FI" dirty="0" err="1">
                <a:solidFill>
                  <a:schemeClr val="bg2"/>
                </a:solidFill>
                <a:latin typeface="Calibri"/>
                <a:ea typeface="Calibri"/>
                <a:cs typeface="Calibri"/>
                <a:sym typeface="Calibri"/>
              </a:rPr>
              <a:t>the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conservation</a:t>
            </a:r>
            <a:r>
              <a:rPr lang="fi-FI" dirty="0">
                <a:solidFill>
                  <a:schemeClr val="bg2"/>
                </a:solidFill>
                <a:latin typeface="Calibri"/>
                <a:ea typeface="Calibri"/>
                <a:cs typeface="Calibri"/>
                <a:sym typeface="Calibri"/>
              </a:rPr>
              <a:t> of </a:t>
            </a:r>
            <a:r>
              <a:rPr lang="fi-FI" dirty="0" err="1">
                <a:solidFill>
                  <a:schemeClr val="bg2"/>
                </a:solidFill>
                <a:latin typeface="Calibri"/>
                <a:ea typeface="Calibri"/>
                <a:cs typeface="Calibri"/>
                <a:sym typeface="Calibri"/>
              </a:rPr>
              <a:t>biological</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diversity</a:t>
            </a:r>
            <a:r>
              <a:rPr lang="fi-FI" dirty="0">
                <a:solidFill>
                  <a:schemeClr val="bg2"/>
                </a:solidFill>
                <a:latin typeface="Calibri"/>
                <a:ea typeface="Calibri"/>
                <a:cs typeface="Calibri"/>
                <a:sym typeface="Calibri"/>
              </a:rPr>
              <a:t>. AMBIO: A Journal of </a:t>
            </a:r>
            <a:r>
              <a:rPr lang="fi-FI" dirty="0" err="1">
                <a:solidFill>
                  <a:schemeClr val="bg2"/>
                </a:solidFill>
                <a:latin typeface="Calibri"/>
                <a:ea typeface="Calibri"/>
                <a:cs typeface="Calibri"/>
                <a:sym typeface="Calibri"/>
              </a:rPr>
              <a:t>the</a:t>
            </a:r>
            <a:r>
              <a:rPr lang="fi-FI" dirty="0">
                <a:solidFill>
                  <a:schemeClr val="bg2"/>
                </a:solidFill>
                <a:latin typeface="Calibri"/>
                <a:ea typeface="Calibri"/>
                <a:cs typeface="Calibri"/>
                <a:sym typeface="Calibri"/>
              </a:rPr>
              <a:t> Human Environment 29 (3): 167-173.</a:t>
            </a:r>
            <a:endParaRPr dirty="0">
              <a:solidFill>
                <a:schemeClr val="bg2"/>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dirty="0">
              <a:solidFill>
                <a:schemeClr val="bg2"/>
              </a:solidFill>
              <a:highlight>
                <a:srgbClr val="FCFCFC"/>
              </a:highlight>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dirty="0">
                <a:solidFill>
                  <a:schemeClr val="bg2"/>
                </a:solidFill>
                <a:highlight>
                  <a:srgbClr val="FCFCFC"/>
                </a:highlight>
                <a:latin typeface="Calibri"/>
                <a:ea typeface="Calibri"/>
                <a:cs typeface="Calibri"/>
                <a:sym typeface="Calibri"/>
              </a:rPr>
              <a:t>Richard, A. &amp; </a:t>
            </a:r>
            <a:r>
              <a:rPr lang="fi-FI" dirty="0" err="1">
                <a:solidFill>
                  <a:schemeClr val="bg2"/>
                </a:solidFill>
                <a:highlight>
                  <a:srgbClr val="FCFCFC"/>
                </a:highlight>
                <a:latin typeface="Calibri"/>
                <a:ea typeface="Calibri"/>
                <a:cs typeface="Calibri"/>
                <a:sym typeface="Calibri"/>
              </a:rPr>
              <a:t>Ræbild</a:t>
            </a:r>
            <a:r>
              <a:rPr lang="fi-FI" dirty="0">
                <a:solidFill>
                  <a:schemeClr val="bg2"/>
                </a:solidFill>
                <a:highlight>
                  <a:srgbClr val="FCFCFC"/>
                </a:highlight>
                <a:latin typeface="Calibri"/>
                <a:ea typeface="Calibri"/>
                <a:cs typeface="Calibri"/>
                <a:sym typeface="Calibri"/>
              </a:rPr>
              <a:t>, A. 2016. </a:t>
            </a:r>
            <a:r>
              <a:rPr lang="fi-FI" dirty="0" err="1">
                <a:solidFill>
                  <a:schemeClr val="bg2"/>
                </a:solidFill>
                <a:latin typeface="Calibri"/>
                <a:ea typeface="Calibri"/>
                <a:cs typeface="Calibri"/>
                <a:sym typeface="Calibri"/>
              </a:rPr>
              <a:t>Tree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diversity</a:t>
            </a:r>
            <a:r>
              <a:rPr lang="fi-FI" dirty="0">
                <a:solidFill>
                  <a:schemeClr val="bg2"/>
                </a:solidFill>
                <a:latin typeface="Calibri"/>
                <a:ea typeface="Calibri"/>
                <a:cs typeface="Calibri"/>
                <a:sym typeface="Calibri"/>
              </a:rPr>
              <a:t> and </a:t>
            </a:r>
            <a:r>
              <a:rPr lang="fi-FI" dirty="0" err="1">
                <a:solidFill>
                  <a:schemeClr val="bg2"/>
                </a:solidFill>
                <a:latin typeface="Calibri"/>
                <a:ea typeface="Calibri"/>
                <a:cs typeface="Calibri"/>
                <a:sym typeface="Calibri"/>
              </a:rPr>
              <a:t>canopy</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cover</a:t>
            </a:r>
            <a:r>
              <a:rPr lang="fi-FI" dirty="0">
                <a:solidFill>
                  <a:schemeClr val="bg2"/>
                </a:solidFill>
                <a:latin typeface="Calibri"/>
                <a:ea typeface="Calibri"/>
                <a:cs typeface="Calibri"/>
                <a:sym typeface="Calibri"/>
              </a:rPr>
              <a:t> in </a:t>
            </a:r>
            <a:r>
              <a:rPr lang="fi-FI" dirty="0" err="1">
                <a:solidFill>
                  <a:schemeClr val="bg2"/>
                </a:solidFill>
                <a:latin typeface="Calibri"/>
                <a:ea typeface="Calibri"/>
                <a:cs typeface="Calibri"/>
                <a:sym typeface="Calibri"/>
              </a:rPr>
              <a:t>cocoa</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systems</a:t>
            </a:r>
            <a:r>
              <a:rPr lang="fi-FI" dirty="0">
                <a:solidFill>
                  <a:schemeClr val="bg2"/>
                </a:solidFill>
                <a:latin typeface="Calibri"/>
                <a:ea typeface="Calibri"/>
                <a:cs typeface="Calibri"/>
                <a:sym typeface="Calibri"/>
              </a:rPr>
              <a:t> in Ghana. </a:t>
            </a:r>
            <a:r>
              <a:rPr lang="fi-FI" dirty="0">
                <a:solidFill>
                  <a:schemeClr val="bg2"/>
                </a:solidFill>
                <a:highlight>
                  <a:srgbClr val="FCFCFC"/>
                </a:highlight>
                <a:latin typeface="Calibri"/>
                <a:ea typeface="Calibri"/>
                <a:cs typeface="Calibri"/>
                <a:sym typeface="Calibri"/>
              </a:rPr>
              <a:t>New </a:t>
            </a:r>
            <a:r>
              <a:rPr lang="fi-FI" dirty="0" err="1">
                <a:solidFill>
                  <a:schemeClr val="bg2"/>
                </a:solidFill>
                <a:highlight>
                  <a:srgbClr val="FCFCFC"/>
                </a:highlight>
                <a:latin typeface="Calibri"/>
                <a:ea typeface="Calibri"/>
                <a:cs typeface="Calibri"/>
                <a:sym typeface="Calibri"/>
              </a:rPr>
              <a:t>Forests</a:t>
            </a:r>
            <a:r>
              <a:rPr lang="fi-FI" dirty="0">
                <a:solidFill>
                  <a:schemeClr val="bg2"/>
                </a:solidFill>
                <a:highlight>
                  <a:srgbClr val="FCFCFC"/>
                </a:highlight>
                <a:latin typeface="Calibri"/>
                <a:ea typeface="Calibri"/>
                <a:cs typeface="Calibri"/>
                <a:sym typeface="Calibri"/>
              </a:rPr>
              <a:t> </a:t>
            </a:r>
            <a:r>
              <a:rPr lang="fi-FI" dirty="0">
                <a:solidFill>
                  <a:schemeClr val="bg2"/>
                </a:solidFill>
                <a:latin typeface="Calibri"/>
                <a:ea typeface="Calibri"/>
                <a:cs typeface="Calibri"/>
                <a:sym typeface="Calibri"/>
              </a:rPr>
              <a:t>47(2): </a:t>
            </a:r>
            <a:r>
              <a:rPr lang="fi-FI" dirty="0">
                <a:solidFill>
                  <a:schemeClr val="bg2"/>
                </a:solidFill>
                <a:highlight>
                  <a:srgbClr val="FCFCFC"/>
                </a:highlight>
                <a:latin typeface="Calibri"/>
                <a:ea typeface="Calibri"/>
                <a:cs typeface="Calibri"/>
                <a:sym typeface="Calibri"/>
              </a:rPr>
              <a:t>287–302</a:t>
            </a:r>
            <a:endParaRPr dirty="0">
              <a:solidFill>
                <a:schemeClr val="bg2"/>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u="sng" dirty="0">
                <a:solidFill>
                  <a:schemeClr val="bg2"/>
                </a:solidFill>
                <a:latin typeface="Calibri"/>
                <a:ea typeface="Calibri"/>
                <a:cs typeface="Calibri"/>
                <a:sym typeface="Calibri"/>
                <a:hlinkClick r:id="rId4"/>
              </a:rPr>
              <a:t>https://link.springer.com/article/10.1007/s11056-015-9515-3</a:t>
            </a:r>
            <a:r>
              <a:rPr lang="fi-FI" dirty="0">
                <a:solidFill>
                  <a:schemeClr val="bg2"/>
                </a:solidFill>
                <a:latin typeface="Calibri"/>
                <a:ea typeface="Calibri"/>
                <a:cs typeface="Calibri"/>
                <a:sym typeface="Calibri"/>
              </a:rPr>
              <a:t> </a:t>
            </a:r>
            <a:endParaRPr dirty="0">
              <a:solidFill>
                <a:schemeClr val="bg2"/>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dirty="0">
              <a:solidFill>
                <a:schemeClr val="bg2"/>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dirty="0" err="1">
                <a:solidFill>
                  <a:schemeClr val="bg2"/>
                </a:solidFill>
                <a:latin typeface="Calibri"/>
                <a:ea typeface="Calibri"/>
                <a:cs typeface="Calibri"/>
                <a:sym typeface="Calibri"/>
              </a:rPr>
              <a:t>Ruf</a:t>
            </a:r>
            <a:r>
              <a:rPr lang="fi-FI" dirty="0">
                <a:solidFill>
                  <a:schemeClr val="bg2"/>
                </a:solidFill>
                <a:latin typeface="Calibri"/>
                <a:ea typeface="Calibri"/>
                <a:cs typeface="Calibri"/>
                <a:sym typeface="Calibri"/>
              </a:rPr>
              <a:t>, F.O. 2011. </a:t>
            </a:r>
            <a:r>
              <a:rPr lang="fi-FI" dirty="0" err="1">
                <a:solidFill>
                  <a:schemeClr val="bg2"/>
                </a:solidFill>
                <a:latin typeface="Calibri"/>
                <a:ea typeface="Calibri"/>
                <a:cs typeface="Calibri"/>
                <a:sym typeface="Calibri"/>
              </a:rPr>
              <a:t>The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Myth</a:t>
            </a:r>
            <a:r>
              <a:rPr lang="fi-FI" dirty="0">
                <a:solidFill>
                  <a:schemeClr val="bg2"/>
                </a:solidFill>
                <a:latin typeface="Calibri"/>
                <a:ea typeface="Calibri"/>
                <a:cs typeface="Calibri"/>
                <a:sym typeface="Calibri"/>
              </a:rPr>
              <a:t> of </a:t>
            </a:r>
            <a:r>
              <a:rPr lang="fi-FI" dirty="0" err="1">
                <a:solidFill>
                  <a:schemeClr val="bg2"/>
                </a:solidFill>
                <a:latin typeface="Calibri"/>
                <a:ea typeface="Calibri"/>
                <a:cs typeface="Calibri"/>
                <a:sym typeface="Calibri"/>
              </a:rPr>
              <a:t>Complex</a:t>
            </a:r>
            <a:r>
              <a:rPr lang="fi-FI" dirty="0">
                <a:solidFill>
                  <a:schemeClr val="bg2"/>
                </a:solidFill>
                <a:latin typeface="Calibri"/>
                <a:ea typeface="Calibri"/>
                <a:cs typeface="Calibri"/>
                <a:sym typeface="Calibri"/>
              </a:rPr>
              <a:t> Cocoa </a:t>
            </a:r>
            <a:r>
              <a:rPr lang="fi-FI" dirty="0" err="1">
                <a:solidFill>
                  <a:schemeClr val="bg2"/>
                </a:solidFill>
                <a:latin typeface="Calibri"/>
                <a:ea typeface="Calibri"/>
                <a:cs typeface="Calibri"/>
                <a:sym typeface="Calibri"/>
              </a:rPr>
              <a:t>Agroforests</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The</a:t>
            </a:r>
            <a:r>
              <a:rPr lang="fi-FI" dirty="0">
                <a:solidFill>
                  <a:schemeClr val="bg2"/>
                </a:solidFill>
                <a:latin typeface="Calibri"/>
                <a:ea typeface="Calibri"/>
                <a:cs typeface="Calibri"/>
                <a:sym typeface="Calibri"/>
              </a:rPr>
              <a:t> Case of Ghana. Human </a:t>
            </a:r>
            <a:r>
              <a:rPr lang="fi-FI" dirty="0" err="1">
                <a:solidFill>
                  <a:schemeClr val="bg2"/>
                </a:solidFill>
                <a:latin typeface="Calibri"/>
                <a:ea typeface="Calibri"/>
                <a:cs typeface="Calibri"/>
                <a:sym typeface="Calibri"/>
              </a:rPr>
              <a:t>Ecology</a:t>
            </a:r>
            <a:r>
              <a:rPr lang="fi-FI" dirty="0">
                <a:solidFill>
                  <a:schemeClr val="bg2"/>
                </a:solidFill>
                <a:latin typeface="Calibri"/>
                <a:ea typeface="Calibri"/>
                <a:cs typeface="Calibri"/>
                <a:sym typeface="Calibri"/>
              </a:rPr>
              <a:t> </a:t>
            </a:r>
            <a:r>
              <a:rPr lang="fi-FI" dirty="0">
                <a:solidFill>
                  <a:schemeClr val="bg2"/>
                </a:solidFill>
                <a:highlight>
                  <a:srgbClr val="FFFFFF"/>
                </a:highlight>
                <a:latin typeface="Calibri"/>
                <a:ea typeface="Calibri"/>
                <a:cs typeface="Calibri"/>
                <a:sym typeface="Calibri"/>
              </a:rPr>
              <a:t>39(3): 373–388. </a:t>
            </a:r>
            <a:r>
              <a:rPr lang="fi-FI" u="sng" dirty="0">
                <a:solidFill>
                  <a:schemeClr val="bg2"/>
                </a:solidFill>
                <a:highlight>
                  <a:srgbClr val="FFFFFF"/>
                </a:highlight>
                <a:latin typeface="Calibri"/>
                <a:ea typeface="Calibri"/>
                <a:cs typeface="Calibri"/>
                <a:sym typeface="Calibri"/>
                <a:hlinkClick r:id="rId5"/>
              </a:rPr>
              <a:t>https://www.ncbi.nlm.nih.gov/pmc/articles/PMC3109247/</a:t>
            </a:r>
            <a:r>
              <a:rPr lang="fi-FI" dirty="0">
                <a:solidFill>
                  <a:schemeClr val="bg2"/>
                </a:solidFill>
                <a:highlight>
                  <a:srgbClr val="FFFFFF"/>
                </a:highlight>
                <a:latin typeface="Calibri"/>
                <a:ea typeface="Calibri"/>
                <a:cs typeface="Calibri"/>
                <a:sym typeface="Calibri"/>
              </a:rPr>
              <a:t> </a:t>
            </a:r>
            <a:endParaRPr dirty="0">
              <a:solidFill>
                <a:schemeClr val="bg2"/>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dirty="0">
              <a:solidFill>
                <a:schemeClr val="bg2"/>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dirty="0" err="1">
                <a:solidFill>
                  <a:schemeClr val="bg2"/>
                </a:solidFill>
                <a:highlight>
                  <a:schemeClr val="lt1"/>
                </a:highlight>
                <a:latin typeface="Calibri"/>
                <a:ea typeface="Calibri"/>
                <a:cs typeface="Calibri"/>
                <a:sym typeface="Calibri"/>
              </a:rPr>
              <a:t>Stoian</a:t>
            </a:r>
            <a:r>
              <a:rPr lang="fi-FI" dirty="0">
                <a:solidFill>
                  <a:schemeClr val="bg2"/>
                </a:solidFill>
                <a:highlight>
                  <a:schemeClr val="lt1"/>
                </a:highlight>
                <a:latin typeface="Calibri"/>
                <a:ea typeface="Calibri"/>
                <a:cs typeface="Calibri"/>
                <a:sym typeface="Calibri"/>
              </a:rPr>
              <a:t>, D. 2017, 19 </a:t>
            </a:r>
            <a:r>
              <a:rPr lang="fi-FI" dirty="0" err="1">
                <a:solidFill>
                  <a:schemeClr val="bg2"/>
                </a:solidFill>
                <a:highlight>
                  <a:schemeClr val="lt1"/>
                </a:highlight>
                <a:latin typeface="Calibri"/>
                <a:ea typeface="Calibri"/>
                <a:cs typeface="Calibri"/>
                <a:sym typeface="Calibri"/>
              </a:rPr>
              <a:t>July</a:t>
            </a:r>
            <a:r>
              <a:rPr lang="fi-FI" dirty="0">
                <a:solidFill>
                  <a:schemeClr val="bg2"/>
                </a:solidFill>
                <a:highlight>
                  <a:schemeClr val="lt1"/>
                </a:highlight>
                <a:latin typeface="Calibri"/>
                <a:ea typeface="Calibri"/>
                <a:cs typeface="Calibri"/>
                <a:sym typeface="Calibri"/>
              </a:rPr>
              <a:t>. </a:t>
            </a:r>
            <a:r>
              <a:rPr lang="fi-FI" dirty="0" err="1">
                <a:solidFill>
                  <a:schemeClr val="bg2"/>
                </a:solidFill>
                <a:latin typeface="Calibri"/>
                <a:ea typeface="Calibri"/>
                <a:cs typeface="Calibri"/>
                <a:sym typeface="Calibri"/>
              </a:rPr>
              <a:t>Moving</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towards</a:t>
            </a:r>
            <a:r>
              <a:rPr lang="fi-FI" dirty="0">
                <a:solidFill>
                  <a:schemeClr val="bg2"/>
                </a:solidFill>
                <a:latin typeface="Calibri"/>
                <a:ea typeface="Calibri"/>
                <a:cs typeface="Calibri"/>
                <a:sym typeface="Calibri"/>
              </a:rPr>
              <a:t> a </a:t>
            </a:r>
            <a:r>
              <a:rPr lang="fi-FI" dirty="0" err="1">
                <a:solidFill>
                  <a:schemeClr val="bg2"/>
                </a:solidFill>
                <a:latin typeface="Calibri"/>
                <a:ea typeface="Calibri"/>
                <a:cs typeface="Calibri"/>
                <a:sym typeface="Calibri"/>
              </a:rPr>
              <a:t>sustainable</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cocoa</a:t>
            </a:r>
            <a:r>
              <a:rPr lang="fi-FI" dirty="0">
                <a:solidFill>
                  <a:schemeClr val="bg2"/>
                </a:solidFill>
                <a:latin typeface="Calibri"/>
                <a:ea typeface="Calibri"/>
                <a:cs typeface="Calibri"/>
                <a:sym typeface="Calibri"/>
              </a:rPr>
              <a:t> </a:t>
            </a:r>
            <a:r>
              <a:rPr lang="fi-FI" dirty="0" err="1">
                <a:solidFill>
                  <a:schemeClr val="bg2"/>
                </a:solidFill>
                <a:latin typeface="Calibri"/>
                <a:ea typeface="Calibri"/>
                <a:cs typeface="Calibri"/>
                <a:sym typeface="Calibri"/>
              </a:rPr>
              <a:t>sector</a:t>
            </a:r>
            <a:r>
              <a:rPr lang="fi-FI" dirty="0">
                <a:solidFill>
                  <a:schemeClr val="bg2"/>
                </a:solidFill>
                <a:latin typeface="Calibri"/>
                <a:ea typeface="Calibri"/>
                <a:cs typeface="Calibri"/>
                <a:sym typeface="Calibri"/>
              </a:rPr>
              <a:t> in Ghana. </a:t>
            </a:r>
            <a:r>
              <a:rPr lang="fi-FI" dirty="0" err="1">
                <a:solidFill>
                  <a:schemeClr val="bg2"/>
                </a:solidFill>
                <a:latin typeface="Calibri"/>
                <a:ea typeface="Calibri"/>
                <a:cs typeface="Calibri"/>
                <a:sym typeface="Calibri"/>
              </a:rPr>
              <a:t>Biodiversity</a:t>
            </a:r>
            <a:r>
              <a:rPr lang="fi-FI" dirty="0">
                <a:solidFill>
                  <a:schemeClr val="bg2"/>
                </a:solidFill>
                <a:latin typeface="Calibri"/>
                <a:ea typeface="Calibri"/>
                <a:cs typeface="Calibri"/>
                <a:sym typeface="Calibri"/>
              </a:rPr>
              <a:t> International.</a:t>
            </a:r>
            <a:endParaRPr dirty="0">
              <a:solidFill>
                <a:schemeClr val="bg2"/>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r>
              <a:rPr lang="fi-FI" u="sng" dirty="0">
                <a:solidFill>
                  <a:schemeClr val="bg2"/>
                </a:solidFill>
                <a:latin typeface="Calibri"/>
                <a:ea typeface="Calibri"/>
                <a:cs typeface="Calibri"/>
                <a:sym typeface="Calibri"/>
                <a:hlinkClick r:id="rId6"/>
              </a:rPr>
              <a:t>https://www.bioversityinternational.org/news/detail/moving-towards-a-sustainable-cocoa-sector-in-ghana/</a:t>
            </a:r>
            <a:r>
              <a:rPr lang="fi-FI" dirty="0">
                <a:solidFill>
                  <a:schemeClr val="bg2"/>
                </a:solidFill>
                <a:latin typeface="Calibri"/>
                <a:ea typeface="Calibri"/>
                <a:cs typeface="Calibri"/>
                <a:sym typeface="Calibri"/>
              </a:rPr>
              <a:t> </a:t>
            </a:r>
            <a:endParaRPr dirty="0">
              <a:solidFill>
                <a:schemeClr val="bg2"/>
              </a:solidFill>
              <a:latin typeface="Calibri"/>
              <a:ea typeface="Calibri"/>
              <a:cs typeface="Calibri"/>
              <a:sym typeface="Calibri"/>
            </a:endParaRPr>
          </a:p>
          <a:p>
            <a:pPr marL="0" lvl="0" indent="0" rtl="0">
              <a:spcBef>
                <a:spcPts val="0"/>
              </a:spcBef>
              <a:spcAft>
                <a:spcPts val="0"/>
              </a:spcAft>
              <a:buClr>
                <a:schemeClr val="dk1"/>
              </a:buClr>
              <a:buSzPts val="1100"/>
              <a:buFont typeface="Arial"/>
              <a:buNone/>
            </a:pPr>
            <a:endParaRPr dirty="0">
              <a:solidFill>
                <a:schemeClr val="bg2"/>
              </a:solidFill>
              <a:latin typeface="Calibri"/>
              <a:ea typeface="Calibri"/>
              <a:cs typeface="Calibri"/>
              <a:sym typeface="Calibri"/>
            </a:endParaRPr>
          </a:p>
          <a:p>
            <a:pPr marL="0" lvl="0" indent="0" rtl="0">
              <a:spcBef>
                <a:spcPts val="0"/>
              </a:spcBef>
              <a:spcAft>
                <a:spcPts val="0"/>
              </a:spcAft>
              <a:buClr>
                <a:srgbClr val="000000"/>
              </a:buClr>
              <a:buSzPts val="1400"/>
              <a:buFont typeface="Arial"/>
              <a:buNone/>
            </a:pPr>
            <a:endParaRPr dirty="0">
              <a:solidFill>
                <a:schemeClr val="bg2"/>
              </a:solidFill>
              <a:latin typeface="Calibri"/>
              <a:ea typeface="Calibri"/>
              <a:cs typeface="Calibri"/>
              <a:sym typeface="Calibri"/>
            </a:endParaRPr>
          </a:p>
          <a:p>
            <a:pPr marL="0" lvl="0" indent="0" rtl="0">
              <a:spcBef>
                <a:spcPts val="0"/>
              </a:spcBef>
              <a:spcAft>
                <a:spcPts val="0"/>
              </a:spcAft>
              <a:buClr>
                <a:srgbClr val="000000"/>
              </a:buClr>
              <a:buSzPts val="1400"/>
              <a:buFont typeface="Arial"/>
              <a:buNone/>
            </a:pPr>
            <a:endParaRPr dirty="0">
              <a:solidFill>
                <a:schemeClr val="bg2"/>
              </a:solidFill>
              <a:latin typeface="Calibri"/>
              <a:ea typeface="Calibri"/>
              <a:cs typeface="Calibri"/>
              <a:sym typeface="Calibri"/>
            </a:endParaRPr>
          </a:p>
        </p:txBody>
      </p:sp>
      <p:sp>
        <p:nvSpPr>
          <p:cNvPr id="1016" name="Google Shape;1016;g3da571cafd_2_2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982908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5"/>
        <p:cNvGrpSpPr/>
        <p:nvPr/>
      </p:nvGrpSpPr>
      <p:grpSpPr>
        <a:xfrm>
          <a:off x="0" y="0"/>
          <a:ext cx="0" cy="0"/>
          <a:chOff x="0" y="0"/>
          <a:chExt cx="0" cy="0"/>
        </a:xfrm>
      </p:grpSpPr>
      <p:sp>
        <p:nvSpPr>
          <p:cNvPr id="1026" name="Google Shape;1026;p8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i-FI">
                <a:latin typeface="Calibri"/>
                <a:ea typeface="Calibri"/>
                <a:cs typeface="Calibri"/>
                <a:sym typeface="Calibri"/>
              </a:rPr>
              <a:t>The Andes is a challenging environment for agriculture particularly due to shallow soils and low water availability on steep slopes (Fonte </a:t>
            </a:r>
            <a:r>
              <a:rPr lang="fi-FI" i="1">
                <a:latin typeface="Calibri"/>
                <a:ea typeface="Calibri"/>
                <a:cs typeface="Calibri"/>
                <a:sym typeface="Calibri"/>
              </a:rPr>
              <a:t>et al. </a:t>
            </a:r>
            <a:r>
              <a:rPr lang="fi-FI">
                <a:latin typeface="Calibri"/>
                <a:ea typeface="Calibri"/>
                <a:cs typeface="Calibri"/>
                <a:sym typeface="Calibri"/>
              </a:rPr>
              <a:t>2012). </a:t>
            </a:r>
            <a:r>
              <a:rPr lang="fi-FI" b="1">
                <a:latin typeface="Calibri"/>
                <a:ea typeface="Calibri"/>
                <a:cs typeface="Calibri"/>
                <a:sym typeface="Calibri"/>
              </a:rPr>
              <a:t>Andenes </a:t>
            </a:r>
            <a:r>
              <a:rPr lang="fi-FI">
                <a:latin typeface="Calibri"/>
                <a:ea typeface="Calibri"/>
                <a:cs typeface="Calibri"/>
                <a:sym typeface="Calibri"/>
              </a:rPr>
              <a:t>are an ancient technological response to these challenges. </a:t>
            </a:r>
            <a:endParaRPr>
              <a:latin typeface="Calibri"/>
              <a:ea typeface="Calibri"/>
              <a:cs typeface="Calibri"/>
              <a:sym typeface="Calibri"/>
            </a:endParaRPr>
          </a:p>
          <a:p>
            <a:pPr marL="0" lvl="0" indent="0" rtl="0">
              <a:spcBef>
                <a:spcPts val="360"/>
              </a:spcBef>
              <a:spcAft>
                <a:spcPts val="0"/>
              </a:spcAft>
              <a:buClr>
                <a:srgbClr val="000000"/>
              </a:buClr>
              <a:buSzPts val="1100"/>
              <a:buFont typeface="Arial"/>
              <a:buNone/>
            </a:pPr>
            <a:endParaRPr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i-FI" b="1" i="0" u="none" strike="noStrike" cap="none">
                <a:solidFill>
                  <a:schemeClr val="dk1"/>
                </a:solidFill>
                <a:latin typeface="Calibri"/>
                <a:ea typeface="Calibri"/>
                <a:cs typeface="Calibri"/>
                <a:sym typeface="Calibri"/>
              </a:rPr>
              <a:t>An </a:t>
            </a:r>
            <a:r>
              <a:rPr lang="fi-FI" b="1">
                <a:latin typeface="Calibri"/>
                <a:ea typeface="Calibri"/>
                <a:cs typeface="Calibri"/>
                <a:sym typeface="Calibri"/>
              </a:rPr>
              <a:t>a</a:t>
            </a:r>
            <a:r>
              <a:rPr lang="fi-FI" b="1" i="0" u="none" strike="noStrike" cap="none">
                <a:solidFill>
                  <a:schemeClr val="dk1"/>
                </a:solidFill>
                <a:latin typeface="Calibri"/>
                <a:ea typeface="Calibri"/>
                <a:cs typeface="Calibri"/>
                <a:sym typeface="Calibri"/>
              </a:rPr>
              <a:t>nden is a step terrace</a:t>
            </a:r>
            <a:r>
              <a:rPr lang="fi-FI" i="0" u="none" strike="noStrike" cap="none">
                <a:solidFill>
                  <a:schemeClr val="dk1"/>
                </a:solidFill>
                <a:latin typeface="Calibri"/>
                <a:ea typeface="Calibri"/>
                <a:cs typeface="Calibri"/>
                <a:sym typeface="Calibri"/>
              </a:rPr>
              <a:t> in the Andes region of South America. They were already being built by at least 2000 BCE, and </a:t>
            </a:r>
            <a:r>
              <a:rPr lang="fi-FI">
                <a:latin typeface="Calibri"/>
                <a:ea typeface="Calibri"/>
                <a:cs typeface="Calibri"/>
                <a:sym typeface="Calibri"/>
              </a:rPr>
              <a:t>s</a:t>
            </a:r>
            <a:r>
              <a:rPr lang="fi-FI" i="0" u="none" strike="noStrike" cap="none">
                <a:solidFill>
                  <a:schemeClr val="dk1"/>
                </a:solidFill>
                <a:latin typeface="Calibri"/>
                <a:ea typeface="Calibri"/>
                <a:cs typeface="Calibri"/>
                <a:sym typeface="Calibri"/>
              </a:rPr>
              <a:t>ome have been in use for 500 years or more. The andenes are about 3 m. wide. They are complicated engineering structures dug into the mountain or hillside. They have retaining walls of stone, foundations for stability, and systems for managing water </a:t>
            </a:r>
            <a:r>
              <a:rPr lang="fi-FI">
                <a:latin typeface="Calibri"/>
                <a:ea typeface="Calibri"/>
                <a:cs typeface="Calibri"/>
                <a:sym typeface="Calibri"/>
              </a:rPr>
              <a:t>(movement, retention, and </a:t>
            </a:r>
            <a:r>
              <a:rPr lang="fi-FI" i="0" u="none" strike="noStrike" cap="none">
                <a:solidFill>
                  <a:schemeClr val="dk1"/>
                </a:solidFill>
                <a:latin typeface="Calibri"/>
                <a:ea typeface="Calibri"/>
                <a:cs typeface="Calibri"/>
                <a:sym typeface="Calibri"/>
              </a:rPr>
              <a:t>drainage). The engineering creates a microclimate enabling crop production in extreme conditions</a:t>
            </a:r>
            <a:r>
              <a:rPr lang="fi-FI">
                <a:latin typeface="Calibri"/>
                <a:ea typeface="Calibri"/>
                <a:cs typeface="Calibri"/>
                <a:sym typeface="Calibri"/>
              </a:rPr>
              <a:t>.</a:t>
            </a:r>
            <a:r>
              <a:rPr lang="fi-FI" i="0" u="none" strike="noStrike" cap="none">
                <a:solidFill>
                  <a:schemeClr val="dk1"/>
                </a:solidFill>
                <a:latin typeface="Calibri"/>
                <a:ea typeface="Calibri"/>
                <a:cs typeface="Calibri"/>
                <a:sym typeface="Calibri"/>
              </a:rPr>
              <a:t> For example, they dramatically extend the elevation at which maize can be grown. </a:t>
            </a:r>
            <a:r>
              <a:rPr lang="fi-FI">
                <a:solidFill>
                  <a:srgbClr val="0000FF"/>
                </a:solidFill>
                <a:latin typeface="Calibri"/>
                <a:ea typeface="Calibri"/>
                <a:cs typeface="Calibri"/>
                <a:sym typeface="Calibri"/>
              </a:rPr>
              <a:t> </a:t>
            </a:r>
            <a:r>
              <a:rPr lang="fi-FI" u="sng">
                <a:solidFill>
                  <a:srgbClr val="0000FF"/>
                </a:solidFill>
                <a:latin typeface="Calibri"/>
                <a:ea typeface="Calibri"/>
                <a:cs typeface="Calibri"/>
                <a:sym typeface="Calibri"/>
                <a:hlinkClick r:id="rId3"/>
              </a:rPr>
              <a:t>https://en.wikipedia.org/wiki/And%C3%A9n</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i-FI">
                <a:latin typeface="Calibri"/>
                <a:ea typeface="Calibri"/>
                <a:cs typeface="Calibri"/>
                <a:sym typeface="Calibri"/>
              </a:rPr>
              <a:t>Andean farming systems are designated by FAO as a Globally Important Agricultural Heritage Systems and</a:t>
            </a:r>
            <a:r>
              <a:rPr lang="fi-FI">
                <a:solidFill>
                  <a:srgbClr val="000000"/>
                </a:solidFill>
                <a:highlight>
                  <a:srgbClr val="FFFFFF"/>
                </a:highlight>
                <a:latin typeface="Calibri"/>
                <a:ea typeface="Calibri"/>
                <a:cs typeface="Calibri"/>
                <a:sym typeface="Calibri"/>
              </a:rPr>
              <a:t> are famous for being sustainable for soils and earth (FAO no date). </a:t>
            </a:r>
            <a:r>
              <a:rPr lang="fi-FI">
                <a:latin typeface="Calibri"/>
                <a:ea typeface="Calibri"/>
                <a:cs typeface="Calibri"/>
                <a:sym typeface="Calibri"/>
              </a:rPr>
              <a:t>Mountain farmlands are remote, and farmers tend to be resource poor which limits use of external agri-chemical inputs (Fonte, et al. 2012). Low level of external inputs is supportive of associated natural values. Management of the terraces supports genetic value related to native seeds (see video), including and especially to native and wild potato, of which many are in danger of extinction (</a:t>
            </a:r>
            <a:r>
              <a:rPr lang="fi-FI">
                <a:solidFill>
                  <a:srgbClr val="000000"/>
                </a:solidFill>
                <a:latin typeface="Calibri"/>
                <a:ea typeface="Calibri"/>
                <a:cs typeface="Calibri"/>
                <a:sym typeface="Calibri"/>
              </a:rPr>
              <a:t>Taboada&amp; Dolorier 2004). </a:t>
            </a:r>
            <a:r>
              <a:rPr lang="fi-FI">
                <a:latin typeface="Calibri"/>
                <a:ea typeface="Calibri"/>
                <a:cs typeface="Calibri"/>
                <a:sym typeface="Calibri"/>
              </a:rPr>
              <a:t> Andenes are an </a:t>
            </a:r>
            <a:r>
              <a:rPr lang="fi-FI" i="0" u="none" strike="noStrike" cap="none">
                <a:solidFill>
                  <a:schemeClr val="dk1"/>
                </a:solidFill>
                <a:latin typeface="Calibri"/>
                <a:ea typeface="Calibri"/>
                <a:cs typeface="Calibri"/>
                <a:sym typeface="Calibri"/>
              </a:rPr>
              <a:t>e</a:t>
            </a:r>
            <a:r>
              <a:rPr lang="fi-FI">
                <a:latin typeface="Calibri"/>
                <a:ea typeface="Calibri"/>
                <a:cs typeface="Calibri"/>
                <a:sym typeface="Calibri"/>
              </a:rPr>
              <a:t>xample of </a:t>
            </a:r>
            <a:r>
              <a:rPr lang="fi-FI" i="0" u="none" strike="noStrike" cap="none">
                <a:solidFill>
                  <a:schemeClr val="dk1"/>
                </a:solidFill>
                <a:latin typeface="Calibri"/>
                <a:ea typeface="Calibri"/>
                <a:cs typeface="Calibri"/>
                <a:sym typeface="Calibri"/>
              </a:rPr>
              <a:t>maintain</a:t>
            </a:r>
            <a:r>
              <a:rPr lang="fi-FI">
                <a:latin typeface="Calibri"/>
                <a:ea typeface="Calibri"/>
                <a:cs typeface="Calibri"/>
                <a:sym typeface="Calibri"/>
              </a:rPr>
              <a:t>ing </a:t>
            </a:r>
            <a:r>
              <a:rPr lang="fi-FI" i="0" u="none" strike="noStrike" cap="none">
                <a:solidFill>
                  <a:schemeClr val="dk1"/>
                </a:solidFill>
                <a:latin typeface="Calibri"/>
                <a:ea typeface="Calibri"/>
                <a:cs typeface="Calibri"/>
                <a:sym typeface="Calibri"/>
              </a:rPr>
              <a:t>the ancient traditional agricultural technologies and knowledge. </a:t>
            </a:r>
            <a:r>
              <a:rPr lang="fi-FI">
                <a:latin typeface="Calibri"/>
                <a:ea typeface="Calibri"/>
                <a:cs typeface="Calibri"/>
                <a:sym typeface="Calibri"/>
              </a:rPr>
              <a:t>H</a:t>
            </a:r>
            <a:r>
              <a:rPr lang="fi-FI" i="0" u="none" strike="noStrike" cap="none">
                <a:solidFill>
                  <a:schemeClr val="dk1"/>
                </a:solidFill>
                <a:latin typeface="Calibri"/>
                <a:ea typeface="Calibri"/>
                <a:cs typeface="Calibri"/>
                <a:sym typeface="Calibri"/>
              </a:rPr>
              <a:t>igh pressure from the youth leaving to the forest or the towns has lead to a severe loss of knowledge and biodiversity</a:t>
            </a:r>
            <a:r>
              <a:rPr lang="fi-FI">
                <a:latin typeface="Calibri"/>
                <a:ea typeface="Calibri"/>
                <a:cs typeface="Calibri"/>
                <a:sym typeface="Calibri"/>
              </a:rPr>
              <a:t> (see video; </a:t>
            </a:r>
            <a:r>
              <a:rPr lang="fi-FI">
                <a:solidFill>
                  <a:srgbClr val="000000"/>
                </a:solidFill>
                <a:latin typeface="Calibri"/>
                <a:ea typeface="Calibri"/>
                <a:cs typeface="Calibri"/>
                <a:sym typeface="Calibri"/>
              </a:rPr>
              <a:t>FAO no date). However, several institutions in the Andes work to restore abandoned terraces and build new ones (Altieri &amp; Nicholls 2008). Reclaiming of andenes is considered one of the ways to sustainably increase agricultural production in the Andes and to increase resilience to climate change (Graber 2011). The main challenges to terrace farming in the Andes nowadays are the high labour input needed, as well as a loss of traditional knowledge.</a:t>
            </a:r>
            <a:endParaRPr>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a:solidFill>
                <a:srgbClr val="000000"/>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b="1">
                <a:solidFill>
                  <a:srgbClr val="000000"/>
                </a:solidFill>
                <a:latin typeface="Calibri"/>
                <a:ea typeface="Calibri"/>
                <a:cs typeface="Calibri"/>
                <a:sym typeface="Calibri"/>
              </a:rPr>
              <a:t>EXAMPLE country situation:</a:t>
            </a:r>
            <a:r>
              <a:rPr lang="fi-FI">
                <a:solidFill>
                  <a:srgbClr val="000000"/>
                </a:solidFill>
                <a:latin typeface="Calibri"/>
                <a:ea typeface="Calibri"/>
                <a:cs typeface="Calibri"/>
                <a:sym typeface="Calibri"/>
              </a:rPr>
              <a:t> “Peru has approximately one million hectares of agricultural terraces called andenes on highland mountain slopes, a tradition of the Andean culture which, in the past, enabled Peruvians to expand their agricultural frontier and use land in a sustainable manner. Today, barely 20% of these andenes are being used properly, the rest are deteriorated due to inappropriate farming practices”. (</a:t>
            </a:r>
            <a:r>
              <a:rPr lang="fi-FI" b="1">
                <a:solidFill>
                  <a:srgbClr val="000000"/>
                </a:solidFill>
                <a:latin typeface="Calibri"/>
                <a:ea typeface="Calibri"/>
                <a:cs typeface="Calibri"/>
                <a:sym typeface="Calibri"/>
              </a:rPr>
              <a:t>SOURCE:</a:t>
            </a:r>
            <a:r>
              <a:rPr lang="fi-FI">
                <a:solidFill>
                  <a:srgbClr val="000000"/>
                </a:solidFill>
                <a:latin typeface="Calibri"/>
                <a:ea typeface="Calibri"/>
                <a:cs typeface="Calibri"/>
                <a:sym typeface="Calibri"/>
              </a:rPr>
              <a:t> Biodiversity in Peru, national report for CBD. 1997</a:t>
            </a:r>
            <a:r>
              <a:rPr lang="fi-FI">
                <a:solidFill>
                  <a:srgbClr val="0000FF"/>
                </a:solidFill>
                <a:latin typeface="Calibri"/>
                <a:ea typeface="Calibri"/>
                <a:cs typeface="Calibri"/>
                <a:sym typeface="Calibri"/>
              </a:rPr>
              <a:t> </a:t>
            </a:r>
            <a:r>
              <a:rPr lang="fi-FI" u="sng">
                <a:solidFill>
                  <a:srgbClr val="0000FF"/>
                </a:solidFill>
                <a:latin typeface="Calibri"/>
                <a:ea typeface="Calibri"/>
                <a:cs typeface="Calibri"/>
                <a:sym typeface="Calibri"/>
                <a:hlinkClick r:id="rId4"/>
              </a:rPr>
              <a:t>https://www.cbd.int/doc/world/pe/pe-nr-01-en.pdf</a:t>
            </a:r>
            <a:r>
              <a:rPr lang="fi-FI">
                <a:solidFill>
                  <a:srgbClr val="000000"/>
                </a:solidFill>
                <a:latin typeface="Calibri"/>
                <a:ea typeface="Calibri"/>
                <a:cs typeface="Calibri"/>
                <a:sym typeface="Calibri"/>
              </a:rPr>
              <a:t> )</a:t>
            </a:r>
            <a:endParaRPr>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a:latin typeface="Calibri"/>
              <a:ea typeface="Calibri"/>
              <a:cs typeface="Calibri"/>
              <a:sym typeface="Calibri"/>
            </a:endParaRPr>
          </a:p>
          <a:p>
            <a:pPr marL="0" lvl="0" indent="0" rtl="0">
              <a:spcBef>
                <a:spcPts val="360"/>
              </a:spcBef>
              <a:spcAft>
                <a:spcPts val="0"/>
              </a:spcAft>
              <a:buClr>
                <a:srgbClr val="000000"/>
              </a:buClr>
              <a:buSzPts val="1100"/>
              <a:buFont typeface="Arial"/>
              <a:buNone/>
            </a:pPr>
            <a:r>
              <a:rPr lang="fi-FI" b="1" u="sng">
                <a:latin typeface="Calibri"/>
                <a:ea typeface="Calibri"/>
                <a:cs typeface="Calibri"/>
                <a:sym typeface="Calibri"/>
              </a:rPr>
              <a:t>RESOURCES</a:t>
            </a:r>
            <a:endParaRPr b="1" u="sng">
              <a:latin typeface="Calibri"/>
              <a:ea typeface="Calibri"/>
              <a:cs typeface="Calibri"/>
              <a:sym typeface="Calibri"/>
            </a:endParaRPr>
          </a:p>
          <a:p>
            <a:pPr marL="0" lvl="0" indent="0">
              <a:spcBef>
                <a:spcPts val="360"/>
              </a:spcBef>
              <a:spcAft>
                <a:spcPts val="0"/>
              </a:spcAft>
              <a:buClr>
                <a:srgbClr val="000000"/>
              </a:buClr>
              <a:buSzPts val="1100"/>
              <a:buFont typeface="Arial"/>
              <a:buNone/>
            </a:pPr>
            <a:r>
              <a:rPr lang="fi-FI" b="1">
                <a:latin typeface="Calibri"/>
                <a:ea typeface="Calibri"/>
                <a:cs typeface="Calibri"/>
                <a:sym typeface="Calibri"/>
              </a:rPr>
              <a:t>Altieri, </a:t>
            </a:r>
            <a:r>
              <a:rPr lang="fi-FI">
                <a:latin typeface="Calibri"/>
                <a:ea typeface="Calibri"/>
                <a:cs typeface="Calibri"/>
                <a:sym typeface="Calibri"/>
              </a:rPr>
              <a:t>M. A. &amp; Nicholls, C.A. 2008. Scaling up Agroecological Approaches for Food Sovereignty in Latin America. Development Supplement: The Future of Agriculture 51:472-480.</a:t>
            </a:r>
            <a:endParaRPr>
              <a:latin typeface="Calibri"/>
              <a:ea typeface="Calibri"/>
              <a:cs typeface="Calibri"/>
              <a:sym typeface="Calibri"/>
            </a:endParaRPr>
          </a:p>
          <a:p>
            <a:pPr marL="0" lvl="0" indent="0">
              <a:spcBef>
                <a:spcPts val="360"/>
              </a:spcBef>
              <a:spcAft>
                <a:spcPts val="0"/>
              </a:spcAft>
              <a:buClr>
                <a:srgbClr val="000000"/>
              </a:buClr>
              <a:buSzPts val="1100"/>
              <a:buFont typeface="Arial"/>
              <a:buNone/>
            </a:pPr>
            <a:r>
              <a:rPr lang="fi-FI" b="1">
                <a:solidFill>
                  <a:srgbClr val="000000"/>
                </a:solidFill>
                <a:latin typeface="Calibri"/>
                <a:ea typeface="Calibri"/>
                <a:cs typeface="Calibri"/>
                <a:sym typeface="Calibri"/>
              </a:rPr>
              <a:t>Alvarado,</a:t>
            </a:r>
            <a:r>
              <a:rPr lang="fi-FI">
                <a:solidFill>
                  <a:srgbClr val="000000"/>
                </a:solidFill>
                <a:latin typeface="Calibri"/>
                <a:ea typeface="Calibri"/>
                <a:cs typeface="Calibri"/>
                <a:sym typeface="Calibri"/>
              </a:rPr>
              <a:t> F. Siura, S., &amp; Manrique, A. (2017) Peru: agroecological movement history 1980–2015, Agroecology and Sustainable Food Systems, 41:3-4, 366-379.</a:t>
            </a:r>
            <a:r>
              <a:rPr lang="fi-FI">
                <a:solidFill>
                  <a:srgbClr val="0000FF"/>
                </a:solidFill>
                <a:latin typeface="Calibri"/>
                <a:ea typeface="Calibri"/>
                <a:cs typeface="Calibri"/>
                <a:sym typeface="Calibri"/>
              </a:rPr>
              <a:t> </a:t>
            </a:r>
            <a:r>
              <a:rPr lang="fi-FI" u="sng">
                <a:solidFill>
                  <a:srgbClr val="0000FF"/>
                </a:solidFill>
                <a:latin typeface="Calibri"/>
                <a:ea typeface="Calibri"/>
                <a:cs typeface="Calibri"/>
                <a:sym typeface="Calibri"/>
                <a:hlinkClick r:id="rId5"/>
              </a:rPr>
              <a:t>https://doi-org.libproxy.helsinki.fi/10.1080/21683565.2017.1287148 </a:t>
            </a:r>
            <a:endParaRPr>
              <a:latin typeface="Calibri"/>
              <a:ea typeface="Calibri"/>
              <a:cs typeface="Calibri"/>
              <a:sym typeface="Calibri"/>
            </a:endParaRPr>
          </a:p>
          <a:p>
            <a:pPr marL="0" lvl="0" indent="0" rtl="0">
              <a:spcBef>
                <a:spcPts val="1000"/>
              </a:spcBef>
              <a:spcAft>
                <a:spcPts val="0"/>
              </a:spcAft>
              <a:buClr>
                <a:srgbClr val="000000"/>
              </a:buClr>
              <a:buSzPts val="1100"/>
              <a:buFont typeface="Arial"/>
              <a:buNone/>
            </a:pPr>
            <a:r>
              <a:rPr lang="fi-FI" b="1">
                <a:solidFill>
                  <a:srgbClr val="000000"/>
                </a:solidFill>
                <a:latin typeface="Calibri"/>
                <a:ea typeface="Calibri"/>
                <a:cs typeface="Calibri"/>
                <a:sym typeface="Calibri"/>
              </a:rPr>
              <a:t>Beltran, </a:t>
            </a:r>
            <a:r>
              <a:rPr lang="fi-FI">
                <a:solidFill>
                  <a:srgbClr val="000000"/>
                </a:solidFill>
                <a:latin typeface="Calibri"/>
                <a:ea typeface="Calibri"/>
                <a:cs typeface="Calibri"/>
                <a:sym typeface="Calibri"/>
              </a:rPr>
              <a:t>R. Blogspot with collection of resources </a:t>
            </a:r>
            <a:r>
              <a:rPr lang="fi-FI" u="sng">
                <a:solidFill>
                  <a:srgbClr val="0000FF"/>
                </a:solidFill>
                <a:latin typeface="Calibri"/>
                <a:ea typeface="Calibri"/>
                <a:cs typeface="Calibri"/>
                <a:sym typeface="Calibri"/>
                <a:hlinkClick r:id="rId6"/>
              </a:rPr>
              <a:t>https://lahoradelachalina.blogspot.com/2014/11/presented-to-cop20-andenes-or-inca.html?view=mosaic</a:t>
            </a:r>
            <a:r>
              <a:rPr lang="fi-FI">
                <a:solidFill>
                  <a:srgbClr val="0000FF"/>
                </a:solidFill>
                <a:latin typeface="Calibri"/>
                <a:ea typeface="Calibri"/>
                <a:cs typeface="Calibri"/>
                <a:sym typeface="Calibri"/>
              </a:rPr>
              <a:t> </a:t>
            </a:r>
            <a:endParaRPr>
              <a:latin typeface="Calibri"/>
              <a:ea typeface="Calibri"/>
              <a:cs typeface="Calibri"/>
              <a:sym typeface="Calibri"/>
            </a:endParaRPr>
          </a:p>
          <a:p>
            <a:pPr marL="0" lvl="0" indent="0" rtl="0">
              <a:spcBef>
                <a:spcPts val="1000"/>
              </a:spcBef>
              <a:spcAft>
                <a:spcPts val="0"/>
              </a:spcAft>
              <a:buClr>
                <a:srgbClr val="000000"/>
              </a:buClr>
              <a:buSzPts val="1100"/>
              <a:buFont typeface="Arial"/>
              <a:buNone/>
            </a:pPr>
            <a:r>
              <a:rPr lang="fi-FI" b="1">
                <a:latin typeface="Calibri"/>
                <a:ea typeface="Calibri"/>
                <a:cs typeface="Calibri"/>
                <a:sym typeface="Calibri"/>
              </a:rPr>
              <a:t>FAO </a:t>
            </a:r>
            <a:r>
              <a:rPr lang="fi-FI">
                <a:latin typeface="Calibri"/>
                <a:ea typeface="Calibri"/>
                <a:cs typeface="Calibri"/>
                <a:sym typeface="Calibri"/>
              </a:rPr>
              <a:t>(no date)</a:t>
            </a:r>
            <a:r>
              <a:rPr lang="fi-FI" b="1">
                <a:latin typeface="Calibri"/>
                <a:ea typeface="Calibri"/>
                <a:cs typeface="Calibri"/>
                <a:sym typeface="Calibri"/>
              </a:rPr>
              <a:t>. </a:t>
            </a:r>
            <a:r>
              <a:rPr lang="fi-FI">
                <a:latin typeface="Calibri"/>
                <a:ea typeface="Calibri"/>
                <a:cs typeface="Calibri"/>
                <a:sym typeface="Calibri"/>
              </a:rPr>
              <a:t>Globally Important Agriculture Heritage System: Andean agriculture </a:t>
            </a:r>
            <a:r>
              <a:rPr lang="fi-FI" u="sng">
                <a:solidFill>
                  <a:srgbClr val="0000FF"/>
                </a:solidFill>
                <a:latin typeface="Calibri"/>
                <a:ea typeface="Calibri"/>
                <a:cs typeface="Calibri"/>
                <a:sym typeface="Calibri"/>
                <a:hlinkClick r:id="rId7"/>
              </a:rPr>
              <a:t>http://www.fao.org/giahs/giahsaroundtheworld/designated-sites/latin-america-and-the-caribbean/andean-agriculture/en/</a:t>
            </a:r>
            <a:r>
              <a:rPr lang="fi-FI">
                <a:solidFill>
                  <a:srgbClr val="0000FF"/>
                </a:solidFill>
                <a:latin typeface="Calibri"/>
                <a:ea typeface="Calibri"/>
                <a:cs typeface="Calibri"/>
                <a:sym typeface="Calibri"/>
              </a:rPr>
              <a:t> </a:t>
            </a:r>
            <a:endParaRPr>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fi-FI" b="1">
                <a:solidFill>
                  <a:srgbClr val="000000"/>
                </a:solidFill>
                <a:latin typeface="Calibri"/>
                <a:ea typeface="Calibri"/>
                <a:cs typeface="Calibri"/>
                <a:sym typeface="Calibri"/>
              </a:rPr>
              <a:t>Fonte,</a:t>
            </a:r>
            <a:r>
              <a:rPr lang="fi-FI">
                <a:solidFill>
                  <a:srgbClr val="000000"/>
                </a:solidFill>
                <a:latin typeface="Calibri"/>
                <a:ea typeface="Calibri"/>
                <a:cs typeface="Calibri"/>
                <a:sym typeface="Calibri"/>
              </a:rPr>
              <a:t> S.J., Vanek, S.J., Oyarzun, P. Parsa, S., Quintero, D. C. Rao, I.M., Lavelle, P. 2012. Chapter 4. Pathways to agroecological intensification of soil fertility management by smallholder farmers in the Andean highlands. Advances in Agronomy 116: 125-184. </a:t>
            </a:r>
            <a:endParaRPr>
              <a:solidFill>
                <a:srgbClr val="000000"/>
              </a:solidFill>
              <a:latin typeface="Calibri"/>
              <a:ea typeface="Calibri"/>
              <a:cs typeface="Calibri"/>
              <a:sym typeface="Calibri"/>
            </a:endParaRPr>
          </a:p>
          <a:p>
            <a:pPr marL="0" lvl="0" indent="0" rtl="0">
              <a:spcBef>
                <a:spcPts val="1000"/>
              </a:spcBef>
              <a:spcAft>
                <a:spcPts val="0"/>
              </a:spcAft>
              <a:buClr>
                <a:srgbClr val="000000"/>
              </a:buClr>
              <a:buSzPts val="1100"/>
              <a:buFont typeface="Arial"/>
              <a:buNone/>
            </a:pPr>
            <a:r>
              <a:rPr lang="fi-FI" b="1">
                <a:solidFill>
                  <a:srgbClr val="000000"/>
                </a:solidFill>
                <a:latin typeface="Calibri"/>
                <a:ea typeface="Calibri"/>
                <a:cs typeface="Calibri"/>
                <a:sym typeface="Calibri"/>
              </a:rPr>
              <a:t>Graber,</a:t>
            </a:r>
            <a:r>
              <a:rPr lang="fi-FI">
                <a:solidFill>
                  <a:srgbClr val="000000"/>
                </a:solidFill>
                <a:latin typeface="Calibri"/>
                <a:ea typeface="Calibri"/>
                <a:cs typeface="Calibri"/>
                <a:sym typeface="Calibri"/>
              </a:rPr>
              <a:t> C. 2011. Farming Like the Incas </a:t>
            </a:r>
            <a:r>
              <a:rPr lang="fi-FI" u="sng">
                <a:solidFill>
                  <a:srgbClr val="0000FF"/>
                </a:solidFill>
                <a:latin typeface="Calibri"/>
                <a:ea typeface="Calibri"/>
                <a:cs typeface="Calibri"/>
                <a:sym typeface="Calibri"/>
                <a:hlinkClick r:id="rId8"/>
              </a:rPr>
              <a:t>https://www.smithsonianmag.com/history/farming-like-the-incas-70263217/</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1000"/>
              </a:spcBef>
              <a:spcAft>
                <a:spcPts val="0"/>
              </a:spcAft>
              <a:buClr>
                <a:srgbClr val="000000"/>
              </a:buClr>
              <a:buSzPts val="1100"/>
              <a:buFont typeface="Arial"/>
              <a:buNone/>
            </a:pPr>
            <a:r>
              <a:rPr lang="fi-FI" b="1">
                <a:solidFill>
                  <a:srgbClr val="000000"/>
                </a:solidFill>
                <a:latin typeface="Calibri"/>
                <a:ea typeface="Calibri"/>
                <a:cs typeface="Calibri"/>
                <a:sym typeface="Calibri"/>
              </a:rPr>
              <a:t>Dunlap, A.S. Video (4:58 min) with Dr. Ann Kendall</a:t>
            </a:r>
            <a:r>
              <a:rPr lang="fi-FI">
                <a:solidFill>
                  <a:srgbClr val="000000"/>
                </a:solidFill>
                <a:latin typeface="Calibri"/>
                <a:ea typeface="Calibri"/>
                <a:cs typeface="Calibri"/>
                <a:sym typeface="Calibri"/>
              </a:rPr>
              <a:t> (founder of Cusichaca Trust) on Cusichaca in Peru</a:t>
            </a:r>
            <a:r>
              <a:rPr lang="fi-FI">
                <a:solidFill>
                  <a:srgbClr val="0000FF"/>
                </a:solidFill>
                <a:latin typeface="Calibri"/>
                <a:ea typeface="Calibri"/>
                <a:cs typeface="Calibri"/>
                <a:sym typeface="Calibri"/>
              </a:rPr>
              <a:t> https://vimeo.com/53141717</a:t>
            </a:r>
            <a:endParaRPr>
              <a:solidFill>
                <a:srgbClr val="0000FF"/>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100"/>
              <a:buFont typeface="Arial"/>
              <a:buNone/>
            </a:pPr>
            <a:endParaRPr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fi-FI" b="1" u="sng">
                <a:solidFill>
                  <a:srgbClr val="000000"/>
                </a:solidFill>
                <a:latin typeface="Calibri"/>
                <a:ea typeface="Calibri"/>
                <a:cs typeface="Calibri"/>
                <a:sym typeface="Calibri"/>
              </a:rPr>
              <a:t>In Spanish</a:t>
            </a:r>
            <a:endParaRPr b="1" u="sng">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fi-FI" b="1">
                <a:solidFill>
                  <a:srgbClr val="000000"/>
                </a:solidFill>
                <a:latin typeface="Calibri"/>
                <a:ea typeface="Calibri"/>
                <a:cs typeface="Calibri"/>
                <a:sym typeface="Calibri"/>
              </a:rPr>
              <a:t>Llerena</a:t>
            </a:r>
            <a:r>
              <a:rPr lang="fi-FI">
                <a:solidFill>
                  <a:srgbClr val="000000"/>
                </a:solidFill>
                <a:latin typeface="Calibri"/>
                <a:ea typeface="Calibri"/>
                <a:cs typeface="Calibri"/>
                <a:sym typeface="Calibri"/>
              </a:rPr>
              <a:t>, C.A., Inbar, M. Benavides, M.A. (Eds.) 2004. Conservación Y Abandono De Andenes </a:t>
            </a:r>
            <a:endParaRPr>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fi-FI" u="sng">
                <a:solidFill>
                  <a:srgbClr val="0000FF"/>
                </a:solidFill>
                <a:latin typeface="Calibri"/>
                <a:ea typeface="Calibri"/>
                <a:cs typeface="Calibri"/>
                <a:sym typeface="Calibri"/>
                <a:hlinkClick r:id="rId9"/>
              </a:rPr>
              <a:t>http://www.lamolina.edu.pe/facultad/forestales/web2007/PublicacionesYRevistas/pdf/contenido.pdf</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b="1">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fi-FI" b="1">
                <a:solidFill>
                  <a:srgbClr val="000000"/>
                </a:solidFill>
                <a:latin typeface="Calibri"/>
                <a:ea typeface="Calibri"/>
                <a:cs typeface="Calibri"/>
                <a:sym typeface="Calibri"/>
              </a:rPr>
              <a:t>Taboada</a:t>
            </a:r>
            <a:r>
              <a:rPr lang="fi-FI">
                <a:solidFill>
                  <a:srgbClr val="000000"/>
                </a:solidFill>
                <a:latin typeface="Calibri"/>
                <a:ea typeface="Calibri"/>
                <a:cs typeface="Calibri"/>
                <a:sym typeface="Calibri"/>
              </a:rPr>
              <a:t>, L. &amp; Dolorier, R. 2004. Caracterización de andenes en  Experiencia de campo en el río santa eulalia p. 158-166 In: </a:t>
            </a:r>
            <a:r>
              <a:rPr lang="fi-FI" b="1">
                <a:solidFill>
                  <a:srgbClr val="000000"/>
                </a:solidFill>
                <a:latin typeface="Calibri"/>
                <a:ea typeface="Calibri"/>
                <a:cs typeface="Calibri"/>
                <a:sym typeface="Calibri"/>
              </a:rPr>
              <a:t>Llerena</a:t>
            </a:r>
            <a:r>
              <a:rPr lang="fi-FI">
                <a:solidFill>
                  <a:srgbClr val="000000"/>
                </a:solidFill>
                <a:latin typeface="Calibri"/>
                <a:ea typeface="Calibri"/>
                <a:cs typeface="Calibri"/>
                <a:sym typeface="Calibri"/>
              </a:rPr>
              <a:t>, C.A., Inbar, M. Benavides, M.A. (Eds.) 2004. Conservación Y Abandono De Andenes </a:t>
            </a:r>
            <a:endParaRPr>
              <a:solidFill>
                <a:srgbClr val="000000"/>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u="sng">
                <a:solidFill>
                  <a:srgbClr val="0000FF"/>
                </a:solidFill>
                <a:latin typeface="Calibri"/>
                <a:ea typeface="Calibri"/>
                <a:cs typeface="Calibri"/>
                <a:sym typeface="Calibri"/>
                <a:hlinkClick r:id="rId9"/>
              </a:rPr>
              <a:t>http://www.lamolina.edu.pe/facultad/forestales/web2007/PublicacionesYRevistas/pdf/contenido.pdf</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b="1" i="0" u="sng" strike="noStrike" cap="none">
                <a:solidFill>
                  <a:schemeClr val="dk1"/>
                </a:solidFill>
                <a:latin typeface="Calibri"/>
                <a:ea typeface="Calibri"/>
                <a:cs typeface="Calibri"/>
                <a:sym typeface="Calibri"/>
              </a:rPr>
              <a:t>Photo:</a:t>
            </a:r>
            <a:r>
              <a:rPr lang="fi-FI" b="1" i="0" u="none" strike="noStrike" cap="none">
                <a:solidFill>
                  <a:schemeClr val="dk1"/>
                </a:solidFill>
                <a:latin typeface="Calibri"/>
                <a:ea typeface="Calibri"/>
                <a:cs typeface="Calibri"/>
                <a:sym typeface="Calibri"/>
              </a:rPr>
              <a:t> </a:t>
            </a:r>
            <a:r>
              <a:rPr lang="fi-FI" i="0" u="sng" strike="noStrike" cap="none">
                <a:solidFill>
                  <a:srgbClr val="0000FF"/>
                </a:solidFill>
                <a:latin typeface="Calibri"/>
                <a:ea typeface="Calibri"/>
                <a:cs typeface="Calibri"/>
                <a:sym typeface="Calibri"/>
                <a:hlinkClick r:id="rId10"/>
              </a:rPr>
              <a:t>https://upload.wikimedia.org/wikipedia/commons/7/71/Pisac006.jpg</a:t>
            </a:r>
            <a:r>
              <a:rPr lang="fi-FI" i="0" u="none" strike="noStrike" cap="none">
                <a:solidFill>
                  <a:srgbClr val="0000FF"/>
                </a:solidFill>
                <a:latin typeface="Calibri"/>
                <a:ea typeface="Calibri"/>
                <a:cs typeface="Calibri"/>
                <a:sym typeface="Calibri"/>
              </a:rPr>
              <a:t> </a:t>
            </a:r>
            <a:r>
              <a:rPr lang="fi-FI" i="0" u="none" strike="noStrike" cap="none">
                <a:solidFill>
                  <a:schemeClr val="dk1"/>
                </a:solidFill>
                <a:latin typeface="Calibri"/>
                <a:ea typeface="Calibri"/>
                <a:cs typeface="Calibri"/>
                <a:sym typeface="Calibri"/>
              </a:rPr>
              <a:t>By Alexson Scheppa Peisino(AlexSP) [Public domain], from Wikimedia Commons</a:t>
            </a:r>
            <a:endParaRPr i="0" u="none" strike="noStrike" cap="none">
              <a:solidFill>
                <a:srgbClr val="0000FF"/>
              </a:solidFill>
              <a:latin typeface="Calibri"/>
              <a:ea typeface="Calibri"/>
              <a:cs typeface="Calibri"/>
              <a:sym typeface="Calibri"/>
            </a:endParaRPr>
          </a:p>
          <a:p>
            <a:pPr marL="0" marR="0" lvl="0" indent="0" algn="l" rtl="0">
              <a:lnSpc>
                <a:spcPct val="100000"/>
              </a:lnSpc>
              <a:spcBef>
                <a:spcPts val="360"/>
              </a:spcBef>
              <a:spcAft>
                <a:spcPts val="0"/>
              </a:spcAft>
              <a:buClr>
                <a:srgbClr val="000000"/>
              </a:buClr>
              <a:buSzPts val="1400"/>
              <a:buFont typeface="Arial"/>
              <a:buNone/>
            </a:pPr>
            <a:endParaRPr i="0" u="none" strike="noStrike" cap="none">
              <a:solidFill>
                <a:schemeClr val="dk1"/>
              </a:solidFill>
              <a:latin typeface="Calibri"/>
              <a:ea typeface="Calibri"/>
              <a:cs typeface="Calibri"/>
              <a:sym typeface="Calibri"/>
            </a:endParaRPr>
          </a:p>
        </p:txBody>
      </p:sp>
      <p:sp>
        <p:nvSpPr>
          <p:cNvPr id="1027" name="Google Shape;1027;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3386445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4"/>
        <p:cNvGrpSpPr/>
        <p:nvPr/>
      </p:nvGrpSpPr>
      <p:grpSpPr>
        <a:xfrm>
          <a:off x="0" y="0"/>
          <a:ext cx="0" cy="0"/>
          <a:chOff x="0" y="0"/>
          <a:chExt cx="0" cy="0"/>
        </a:xfrm>
      </p:grpSpPr>
      <p:sp>
        <p:nvSpPr>
          <p:cNvPr id="1035" name="Google Shape;1035;g40b502c2cf_0_53: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lvl="0" indent="0">
              <a:spcBef>
                <a:spcPts val="360"/>
              </a:spcBef>
              <a:spcAft>
                <a:spcPts val="0"/>
              </a:spcAft>
              <a:buClr>
                <a:srgbClr val="000000"/>
              </a:buClr>
              <a:buSzPts val="1100"/>
              <a:buFont typeface="Arial"/>
              <a:buNone/>
            </a:pPr>
            <a:r>
              <a:rPr lang="fi-FI">
                <a:latin typeface="Calibri"/>
                <a:ea typeface="Calibri"/>
                <a:cs typeface="Calibri"/>
                <a:sym typeface="Calibri"/>
              </a:rPr>
              <a:t>Chinampa island garden agricultural system is a historical Mesoamerican farming system based on creation of small, fertile artificial island plots. The chinampas are created by weaving reeds with stakes (visible in the top right-hand photo) to create underwater fences. Rock, soil and plant material is piled on top until the island forms above the surface of the water. The system has agroforesty elements. Still today, they are built in a traditional way, surrounded by canals and ditches and rows of native willows. Some of the chinampas are mobile islands. Beyond food production, they also provide other services. In the Xochimilco Lake area, they provide multifunctional activities complementary to the urban dynamics of Mexico City, for example they recycle nutrients, help control flooding, and their microclimates of greater vegetation positively affect the humidity of the region and reduce wind erosion. They are an example of sustainable farming that can be particularly compatible with urban development and revitalization of heritage. Chinampas are designated by FAO as a Globally Important Agricultural Heritage System. (</a:t>
            </a:r>
            <a:r>
              <a:rPr lang="fi-FI" b="1">
                <a:latin typeface="Calibri"/>
                <a:ea typeface="Calibri"/>
                <a:cs typeface="Calibri"/>
                <a:sym typeface="Calibri"/>
              </a:rPr>
              <a:t>SOURCES: </a:t>
            </a:r>
            <a:r>
              <a:rPr lang="fi-FI">
                <a:latin typeface="Calibri"/>
                <a:ea typeface="Calibri"/>
                <a:cs typeface="Calibri"/>
                <a:sym typeface="Calibri"/>
              </a:rPr>
              <a:t>FAO; Onofre 2005)</a:t>
            </a:r>
            <a:endParaRPr>
              <a:latin typeface="Calibri"/>
              <a:ea typeface="Calibri"/>
              <a:cs typeface="Calibri"/>
              <a:sym typeface="Calibri"/>
            </a:endParaRPr>
          </a:p>
          <a:p>
            <a:pPr marL="0" lvl="0" indent="0">
              <a:spcBef>
                <a:spcPts val="360"/>
              </a:spcBef>
              <a:spcAft>
                <a:spcPts val="0"/>
              </a:spcAft>
              <a:buClr>
                <a:srgbClr val="000000"/>
              </a:buClr>
              <a:buSzPts val="1100"/>
              <a:buFont typeface="Arial"/>
              <a:buNone/>
            </a:pPr>
            <a:endParaRPr>
              <a:latin typeface="Calibri"/>
              <a:ea typeface="Calibri"/>
              <a:cs typeface="Calibri"/>
              <a:sym typeface="Calibri"/>
            </a:endParaRPr>
          </a:p>
          <a:p>
            <a:pPr marL="0" lvl="0" indent="0">
              <a:spcBef>
                <a:spcPts val="360"/>
              </a:spcBef>
              <a:spcAft>
                <a:spcPts val="0"/>
              </a:spcAft>
              <a:buClr>
                <a:srgbClr val="000000"/>
              </a:buClr>
              <a:buSzPts val="1100"/>
              <a:buFont typeface="Arial"/>
              <a:buNone/>
            </a:pPr>
            <a:r>
              <a:rPr lang="fi-FI" b="1">
                <a:latin typeface="Calibri"/>
                <a:ea typeface="Calibri"/>
                <a:cs typeface="Calibri"/>
                <a:sym typeface="Calibri"/>
              </a:rPr>
              <a:t>In the photographs,</a:t>
            </a:r>
            <a:r>
              <a:rPr lang="fi-FI">
                <a:latin typeface="Calibri"/>
                <a:ea typeface="Calibri"/>
                <a:cs typeface="Calibri"/>
                <a:sym typeface="Calibri"/>
              </a:rPr>
              <a:t> you can see the diverse agricultural production practiced on the chinampas, including greenhouse, and vegetable production, mixed maize-based cropping, and cattle grazing. floriculture is also practiced on the chinampas (Onofre 2005).</a:t>
            </a:r>
            <a:endParaRPr>
              <a:latin typeface="Calibri"/>
              <a:ea typeface="Calibri"/>
              <a:cs typeface="Calibri"/>
              <a:sym typeface="Calibri"/>
            </a:endParaRPr>
          </a:p>
          <a:p>
            <a:pPr marL="0" lvl="0" indent="0">
              <a:spcBef>
                <a:spcPts val="360"/>
              </a:spcBef>
              <a:spcAft>
                <a:spcPts val="0"/>
              </a:spcAft>
              <a:buClr>
                <a:srgbClr val="000000"/>
              </a:buClr>
              <a:buSzPts val="1100"/>
              <a:buFont typeface="Arial"/>
              <a:buNone/>
            </a:pPr>
            <a:endParaRPr b="1" u="sng">
              <a:latin typeface="Calibri"/>
              <a:ea typeface="Calibri"/>
              <a:cs typeface="Calibri"/>
              <a:sym typeface="Calibri"/>
            </a:endParaRPr>
          </a:p>
          <a:p>
            <a:pPr marL="0" lvl="0" indent="0" rtl="0">
              <a:spcBef>
                <a:spcPts val="360"/>
              </a:spcBef>
              <a:spcAft>
                <a:spcPts val="0"/>
              </a:spcAft>
              <a:buClr>
                <a:srgbClr val="000000"/>
              </a:buClr>
              <a:buSzPts val="1100"/>
              <a:buFont typeface="Arial"/>
              <a:buNone/>
            </a:pPr>
            <a:r>
              <a:rPr lang="fi-FI" b="1" u="sng">
                <a:latin typeface="Calibri"/>
                <a:ea typeface="Calibri"/>
                <a:cs typeface="Calibri"/>
                <a:sym typeface="Calibri"/>
              </a:rPr>
              <a:t>RESOURCES</a:t>
            </a:r>
            <a:endParaRPr b="1">
              <a:latin typeface="Calibri"/>
              <a:ea typeface="Calibri"/>
              <a:cs typeface="Calibri"/>
              <a:sym typeface="Calibri"/>
            </a:endParaRPr>
          </a:p>
          <a:p>
            <a:pPr marL="0" lvl="0" indent="0">
              <a:spcBef>
                <a:spcPts val="0"/>
              </a:spcBef>
              <a:spcAft>
                <a:spcPts val="0"/>
              </a:spcAft>
              <a:buClr>
                <a:srgbClr val="000000"/>
              </a:buClr>
              <a:buSzPts val="1100"/>
              <a:buFont typeface="Arial"/>
              <a:buNone/>
            </a:pPr>
            <a:r>
              <a:rPr lang="fi-FI" b="1">
                <a:latin typeface="Calibri"/>
                <a:ea typeface="Calibri"/>
                <a:cs typeface="Calibri"/>
                <a:sym typeface="Calibri"/>
              </a:rPr>
              <a:t>FAO.</a:t>
            </a:r>
            <a:r>
              <a:rPr lang="fi-FI">
                <a:latin typeface="Calibri"/>
                <a:ea typeface="Calibri"/>
                <a:cs typeface="Calibri"/>
                <a:sym typeface="Calibri"/>
              </a:rPr>
              <a:t> </a:t>
            </a:r>
            <a:r>
              <a:rPr lang="fi-FI">
                <a:solidFill>
                  <a:srgbClr val="000000"/>
                </a:solidFill>
                <a:latin typeface="Calibri"/>
                <a:ea typeface="Calibri"/>
                <a:cs typeface="Calibri"/>
                <a:sym typeface="Calibri"/>
              </a:rPr>
              <a:t>Chinampa Agriculture in the World Natural and Cultural Heritage Zone in Xochimilco, Tláhuac and Milpa Alta.</a:t>
            </a:r>
            <a:endParaRPr>
              <a:solidFill>
                <a:srgbClr val="000000"/>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a:solidFill>
                  <a:srgbClr val="0000FF"/>
                </a:solidFill>
                <a:uFill>
                  <a:noFill/>
                </a:uFill>
                <a:latin typeface="Calibri"/>
                <a:ea typeface="Calibri"/>
                <a:cs typeface="Calibri"/>
                <a:sym typeface="Calibri"/>
                <a:hlinkClick r:id="rId3"/>
              </a:rPr>
              <a:t>http://www.fao.org/giahs/giahsaroundtheworld/designated-sites/latin-america-and-the-caribbean/chinampa-agriculture-in-the-world-natural-and-cultural-heritage-zone-in-xochimilco-tlahuac-and-milpa-alta/en/</a:t>
            </a:r>
            <a:r>
              <a:rPr lang="fi-FI" b="1">
                <a:solidFill>
                  <a:srgbClr val="000000"/>
                </a:solidFill>
                <a:latin typeface="Calibri"/>
                <a:ea typeface="Calibri"/>
                <a:cs typeface="Calibri"/>
                <a:sym typeface="Calibri"/>
              </a:rPr>
              <a:t> </a:t>
            </a:r>
            <a:endParaRPr b="1">
              <a:solidFill>
                <a:srgbClr val="000000"/>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b="1">
                <a:solidFill>
                  <a:srgbClr val="000000"/>
                </a:solidFill>
                <a:latin typeface="Calibri"/>
                <a:ea typeface="Calibri"/>
                <a:cs typeface="Calibri"/>
                <a:sym typeface="Calibri"/>
              </a:rPr>
              <a:t>Onofre, </a:t>
            </a:r>
            <a:r>
              <a:rPr lang="fi-FI">
                <a:solidFill>
                  <a:srgbClr val="000000"/>
                </a:solidFill>
                <a:latin typeface="Calibri"/>
                <a:ea typeface="Calibri"/>
                <a:cs typeface="Calibri"/>
                <a:sym typeface="Calibri"/>
              </a:rPr>
              <a:t>S.A. 2005. The floating gardens in Mexico Xochimilco, world heritage risk site. City &amp; Time 1 (3): 5. [online] URL:</a:t>
            </a:r>
            <a:endParaRPr>
              <a:solidFill>
                <a:srgbClr val="000000"/>
              </a:solidFill>
              <a:latin typeface="Calibri"/>
              <a:ea typeface="Calibri"/>
              <a:cs typeface="Calibri"/>
              <a:sym typeface="Calibri"/>
            </a:endParaRPr>
          </a:p>
          <a:p>
            <a:pPr marL="0" lvl="0" indent="342900" rtl="0">
              <a:lnSpc>
                <a:spcPct val="115000"/>
              </a:lnSpc>
              <a:spcBef>
                <a:spcPts val="0"/>
              </a:spcBef>
              <a:spcAft>
                <a:spcPts val="0"/>
              </a:spcAft>
              <a:buClr>
                <a:srgbClr val="000000"/>
              </a:buClr>
              <a:buSzPts val="1100"/>
              <a:buFont typeface="Arial"/>
              <a:buNone/>
            </a:pPr>
            <a:r>
              <a:rPr lang="fi-FI">
                <a:solidFill>
                  <a:srgbClr val="0000FF"/>
                </a:solidFill>
                <a:uFill>
                  <a:noFill/>
                </a:uFill>
                <a:latin typeface="Calibri"/>
                <a:ea typeface="Calibri"/>
                <a:cs typeface="Calibri"/>
                <a:sym typeface="Calibri"/>
                <a:hlinkClick r:id="rId4"/>
              </a:rPr>
              <a:t>http://www.ct.ceci-br.org</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b="1">
                <a:solidFill>
                  <a:srgbClr val="000000"/>
                </a:solidFill>
                <a:latin typeface="Calibri"/>
                <a:ea typeface="Calibri"/>
                <a:cs typeface="Calibri"/>
                <a:sym typeface="Calibri"/>
              </a:rPr>
              <a:t>  </a:t>
            </a:r>
            <a:endParaRPr b="1" u="sng">
              <a:latin typeface="Calibri"/>
              <a:ea typeface="Calibri"/>
              <a:cs typeface="Calibri"/>
              <a:sym typeface="Calibri"/>
            </a:endParaRPr>
          </a:p>
          <a:p>
            <a:pPr marL="0" lvl="0" indent="0" rtl="0">
              <a:spcBef>
                <a:spcPts val="360"/>
              </a:spcBef>
              <a:spcAft>
                <a:spcPts val="0"/>
              </a:spcAft>
              <a:buClr>
                <a:srgbClr val="000000"/>
              </a:buClr>
              <a:buSzPts val="1100"/>
              <a:buFont typeface="Arial"/>
              <a:buNone/>
            </a:pPr>
            <a:r>
              <a:rPr lang="fi-FI" b="1">
                <a:latin typeface="Calibri"/>
                <a:ea typeface="Calibri"/>
                <a:cs typeface="Calibri"/>
                <a:sym typeface="Calibri"/>
              </a:rPr>
              <a:t>Also</a:t>
            </a:r>
            <a:endParaRPr b="1">
              <a:latin typeface="Calibri"/>
              <a:ea typeface="Calibri"/>
              <a:cs typeface="Calibri"/>
              <a:sym typeface="Calibri"/>
            </a:endParaRPr>
          </a:p>
          <a:p>
            <a:pPr marL="0" lvl="0" indent="0" rtl="0">
              <a:spcBef>
                <a:spcPts val="360"/>
              </a:spcBef>
              <a:spcAft>
                <a:spcPts val="0"/>
              </a:spcAft>
              <a:buClr>
                <a:srgbClr val="000000"/>
              </a:buClr>
              <a:buSzPts val="1100"/>
              <a:buFont typeface="Arial"/>
              <a:buNone/>
            </a:pPr>
            <a:r>
              <a:rPr lang="fi-FI">
                <a:solidFill>
                  <a:srgbClr val="0000FF"/>
                </a:solidFill>
                <a:uFill>
                  <a:noFill/>
                </a:uFill>
                <a:latin typeface="Calibri"/>
                <a:ea typeface="Calibri"/>
                <a:cs typeface="Calibri"/>
                <a:sym typeface="Calibri"/>
                <a:hlinkClick r:id="rId5"/>
              </a:rPr>
              <a:t>https://www.smithsonianmag.com/travel/mexicos-floating-gardens-return-their-agricultural-roots-180961899/</a:t>
            </a:r>
            <a:r>
              <a:rPr lang="fi-FI">
                <a:latin typeface="Calibri"/>
                <a:ea typeface="Calibri"/>
                <a:cs typeface="Calibri"/>
                <a:sym typeface="Calibri"/>
              </a:rPr>
              <a:t>  </a:t>
            </a:r>
            <a:endParaRPr>
              <a:latin typeface="Calibri"/>
              <a:ea typeface="Calibri"/>
              <a:cs typeface="Calibri"/>
              <a:sym typeface="Calibri"/>
            </a:endParaRPr>
          </a:p>
          <a:p>
            <a:pPr marL="0" lvl="0" indent="0" rtl="0">
              <a:spcBef>
                <a:spcPts val="360"/>
              </a:spcBef>
              <a:spcAft>
                <a:spcPts val="0"/>
              </a:spcAft>
              <a:buClr>
                <a:srgbClr val="000000"/>
              </a:buClr>
              <a:buSzPts val="1100"/>
              <a:buFont typeface="Arial"/>
              <a:buNone/>
            </a:pPr>
            <a:r>
              <a:rPr lang="fi-FI">
                <a:solidFill>
                  <a:srgbClr val="0000FF"/>
                </a:solidFill>
                <a:uFill>
                  <a:noFill/>
                </a:uFill>
                <a:latin typeface="Calibri"/>
                <a:ea typeface="Calibri"/>
                <a:cs typeface="Calibri"/>
                <a:sym typeface="Calibri"/>
                <a:hlinkClick r:id="rId6"/>
              </a:rPr>
              <a:t>https://sidewalksprouts.wordpress.com/history/international-history-of-urban-ag/tenochtitlan/</a:t>
            </a:r>
            <a:r>
              <a:rPr lang="fi-FI">
                <a:latin typeface="Calibri"/>
                <a:ea typeface="Calibri"/>
                <a:cs typeface="Calibri"/>
                <a:sym typeface="Calibri"/>
              </a:rPr>
              <a:t>  </a:t>
            </a:r>
            <a:endParaRPr>
              <a:latin typeface="Calibri"/>
              <a:ea typeface="Calibri"/>
              <a:cs typeface="Calibri"/>
              <a:sym typeface="Calibri"/>
            </a:endParaRPr>
          </a:p>
          <a:p>
            <a:pPr marL="0" lvl="0" indent="0" rtl="0">
              <a:spcBef>
                <a:spcPts val="360"/>
              </a:spcBef>
              <a:spcAft>
                <a:spcPts val="0"/>
              </a:spcAft>
              <a:buClr>
                <a:srgbClr val="000000"/>
              </a:buClr>
              <a:buSzPts val="1100"/>
              <a:buFont typeface="Arial"/>
              <a:buNone/>
            </a:pPr>
            <a:r>
              <a:rPr lang="fi-FI">
                <a:solidFill>
                  <a:srgbClr val="0000FF"/>
                </a:solidFill>
                <a:uFill>
                  <a:noFill/>
                </a:uFill>
                <a:latin typeface="Calibri"/>
                <a:ea typeface="Calibri"/>
                <a:cs typeface="Calibri"/>
                <a:sym typeface="Calibri"/>
                <a:hlinkClick r:id="rId7"/>
              </a:rPr>
              <a:t>https://www.upworthy.com/chinampas</a:t>
            </a:r>
            <a:r>
              <a:rPr lang="fi-FI">
                <a:latin typeface="Calibri"/>
                <a:ea typeface="Calibri"/>
                <a:cs typeface="Calibri"/>
                <a:sym typeface="Calibri"/>
              </a:rPr>
              <a:t> </a:t>
            </a:r>
            <a:endParaRPr>
              <a:latin typeface="Calibri"/>
              <a:ea typeface="Calibri"/>
              <a:cs typeface="Calibri"/>
              <a:sym typeface="Calibri"/>
            </a:endParaRPr>
          </a:p>
          <a:p>
            <a:pPr marL="0" lvl="0" indent="0" rtl="0">
              <a:lnSpc>
                <a:spcPct val="115000"/>
              </a:lnSpc>
              <a:spcBef>
                <a:spcPts val="0"/>
              </a:spcBef>
              <a:spcAft>
                <a:spcPts val="0"/>
              </a:spcAft>
              <a:buClr>
                <a:srgbClr val="000000"/>
              </a:buClr>
              <a:buSzPts val="1100"/>
              <a:buFont typeface="Arial"/>
              <a:buNone/>
            </a:pPr>
            <a:endParaRPr b="1">
              <a:solidFill>
                <a:srgbClr val="000000"/>
              </a:solidFill>
              <a:latin typeface="Calibri"/>
              <a:ea typeface="Calibri"/>
              <a:cs typeface="Calibri"/>
              <a:sym typeface="Calibri"/>
            </a:endParaRPr>
          </a:p>
          <a:p>
            <a:pPr marL="0" lvl="0" indent="0" rtl="0">
              <a:lnSpc>
                <a:spcPct val="115000"/>
              </a:lnSpc>
              <a:spcBef>
                <a:spcPts val="0"/>
              </a:spcBef>
              <a:spcAft>
                <a:spcPts val="0"/>
              </a:spcAft>
              <a:buClr>
                <a:srgbClr val="000000"/>
              </a:buClr>
              <a:buSzPts val="1100"/>
              <a:buFont typeface="Arial"/>
              <a:buNone/>
            </a:pPr>
            <a:r>
              <a:rPr lang="fi-FI" b="1">
                <a:solidFill>
                  <a:srgbClr val="000000"/>
                </a:solidFill>
                <a:latin typeface="Calibri"/>
                <a:ea typeface="Calibri"/>
                <a:cs typeface="Calibri"/>
                <a:sym typeface="Calibri"/>
              </a:rPr>
              <a:t>Videos:</a:t>
            </a:r>
            <a:r>
              <a:rPr lang="fi-FI">
                <a:solidFill>
                  <a:srgbClr val="000000"/>
                </a:solidFill>
                <a:latin typeface="Calibri"/>
                <a:ea typeface="Calibri"/>
                <a:cs typeface="Calibri"/>
                <a:sym typeface="Calibri"/>
              </a:rPr>
              <a:t> “Modern-day Chinampas "Floating Gardens" - Ancient Mesoamerican Agriculture Re-conceived” </a:t>
            </a:r>
            <a:r>
              <a:rPr lang="fi-FI" u="sng">
                <a:solidFill>
                  <a:srgbClr val="0000FF"/>
                </a:solidFill>
                <a:latin typeface="Calibri"/>
                <a:ea typeface="Calibri"/>
                <a:cs typeface="Calibri"/>
                <a:sym typeface="Calibri"/>
                <a:hlinkClick r:id="rId8"/>
              </a:rPr>
              <a:t>https://www.youtube.com/watch?v=zANQy_gjC0I</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lnSpc>
                <a:spcPct val="115000"/>
              </a:lnSpc>
              <a:spcBef>
                <a:spcPts val="0"/>
              </a:spcBef>
              <a:spcAft>
                <a:spcPts val="0"/>
              </a:spcAft>
              <a:buClr>
                <a:srgbClr val="000000"/>
              </a:buClr>
              <a:buSzPts val="1100"/>
              <a:buFont typeface="Arial"/>
              <a:buNone/>
            </a:pPr>
            <a:r>
              <a:rPr lang="fi-FI">
                <a:solidFill>
                  <a:srgbClr val="000000"/>
                </a:solidFill>
                <a:latin typeface="Calibri"/>
                <a:ea typeface="Calibri"/>
                <a:cs typeface="Calibri"/>
                <a:sym typeface="Calibri"/>
              </a:rPr>
              <a:t>Fighting to Keep Mexico’s Floating Farms Alive</a:t>
            </a:r>
            <a:r>
              <a:rPr lang="fi-FI">
                <a:solidFill>
                  <a:srgbClr val="0000FF"/>
                </a:solidFill>
                <a:latin typeface="Calibri"/>
                <a:ea typeface="Calibri"/>
                <a:cs typeface="Calibri"/>
                <a:sym typeface="Calibri"/>
              </a:rPr>
              <a:t> </a:t>
            </a:r>
            <a:r>
              <a:rPr lang="fi-FI" u="sng">
                <a:solidFill>
                  <a:srgbClr val="0000FF"/>
                </a:solidFill>
                <a:latin typeface="Calibri"/>
                <a:ea typeface="Calibri"/>
                <a:cs typeface="Calibri"/>
                <a:sym typeface="Calibri"/>
                <a:hlinkClick r:id="rId9"/>
              </a:rPr>
              <a:t>https://www.youtube.com/watch?v=HJiTRh4EeTs</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endParaRPr b="1">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b="1">
                <a:latin typeface="Calibri"/>
                <a:ea typeface="Calibri"/>
                <a:cs typeface="Calibri"/>
                <a:sym typeface="Calibri"/>
              </a:rPr>
              <a:t>Videos in Spanish</a:t>
            </a:r>
            <a:endParaRPr b="1">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a:solidFill>
                  <a:srgbClr val="0000FF"/>
                </a:solidFill>
                <a:uFill>
                  <a:noFill/>
                </a:uFill>
                <a:latin typeface="Calibri"/>
                <a:ea typeface="Calibri"/>
                <a:cs typeface="Calibri"/>
                <a:sym typeface="Calibri"/>
                <a:hlinkClick r:id="rId10"/>
              </a:rPr>
              <a:t>https://www.youtube.com/watch?v=QbApUUEubKA</a:t>
            </a:r>
            <a:r>
              <a:rPr lang="fi-FI">
                <a:solidFill>
                  <a:srgbClr val="0000FF"/>
                </a:solidFill>
                <a:latin typeface="Calibri"/>
                <a:ea typeface="Calibri"/>
                <a:cs typeface="Calibri"/>
                <a:sym typeface="Calibri"/>
              </a:rPr>
              <a:t>; </a:t>
            </a:r>
            <a:r>
              <a:rPr lang="fi-FI">
                <a:solidFill>
                  <a:srgbClr val="0000FF"/>
                </a:solidFill>
                <a:uFill>
                  <a:noFill/>
                </a:uFill>
                <a:latin typeface="Calibri"/>
                <a:ea typeface="Calibri"/>
                <a:cs typeface="Calibri"/>
                <a:sym typeface="Calibri"/>
                <a:hlinkClick r:id="rId11"/>
              </a:rPr>
              <a:t>https://www.youtube.com/watch?v=tV5O595amPg</a:t>
            </a:r>
            <a:r>
              <a:rPr lang="fi-FI">
                <a:solidFill>
                  <a:srgbClr val="000000"/>
                </a:solidFill>
                <a:latin typeface="Calibri"/>
                <a:ea typeface="Calibri"/>
                <a:cs typeface="Calibri"/>
                <a:sym typeface="Calibri"/>
              </a:rPr>
              <a:t>; </a:t>
            </a:r>
            <a:r>
              <a:rPr lang="fi-FI">
                <a:solidFill>
                  <a:srgbClr val="0000FF"/>
                </a:solidFill>
                <a:uFill>
                  <a:noFill/>
                </a:uFill>
                <a:latin typeface="Calibri"/>
                <a:ea typeface="Calibri"/>
                <a:cs typeface="Calibri"/>
                <a:sym typeface="Calibri"/>
                <a:hlinkClick r:id="rId12"/>
              </a:rPr>
              <a:t>https://www.youtube.com/watch?v=FEiapcmbRhU</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endParaRPr b="1">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b="1">
                <a:latin typeface="Calibri"/>
                <a:ea typeface="Calibri"/>
                <a:cs typeface="Calibri"/>
                <a:sym typeface="Calibri"/>
              </a:rPr>
              <a:t>Photos:</a:t>
            </a:r>
            <a:endParaRPr b="1">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b="1">
                <a:latin typeface="Calibri"/>
                <a:ea typeface="Calibri"/>
                <a:cs typeface="Calibri"/>
                <a:sym typeface="Calibri"/>
              </a:rPr>
              <a:t>Cow </a:t>
            </a:r>
            <a:r>
              <a:rPr lang="fi-FI">
                <a:latin typeface="Calibri"/>
                <a:ea typeface="Calibri"/>
                <a:cs typeface="Calibri"/>
                <a:sym typeface="Calibri"/>
              </a:rPr>
              <a:t>on a chinampa. </a:t>
            </a:r>
            <a:r>
              <a:rPr lang="fi-FI">
                <a:solidFill>
                  <a:srgbClr val="000000"/>
                </a:solidFill>
                <a:latin typeface="Calibri"/>
                <a:ea typeface="Calibri"/>
                <a:cs typeface="Calibri"/>
                <a:sym typeface="Calibri"/>
              </a:rPr>
              <a:t>By Emmanuel Eslava [CC BY-SA 4.0  (</a:t>
            </a:r>
            <a:r>
              <a:rPr lang="fi-FI" u="sng">
                <a:solidFill>
                  <a:srgbClr val="0000FF"/>
                </a:solidFill>
                <a:latin typeface="Calibri"/>
                <a:ea typeface="Calibri"/>
                <a:cs typeface="Calibri"/>
                <a:sym typeface="Calibri"/>
                <a:hlinkClick r:id="rId13"/>
              </a:rPr>
              <a:t>https://creativecommons.org/licenses/by-sa/4.0</a:t>
            </a:r>
            <a:r>
              <a:rPr lang="fi-FI">
                <a:solidFill>
                  <a:srgbClr val="000000"/>
                </a:solidFill>
                <a:latin typeface="Calibri"/>
                <a:ea typeface="Calibri"/>
                <a:cs typeface="Calibri"/>
                <a:sym typeface="Calibri"/>
              </a:rPr>
              <a:t> )], from Wikimedia Commons  </a:t>
            </a:r>
            <a:r>
              <a:rPr lang="fi-FI" u="sng">
                <a:solidFill>
                  <a:srgbClr val="0000FF"/>
                </a:solidFill>
                <a:latin typeface="Calibri"/>
                <a:ea typeface="Calibri"/>
                <a:cs typeface="Calibri"/>
                <a:sym typeface="Calibri"/>
                <a:hlinkClick r:id="rId14"/>
              </a:rPr>
              <a:t>https://upload.wikimedia.org/wikipedia/commons/a/a2/Vaca_en_chinampa.JPG</a:t>
            </a:r>
            <a:r>
              <a:rPr lang="fi-FI">
                <a:solidFill>
                  <a:srgbClr val="0000FF"/>
                </a:solidFill>
                <a:latin typeface="Calibri"/>
                <a:ea typeface="Calibri"/>
                <a:cs typeface="Calibri"/>
                <a:sym typeface="Calibri"/>
              </a:rPr>
              <a:t> </a:t>
            </a:r>
            <a:r>
              <a:rPr lang="fi-FI" b="1">
                <a:solidFill>
                  <a:srgbClr val="0000FF"/>
                </a:solidFill>
                <a:latin typeface="Calibri"/>
                <a:ea typeface="Calibri"/>
                <a:cs typeface="Calibri"/>
                <a:sym typeface="Calibri"/>
              </a:rPr>
              <a:t> </a:t>
            </a:r>
            <a:endParaRPr b="1">
              <a:solidFill>
                <a:srgbClr val="0000FF"/>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endParaRPr b="1">
              <a:solidFill>
                <a:srgbClr val="0000FF"/>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b="1">
                <a:solidFill>
                  <a:srgbClr val="000000"/>
                </a:solidFill>
                <a:latin typeface="Calibri"/>
                <a:ea typeface="Calibri"/>
                <a:cs typeface="Calibri"/>
                <a:sym typeface="Calibri"/>
              </a:rPr>
              <a:t>Vegetable farming </a:t>
            </a:r>
            <a:r>
              <a:rPr lang="fi-FI">
                <a:solidFill>
                  <a:srgbClr val="000000"/>
                </a:solidFill>
                <a:latin typeface="Calibri"/>
                <a:ea typeface="Calibri"/>
                <a:cs typeface="Calibri"/>
                <a:sym typeface="Calibri"/>
              </a:rPr>
              <a:t>on Camas chinampa. By The original uploader was Kristinoller at English Wikipedia. (Transferred from en.wikipedia to Commons.) [GFDL (</a:t>
            </a:r>
            <a:r>
              <a:rPr lang="fi-FI" u="sng">
                <a:solidFill>
                  <a:srgbClr val="0000FF"/>
                </a:solidFill>
                <a:latin typeface="Calibri"/>
                <a:ea typeface="Calibri"/>
                <a:cs typeface="Calibri"/>
                <a:sym typeface="Calibri"/>
                <a:hlinkClick r:id="rId15"/>
              </a:rPr>
              <a:t>http://www.gnu.org/copyleft/fdl.html</a:t>
            </a:r>
            <a:r>
              <a:rPr lang="fi-FI">
                <a:solidFill>
                  <a:srgbClr val="000000"/>
                </a:solidFill>
                <a:latin typeface="Calibri"/>
                <a:ea typeface="Calibri"/>
                <a:cs typeface="Calibri"/>
                <a:sym typeface="Calibri"/>
              </a:rPr>
              <a:t> ) or CC-BY-SA-3.0 (</a:t>
            </a:r>
            <a:r>
              <a:rPr lang="fi-FI" u="sng">
                <a:solidFill>
                  <a:srgbClr val="0000FF"/>
                </a:solidFill>
                <a:latin typeface="Calibri"/>
                <a:ea typeface="Calibri"/>
                <a:cs typeface="Calibri"/>
                <a:sym typeface="Calibri"/>
                <a:hlinkClick r:id="rId16"/>
              </a:rPr>
              <a:t>http://creativecommons.org/licenses/by-sa/3.0/</a:t>
            </a:r>
            <a:r>
              <a:rPr lang="fi-FI">
                <a:solidFill>
                  <a:srgbClr val="0000FF"/>
                </a:solidFill>
                <a:latin typeface="Calibri"/>
                <a:ea typeface="Calibri"/>
                <a:cs typeface="Calibri"/>
                <a:sym typeface="Calibri"/>
              </a:rPr>
              <a:t> </a:t>
            </a:r>
            <a:r>
              <a:rPr lang="fi-FI">
                <a:solidFill>
                  <a:srgbClr val="000000"/>
                </a:solidFill>
                <a:latin typeface="Calibri"/>
                <a:ea typeface="Calibri"/>
                <a:cs typeface="Calibri"/>
                <a:sym typeface="Calibri"/>
              </a:rPr>
              <a:t>)], via Wikimedia Commons </a:t>
            </a:r>
            <a:r>
              <a:rPr lang="fi-FI" u="sng">
                <a:solidFill>
                  <a:srgbClr val="0000FF"/>
                </a:solidFill>
                <a:latin typeface="Calibri"/>
                <a:ea typeface="Calibri"/>
                <a:cs typeface="Calibri"/>
                <a:sym typeface="Calibri"/>
                <a:hlinkClick r:id="rId17"/>
              </a:rPr>
              <a:t>https://upload.wikimedia.org/wikipedia/commons/7/7e/Camas_chinampas.jpg</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endParaRPr>
              <a:solidFill>
                <a:srgbClr val="000000"/>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b="1">
                <a:solidFill>
                  <a:srgbClr val="000000"/>
                </a:solidFill>
                <a:latin typeface="Calibri"/>
                <a:ea typeface="Calibri"/>
                <a:cs typeface="Calibri"/>
                <a:sym typeface="Calibri"/>
              </a:rPr>
              <a:t>Greenhouse</a:t>
            </a:r>
            <a:r>
              <a:rPr lang="fi-FI">
                <a:solidFill>
                  <a:srgbClr val="000000"/>
                </a:solidFill>
                <a:latin typeface="Calibri"/>
                <a:ea typeface="Calibri"/>
                <a:cs typeface="Calibri"/>
                <a:sym typeface="Calibri"/>
              </a:rPr>
              <a:t> </a:t>
            </a:r>
            <a:r>
              <a:rPr lang="fi-FI" b="1">
                <a:solidFill>
                  <a:srgbClr val="000000"/>
                </a:solidFill>
                <a:latin typeface="Calibri"/>
                <a:ea typeface="Calibri"/>
                <a:cs typeface="Calibri"/>
                <a:sym typeface="Calibri"/>
              </a:rPr>
              <a:t>production</a:t>
            </a:r>
            <a:r>
              <a:rPr lang="fi-FI">
                <a:solidFill>
                  <a:srgbClr val="000000"/>
                </a:solidFill>
                <a:latin typeface="Calibri"/>
                <a:ea typeface="Calibri"/>
                <a:cs typeface="Calibri"/>
                <a:sym typeface="Calibri"/>
              </a:rPr>
              <a:t> on chinampa. By Emmanuel Eslava [CC BY-SA 4.0  (</a:t>
            </a:r>
            <a:r>
              <a:rPr lang="fi-FI" u="sng">
                <a:solidFill>
                  <a:srgbClr val="0000FF"/>
                </a:solidFill>
                <a:latin typeface="Calibri"/>
                <a:ea typeface="Calibri"/>
                <a:cs typeface="Calibri"/>
                <a:sym typeface="Calibri"/>
                <a:hlinkClick r:id="rId13"/>
              </a:rPr>
              <a:t>https://creativecommons.org/licenses/by-sa/4.0</a:t>
            </a:r>
            <a:r>
              <a:rPr lang="fi-FI">
                <a:solidFill>
                  <a:srgbClr val="000000"/>
                </a:solidFill>
                <a:latin typeface="Calibri"/>
                <a:ea typeface="Calibri"/>
                <a:cs typeface="Calibri"/>
                <a:sym typeface="Calibri"/>
              </a:rPr>
              <a:t> )], from Wikimedia Commons </a:t>
            </a:r>
            <a:r>
              <a:rPr lang="fi-FI" u="sng">
                <a:solidFill>
                  <a:srgbClr val="0000FF"/>
                </a:solidFill>
                <a:latin typeface="Calibri"/>
                <a:ea typeface="Calibri"/>
                <a:cs typeface="Calibri"/>
                <a:sym typeface="Calibri"/>
                <a:hlinkClick r:id="rId18"/>
              </a:rPr>
              <a:t>https://upload.wikimedia.org/wikipedia/commons/8/88/Sembrad%C3%ADo_en_chinampa.JPG</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lvl="0" indent="0" rtl="0">
              <a:spcBef>
                <a:spcPts val="0"/>
              </a:spcBef>
              <a:spcAft>
                <a:spcPts val="0"/>
              </a:spcAft>
              <a:buClr>
                <a:srgbClr val="000000"/>
              </a:buClr>
              <a:buSzPts val="1100"/>
              <a:buFont typeface="Arial"/>
              <a:buNone/>
            </a:pPr>
            <a:endParaRPr b="1">
              <a:latin typeface="Calibri"/>
              <a:ea typeface="Calibri"/>
              <a:cs typeface="Calibri"/>
              <a:sym typeface="Calibri"/>
            </a:endParaRPr>
          </a:p>
          <a:p>
            <a:pPr marL="0" lvl="0" indent="0" rtl="0">
              <a:spcBef>
                <a:spcPts val="0"/>
              </a:spcBef>
              <a:spcAft>
                <a:spcPts val="0"/>
              </a:spcAft>
              <a:buClr>
                <a:srgbClr val="000000"/>
              </a:buClr>
              <a:buSzPts val="1100"/>
              <a:buFont typeface="Arial"/>
              <a:buNone/>
            </a:pPr>
            <a:r>
              <a:rPr lang="fi-FI" b="1">
                <a:solidFill>
                  <a:srgbClr val="000000"/>
                </a:solidFill>
                <a:latin typeface="Calibri"/>
                <a:ea typeface="Calibri"/>
                <a:cs typeface="Calibri"/>
                <a:sym typeface="Calibri"/>
              </a:rPr>
              <a:t>Man </a:t>
            </a:r>
            <a:r>
              <a:rPr lang="fi-FI">
                <a:solidFill>
                  <a:srgbClr val="000000"/>
                </a:solidFill>
                <a:latin typeface="Calibri"/>
                <a:ea typeface="Calibri"/>
                <a:cs typeface="Calibri"/>
                <a:sym typeface="Calibri"/>
              </a:rPr>
              <a:t>working one of the remaining</a:t>
            </a:r>
            <a:r>
              <a:rPr lang="fi-FI">
                <a:solidFill>
                  <a:srgbClr val="000000"/>
                </a:solidFill>
                <a:uFill>
                  <a:noFill/>
                </a:uFill>
                <a:latin typeface="Calibri"/>
                <a:ea typeface="Calibri"/>
                <a:cs typeface="Calibri"/>
                <a:sym typeface="Calibri"/>
                <a:hlinkClick r:id="rId19"/>
              </a:rPr>
              <a:t> chinampas </a:t>
            </a:r>
            <a:r>
              <a:rPr lang="fi-FI">
                <a:solidFill>
                  <a:srgbClr val="000000"/>
                </a:solidFill>
                <a:latin typeface="Calibri"/>
                <a:ea typeface="Calibri"/>
                <a:cs typeface="Calibri"/>
                <a:sym typeface="Calibri"/>
              </a:rPr>
              <a:t>in Xochimilco. By Jflo23 [CC BY-SA 3.0  (</a:t>
            </a:r>
            <a:r>
              <a:rPr lang="fi-FI" u="sng">
                <a:solidFill>
                  <a:srgbClr val="0000FF"/>
                </a:solidFill>
                <a:latin typeface="Calibri"/>
                <a:ea typeface="Calibri"/>
                <a:cs typeface="Calibri"/>
                <a:sym typeface="Calibri"/>
                <a:hlinkClick r:id="rId20"/>
              </a:rPr>
              <a:t>https://creativecommons.org/licenses/by-sa/3.0</a:t>
            </a:r>
            <a:r>
              <a:rPr lang="fi-FI">
                <a:solidFill>
                  <a:srgbClr val="000000"/>
                </a:solidFill>
                <a:latin typeface="Calibri"/>
                <a:ea typeface="Calibri"/>
                <a:cs typeface="Calibri"/>
                <a:sym typeface="Calibri"/>
              </a:rPr>
              <a:t> ) or GFDL (</a:t>
            </a:r>
            <a:r>
              <a:rPr lang="fi-FI" u="sng">
                <a:solidFill>
                  <a:srgbClr val="0000FF"/>
                </a:solidFill>
                <a:latin typeface="Calibri"/>
                <a:ea typeface="Calibri"/>
                <a:cs typeface="Calibri"/>
                <a:sym typeface="Calibri"/>
                <a:hlinkClick r:id="rId15"/>
              </a:rPr>
              <a:t>http://www.gnu.org/copyleft/fdl.html</a:t>
            </a:r>
            <a:r>
              <a:rPr lang="fi-FI">
                <a:solidFill>
                  <a:srgbClr val="0000FF"/>
                </a:solidFill>
                <a:latin typeface="Calibri"/>
                <a:ea typeface="Calibri"/>
                <a:cs typeface="Calibri"/>
                <a:sym typeface="Calibri"/>
              </a:rPr>
              <a:t> </a:t>
            </a:r>
            <a:r>
              <a:rPr lang="fi-FI">
                <a:solidFill>
                  <a:srgbClr val="000000"/>
                </a:solidFill>
                <a:latin typeface="Calibri"/>
                <a:ea typeface="Calibri"/>
                <a:cs typeface="Calibri"/>
                <a:sym typeface="Calibri"/>
              </a:rPr>
              <a:t>)], from Wikimedia Commons </a:t>
            </a:r>
            <a:r>
              <a:rPr lang="fi-FI" u="sng">
                <a:solidFill>
                  <a:srgbClr val="0000FF"/>
                </a:solidFill>
                <a:latin typeface="Calibri"/>
                <a:ea typeface="Calibri"/>
                <a:cs typeface="Calibri"/>
                <a:sym typeface="Calibri"/>
                <a:hlinkClick r:id="rId21"/>
              </a:rPr>
              <a:t>https://upload.wikimedia.org/wikipedia/commons/d/dd/Chinampa.JPG</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a:latin typeface="Calibri"/>
              <a:ea typeface="Calibri"/>
              <a:cs typeface="Calibri"/>
              <a:sym typeface="Calibri"/>
            </a:endParaRPr>
          </a:p>
        </p:txBody>
      </p:sp>
      <p:sp>
        <p:nvSpPr>
          <p:cNvPr id="1036" name="Google Shape;1036;g40b502c2cf_0_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21065517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3d655d362a_4_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7" name="Google Shape;1047;g3d655d362a_4_74:notes"/>
          <p:cNvSpPr txBox="1">
            <a:spLocks noGrp="1"/>
          </p:cNvSpPr>
          <p:nvPr>
            <p:ph type="body" idx="1"/>
          </p:nvPr>
        </p:nvSpPr>
        <p:spPr>
          <a:xfrm>
            <a:off x="914400" y="4343405"/>
            <a:ext cx="5029200" cy="41148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1048" name="Google Shape;1048;g3d655d362a_4_74:notes"/>
          <p:cNvSpPr txBox="1">
            <a:spLocks noGrp="1"/>
          </p:cNvSpPr>
          <p:nvPr>
            <p:ph type="sldNum" idx="12"/>
          </p:nvPr>
        </p:nvSpPr>
        <p:spPr>
          <a:xfrm>
            <a:off x="3886200" y="8686811"/>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fi-FI"/>
              <a:t>28</a:t>
            </a:fld>
            <a:endParaRPr/>
          </a:p>
        </p:txBody>
      </p:sp>
    </p:spTree>
    <p:extLst>
      <p:ext uri="{BB962C8B-B14F-4D97-AF65-F5344CB8AC3E}">
        <p14:creationId xmlns:p14="http://schemas.microsoft.com/office/powerpoint/2010/main" val="40205441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3cc4dbab6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3cc4dbab60_0_0:notes"/>
          <p:cNvSpPr txBox="1">
            <a:spLocks noGrp="1"/>
          </p:cNvSpPr>
          <p:nvPr>
            <p:ph type="body" idx="1"/>
          </p:nvPr>
        </p:nvSpPr>
        <p:spPr>
          <a:xfrm>
            <a:off x="914400" y="4343405"/>
            <a:ext cx="5029200" cy="4114800"/>
          </a:xfrm>
          <a:prstGeom prst="rect">
            <a:avLst/>
          </a:prstGeom>
        </p:spPr>
        <p:txBody>
          <a:bodyPr spcFirstLastPara="1" wrap="square" lIns="91425" tIns="91425" rIns="91425" bIns="91425" anchor="t" anchorCtr="0">
            <a:noAutofit/>
          </a:bodyPr>
          <a:lstStyle/>
          <a:p>
            <a:pPr marL="0" lvl="0" indent="0" rtl="0">
              <a:spcBef>
                <a:spcPts val="360"/>
              </a:spcBef>
              <a:spcAft>
                <a:spcPts val="0"/>
              </a:spcAft>
              <a:buNone/>
            </a:pPr>
            <a:endParaRPr/>
          </a:p>
        </p:txBody>
      </p:sp>
      <p:sp>
        <p:nvSpPr>
          <p:cNvPr id="219" name="Google Shape;219;g3cc4dbab60_0_0:notes"/>
          <p:cNvSpPr txBox="1">
            <a:spLocks noGrp="1"/>
          </p:cNvSpPr>
          <p:nvPr>
            <p:ph type="sldNum" idx="12"/>
          </p:nvPr>
        </p:nvSpPr>
        <p:spPr>
          <a:xfrm>
            <a:off x="3886200" y="8686811"/>
            <a:ext cx="2971800" cy="4572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fld id="{00000000-1234-1234-1234-123412341234}" type="slidenum">
              <a:rPr lang="fi-FI"/>
              <a:t>3</a:t>
            </a:fld>
            <a:endParaRPr/>
          </a:p>
        </p:txBody>
      </p:sp>
    </p:spTree>
    <p:extLst>
      <p:ext uri="{BB962C8B-B14F-4D97-AF65-F5344CB8AC3E}">
        <p14:creationId xmlns:p14="http://schemas.microsoft.com/office/powerpoint/2010/main" val="3076708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27" name="Google Shape;227;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i-FI" i="0" u="none" strike="noStrike" cap="none">
                <a:solidFill>
                  <a:schemeClr val="dk1"/>
                </a:solidFill>
                <a:latin typeface="Calibri"/>
                <a:ea typeface="Calibri"/>
                <a:cs typeface="Calibri"/>
                <a:sym typeface="Calibri"/>
              </a:rPr>
              <a:t>There are many more examples that can be accommodated in one lecture. </a:t>
            </a:r>
            <a:r>
              <a:rPr lang="fi-FI">
                <a:latin typeface="Calibri"/>
                <a:ea typeface="Calibri"/>
                <a:cs typeface="Calibri"/>
                <a:sym typeface="Calibri"/>
              </a:rPr>
              <a:t>The instructor</a:t>
            </a:r>
            <a:r>
              <a:rPr lang="fi-FI" i="0" u="none" strike="noStrike" cap="none">
                <a:solidFill>
                  <a:schemeClr val="dk1"/>
                </a:solidFill>
                <a:latin typeface="Calibri"/>
                <a:ea typeface="Calibri"/>
                <a:cs typeface="Calibri"/>
                <a:sym typeface="Calibri"/>
              </a:rPr>
              <a:t> can decide which ones to choose: contrasting parts of Europe or for representing a specific region. </a:t>
            </a: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i-FI" i="0" u="none" strike="noStrike" cap="none">
                <a:solidFill>
                  <a:schemeClr val="dk1"/>
                </a:solidFill>
                <a:latin typeface="Calibri"/>
                <a:ea typeface="Calibri"/>
                <a:cs typeface="Calibri"/>
                <a:sym typeface="Calibri"/>
              </a:rPr>
              <a:t>IMPORTANT: High nature value farming is a European concept, but this does not mean that HNV-farming systems or farmlands are exclusive to Europe, as non-European HNV-farming examples show.</a:t>
            </a:r>
            <a:endParaRPr i="0" u="none" strike="noStrike" cap="none">
              <a:solidFill>
                <a:schemeClr val="dk1"/>
              </a:solidFill>
              <a:latin typeface="Calibri"/>
              <a:ea typeface="Calibri"/>
              <a:cs typeface="Calibri"/>
              <a:sym typeface="Calibri"/>
            </a:endParaRPr>
          </a:p>
        </p:txBody>
      </p:sp>
      <p:sp>
        <p:nvSpPr>
          <p:cNvPr id="228" name="Google Shape;228;p3: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a:solidFill>
                  <a:schemeClr val="dk1"/>
                </a:solidFill>
                <a:latin typeface="Times New Roman"/>
                <a:ea typeface="Times New Roman"/>
                <a:cs typeface="Times New Roman"/>
                <a:sym typeface="Times New Roman"/>
              </a:rPr>
              <a:t>4</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613784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17: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360"/>
              </a:spcBef>
              <a:spcAft>
                <a:spcPts val="0"/>
              </a:spcAft>
              <a:buClr>
                <a:srgbClr val="000000"/>
              </a:buClr>
              <a:buSzPts val="1400"/>
              <a:buFont typeface="Arial"/>
              <a:buNone/>
            </a:pPr>
            <a:endParaRPr sz="1200" b="0" i="0" u="none" strike="noStrike" cap="none">
              <a:solidFill>
                <a:schemeClr val="dk1"/>
              </a:solidFill>
              <a:latin typeface="Times New Roman"/>
              <a:ea typeface="Times New Roman"/>
              <a:cs typeface="Times New Roman"/>
              <a:sym typeface="Times New Roman"/>
            </a:endParaRPr>
          </a:p>
        </p:txBody>
      </p:sp>
      <p:sp>
        <p:nvSpPr>
          <p:cNvPr id="429" name="Google Shape;42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583925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3e9b376c7b_0_2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200" b="1" i="0" u="none" strike="noStrike" cap="none" dirty="0">
                <a:solidFill>
                  <a:schemeClr val="dk1"/>
                </a:solidFill>
                <a:latin typeface="Calibri"/>
                <a:ea typeface="Calibri"/>
                <a:cs typeface="Calibri"/>
                <a:sym typeface="Calibri"/>
              </a:rPr>
              <a:t>Agricultural </a:t>
            </a:r>
            <a:r>
              <a:rPr lang="fi-FI" sz="1200" b="1" i="0" u="none" strike="noStrike" cap="none" dirty="0" err="1">
                <a:solidFill>
                  <a:schemeClr val="dk1"/>
                </a:solidFill>
                <a:latin typeface="Calibri"/>
                <a:ea typeface="Calibri"/>
                <a:cs typeface="Calibri"/>
                <a:sym typeface="Calibri"/>
              </a:rPr>
              <a:t>statistics</a:t>
            </a:r>
            <a:r>
              <a:rPr lang="fi-FI" sz="1200" i="0" u="none" strike="noStrike" cap="none" dirty="0">
                <a:solidFill>
                  <a:schemeClr val="dk1"/>
                </a:solidFill>
                <a:latin typeface="Calibri"/>
                <a:ea typeface="Calibri"/>
                <a:cs typeface="Calibri"/>
                <a:sym typeface="Calibri"/>
              </a:rPr>
              <a:t>: 62% </a:t>
            </a:r>
            <a:r>
              <a:rPr lang="fi-FI" sz="1200" i="0" u="none" strike="noStrike" cap="none" dirty="0" err="1">
                <a:solidFill>
                  <a:schemeClr val="dk1"/>
                </a:solidFill>
                <a:latin typeface="Calibri"/>
                <a:ea typeface="Calibri"/>
                <a:cs typeface="Calibri"/>
                <a:sym typeface="Calibri"/>
              </a:rPr>
              <a:t>land</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area</a:t>
            </a:r>
            <a:r>
              <a:rPr lang="fi-FI" sz="1200" i="0" u="none" strike="noStrike" cap="none" dirty="0">
                <a:solidFill>
                  <a:schemeClr val="dk1"/>
                </a:solidFill>
                <a:latin typeface="Calibri"/>
                <a:ea typeface="Calibri"/>
                <a:cs typeface="Calibri"/>
                <a:sym typeface="Calibri"/>
              </a:rPr>
              <a:t> is </a:t>
            </a:r>
            <a:r>
              <a:rPr lang="fi-FI" sz="1200" i="0" u="none" strike="noStrike" cap="none" dirty="0" err="1">
                <a:solidFill>
                  <a:schemeClr val="dk1"/>
                </a:solidFill>
                <a:latin typeface="Calibri"/>
                <a:ea typeface="Calibri"/>
                <a:cs typeface="Calibri"/>
                <a:sym typeface="Calibri"/>
              </a:rPr>
              <a:t>agricultural</a:t>
            </a:r>
            <a:r>
              <a:rPr lang="fi-FI" sz="1200" i="0" u="none" strike="noStrike" cap="none" dirty="0">
                <a:solidFill>
                  <a:schemeClr val="dk1"/>
                </a:solidFill>
                <a:latin typeface="Calibri"/>
                <a:ea typeface="Calibri"/>
                <a:cs typeface="Calibri"/>
                <a:sym typeface="Calibri"/>
              </a:rPr>
              <a:t>, 8% </a:t>
            </a:r>
            <a:r>
              <a:rPr lang="fi-FI" sz="1200" i="0" u="none" strike="noStrike" cap="none" dirty="0" err="1">
                <a:solidFill>
                  <a:schemeClr val="dk1"/>
                </a:solidFill>
                <a:latin typeface="Calibri"/>
                <a:ea typeface="Calibri"/>
                <a:cs typeface="Calibri"/>
                <a:sym typeface="Calibri"/>
              </a:rPr>
              <a:t>forest</a:t>
            </a:r>
            <a:r>
              <a:rPr lang="fi-FI" sz="1200" i="0" u="none" strike="noStrike" cap="none" dirty="0">
                <a:solidFill>
                  <a:schemeClr val="dk1"/>
                </a:solidFill>
                <a:latin typeface="Calibri"/>
                <a:ea typeface="Calibri"/>
                <a:cs typeface="Calibri"/>
                <a:sym typeface="Calibri"/>
              </a:rPr>
              <a:t>, 28% </a:t>
            </a:r>
            <a:r>
              <a:rPr lang="fi-FI" sz="1200" i="0" u="none" strike="noStrike" cap="none" dirty="0" err="1">
                <a:solidFill>
                  <a:schemeClr val="dk1"/>
                </a:solidFill>
                <a:latin typeface="Calibri"/>
                <a:ea typeface="Calibri"/>
                <a:cs typeface="Calibri"/>
                <a:sym typeface="Calibri"/>
              </a:rPr>
              <a:t>other</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uses</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including</a:t>
            </a:r>
            <a:r>
              <a:rPr lang="fi-FI" sz="1200" i="0" u="none" strike="noStrike" cap="none" dirty="0">
                <a:solidFill>
                  <a:schemeClr val="dk1"/>
                </a:solidFill>
                <a:latin typeface="Calibri"/>
                <a:ea typeface="Calibri"/>
                <a:cs typeface="Calibri"/>
                <a:sym typeface="Calibri"/>
              </a:rPr>
              <a:t> 2% </a:t>
            </a:r>
            <a:r>
              <a:rPr lang="fi-FI" sz="1200" i="0" u="none" strike="noStrike" cap="none" dirty="0" err="1">
                <a:solidFill>
                  <a:schemeClr val="dk1"/>
                </a:solidFill>
                <a:latin typeface="Calibri"/>
                <a:ea typeface="Calibri"/>
                <a:cs typeface="Calibri"/>
                <a:sym typeface="Calibri"/>
              </a:rPr>
              <a:t>semi-natural</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land</a:t>
            </a:r>
            <a:r>
              <a:rPr lang="fi-FI" sz="1200" i="0" u="none" strike="noStrike" cap="none" dirty="0">
                <a:solidFill>
                  <a:schemeClr val="dk1"/>
                </a:solidFill>
                <a:latin typeface="Calibri"/>
                <a:ea typeface="Calibri"/>
                <a:cs typeface="Calibri"/>
                <a:sym typeface="Calibri"/>
              </a:rPr>
              <a:t> and 15.8% as </a:t>
            </a:r>
            <a:r>
              <a:rPr lang="fi-FI" sz="1200" i="0" u="none" strike="noStrike" cap="none" dirty="0" err="1">
                <a:solidFill>
                  <a:schemeClr val="dk1"/>
                </a:solidFill>
                <a:latin typeface="Calibri"/>
                <a:ea typeface="Calibri"/>
                <a:cs typeface="Calibri"/>
                <a:sym typeface="Calibri"/>
              </a:rPr>
              <a:t>wetland-</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both</a:t>
            </a:r>
            <a:r>
              <a:rPr lang="fi-FI" sz="1200" i="0" u="none" strike="noStrike" cap="none" dirty="0">
                <a:solidFill>
                  <a:schemeClr val="dk1"/>
                </a:solidFill>
                <a:latin typeface="Calibri"/>
                <a:ea typeface="Calibri"/>
                <a:cs typeface="Calibri"/>
                <a:sym typeface="Calibri"/>
              </a:rPr>
              <a:t> of </a:t>
            </a:r>
            <a:r>
              <a:rPr lang="fi-FI" sz="1200" i="0" u="none" strike="noStrike" cap="none" dirty="0" err="1">
                <a:solidFill>
                  <a:schemeClr val="dk1"/>
                </a:solidFill>
                <a:latin typeface="Calibri"/>
                <a:ea typeface="Calibri"/>
                <a:cs typeface="Calibri"/>
                <a:sym typeface="Calibri"/>
              </a:rPr>
              <a:t>these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likely</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include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agricultural</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use</a:t>
            </a:r>
            <a:r>
              <a:rPr lang="fi-FI" sz="1200" i="0" u="none" strike="noStrike" cap="none" dirty="0">
                <a:solidFill>
                  <a:schemeClr val="dk1"/>
                </a:solidFill>
                <a:latin typeface="Calibri"/>
                <a:ea typeface="Calibri"/>
                <a:cs typeface="Calibri"/>
                <a:sym typeface="Calibri"/>
              </a:rPr>
              <a:t>.). Total </a:t>
            </a:r>
            <a:r>
              <a:rPr lang="fi-FI" sz="1200" i="0" u="none" strike="noStrike" cap="none" dirty="0" err="1">
                <a:solidFill>
                  <a:schemeClr val="dk1"/>
                </a:solidFill>
                <a:latin typeface="Calibri"/>
                <a:ea typeface="Calibri"/>
                <a:cs typeface="Calibri"/>
                <a:sym typeface="Calibri"/>
              </a:rPr>
              <a:t>agricultural</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area</a:t>
            </a:r>
            <a:r>
              <a:rPr lang="fi-FI" sz="1200" i="0" u="none" strike="noStrike" cap="none" dirty="0">
                <a:solidFill>
                  <a:schemeClr val="dk1"/>
                </a:solidFill>
                <a:latin typeface="Calibri"/>
                <a:ea typeface="Calibri"/>
                <a:cs typeface="Calibri"/>
                <a:sym typeface="Calibri"/>
              </a:rPr>
              <a:t> is 4.35 </a:t>
            </a:r>
            <a:r>
              <a:rPr lang="fi-FI" sz="1200" i="0" u="none" strike="noStrike" cap="none" dirty="0" err="1">
                <a:solidFill>
                  <a:schemeClr val="dk1"/>
                </a:solidFill>
                <a:latin typeface="Calibri"/>
                <a:ea typeface="Calibri"/>
                <a:cs typeface="Calibri"/>
                <a:sym typeface="Calibri"/>
              </a:rPr>
              <a:t>million</a:t>
            </a:r>
            <a:r>
              <a:rPr lang="fi-FI" sz="1200" i="0" u="none" strike="noStrike" cap="none" dirty="0">
                <a:solidFill>
                  <a:schemeClr val="dk1"/>
                </a:solidFill>
                <a:latin typeface="Calibri"/>
                <a:ea typeface="Calibri"/>
                <a:cs typeface="Calibri"/>
                <a:sym typeface="Calibri"/>
              </a:rPr>
              <a:t> ha and 91% of </a:t>
            </a:r>
            <a:r>
              <a:rPr lang="fi-FI" sz="1200" i="0" u="none" strike="noStrike" cap="none" dirty="0" err="1">
                <a:solidFill>
                  <a:schemeClr val="dk1"/>
                </a:solidFill>
                <a:latin typeface="Calibri"/>
                <a:ea typeface="Calibri"/>
                <a:cs typeface="Calibri"/>
                <a:sym typeface="Calibri"/>
              </a:rPr>
              <a:t>that</a:t>
            </a:r>
            <a:r>
              <a:rPr lang="fi-FI" sz="1200" i="0" u="none" strike="noStrike" cap="none" dirty="0">
                <a:solidFill>
                  <a:schemeClr val="dk1"/>
                </a:solidFill>
                <a:latin typeface="Calibri"/>
                <a:ea typeface="Calibri"/>
                <a:cs typeface="Calibri"/>
                <a:sym typeface="Calibri"/>
              </a:rPr>
              <a:t> is </a:t>
            </a:r>
            <a:r>
              <a:rPr lang="fi-FI" sz="1200" i="0" u="none" strike="noStrike" cap="none" dirty="0" err="1">
                <a:solidFill>
                  <a:schemeClr val="dk1"/>
                </a:solidFill>
                <a:latin typeface="Calibri"/>
                <a:ea typeface="Calibri"/>
                <a:cs typeface="Calibri"/>
                <a:sym typeface="Calibri"/>
              </a:rPr>
              <a:t>grassland-</a:t>
            </a:r>
            <a:r>
              <a:rPr lang="fi-FI" sz="1200" i="0" u="none" strike="noStrike" cap="none" dirty="0">
                <a:solidFill>
                  <a:schemeClr val="dk1"/>
                </a:solidFill>
                <a:latin typeface="Calibri"/>
                <a:ea typeface="Calibri"/>
                <a:cs typeface="Calibri"/>
                <a:sym typeface="Calibri"/>
              </a:rPr>
              <a:t> 75% of </a:t>
            </a:r>
            <a:r>
              <a:rPr lang="fi-FI" sz="1200" i="0" u="none" strike="noStrike" cap="none" dirty="0" err="1">
                <a:solidFill>
                  <a:schemeClr val="dk1"/>
                </a:solidFill>
                <a:latin typeface="Calibri"/>
                <a:ea typeface="Calibri"/>
                <a:cs typeface="Calibri"/>
                <a:sym typeface="Calibri"/>
              </a:rPr>
              <a:t>which</a:t>
            </a:r>
            <a:r>
              <a:rPr lang="fi-FI" sz="1200" i="0" u="none" strike="noStrike" cap="none" dirty="0">
                <a:solidFill>
                  <a:schemeClr val="dk1"/>
                </a:solidFill>
                <a:latin typeface="Calibri"/>
                <a:ea typeface="Calibri"/>
                <a:cs typeface="Calibri"/>
                <a:sym typeface="Calibri"/>
              </a:rPr>
              <a:t> is </a:t>
            </a:r>
            <a:r>
              <a:rPr lang="fi-FI" sz="1200" i="0" u="none" strike="noStrike" cap="none" dirty="0" err="1">
                <a:solidFill>
                  <a:schemeClr val="dk1"/>
                </a:solidFill>
                <a:latin typeface="Calibri"/>
                <a:ea typeface="Calibri"/>
                <a:cs typeface="Calibri"/>
                <a:sym typeface="Calibri"/>
              </a:rPr>
              <a:t>declared</a:t>
            </a:r>
            <a:r>
              <a:rPr lang="fi-FI" sz="1200" i="0" u="none" strike="noStrike" cap="none" dirty="0">
                <a:solidFill>
                  <a:schemeClr val="dk1"/>
                </a:solidFill>
                <a:latin typeface="Calibri"/>
                <a:ea typeface="Calibri"/>
                <a:cs typeface="Calibri"/>
                <a:sym typeface="Calibri"/>
              </a:rPr>
              <a:t> as </a:t>
            </a:r>
            <a:r>
              <a:rPr lang="fi-FI" sz="1200" i="0" u="none" strike="noStrike" cap="none" dirty="0" err="1">
                <a:solidFill>
                  <a:schemeClr val="dk1"/>
                </a:solidFill>
                <a:latin typeface="Calibri"/>
                <a:ea typeface="Calibri"/>
                <a:cs typeface="Calibri"/>
                <a:sym typeface="Calibri"/>
              </a:rPr>
              <a:t>permanent</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pastures</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including</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rough</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grazing</a:t>
            </a:r>
            <a:r>
              <a:rPr lang="fi-FI" sz="1200" i="0" u="none" strike="noStrike" cap="none" dirty="0">
                <a:solidFill>
                  <a:schemeClr val="dk1"/>
                </a:solidFill>
                <a:latin typeface="Calibri"/>
                <a:ea typeface="Calibri"/>
                <a:cs typeface="Calibri"/>
                <a:sym typeface="Calibri"/>
              </a:rPr>
              <a:t> and </a:t>
            </a:r>
            <a:r>
              <a:rPr lang="fi-FI" sz="1200" i="0" u="none" strike="noStrike" cap="none" dirty="0" err="1">
                <a:solidFill>
                  <a:schemeClr val="dk1"/>
                </a:solidFill>
                <a:latin typeface="Calibri"/>
                <a:ea typeface="Calibri"/>
                <a:cs typeface="Calibri"/>
                <a:sym typeface="Calibri"/>
              </a:rPr>
              <a:t>commonage</a:t>
            </a:r>
            <a:r>
              <a:rPr lang="fi-FI" sz="1200" i="0" u="none" strike="noStrike" cap="none" dirty="0">
                <a:solidFill>
                  <a:schemeClr val="dk1"/>
                </a:solidFill>
                <a:latin typeface="Calibri"/>
                <a:ea typeface="Calibri"/>
                <a:cs typeface="Calibri"/>
                <a:sym typeface="Calibri"/>
              </a:rPr>
              <a:t> (Jones </a:t>
            </a:r>
            <a:r>
              <a:rPr lang="fi-FI" sz="1200" i="1" u="none" strike="noStrike" cap="none" dirty="0">
                <a:solidFill>
                  <a:schemeClr val="dk1"/>
                </a:solidFill>
                <a:latin typeface="Calibri"/>
                <a:ea typeface="Calibri"/>
                <a:cs typeface="Calibri"/>
                <a:sym typeface="Calibri"/>
              </a:rPr>
              <a:t>et al.</a:t>
            </a:r>
            <a:r>
              <a:rPr lang="fi-FI" sz="1200" i="0" u="none" strike="noStrike" cap="none" dirty="0">
                <a:solidFill>
                  <a:schemeClr val="dk1"/>
                </a:solidFill>
                <a:latin typeface="Calibri"/>
                <a:ea typeface="Calibri"/>
                <a:cs typeface="Calibri"/>
                <a:sym typeface="Calibri"/>
              </a:rPr>
              <a:t> in </a:t>
            </a:r>
            <a:r>
              <a:rPr lang="fi-FI" sz="1200" i="0" u="none" strike="noStrike" cap="none" dirty="0" err="1">
                <a:solidFill>
                  <a:schemeClr val="dk1"/>
                </a:solidFill>
                <a:latin typeface="Calibri"/>
                <a:ea typeface="Calibri"/>
                <a:cs typeface="Calibri"/>
                <a:sym typeface="Calibri"/>
              </a:rPr>
              <a:t>Oppermann</a:t>
            </a:r>
            <a:r>
              <a:rPr lang="fi-FI" sz="1200" i="0" u="none" strike="noStrike" cap="none" dirty="0">
                <a:solidFill>
                  <a:schemeClr val="dk1"/>
                </a:solidFill>
                <a:latin typeface="Calibri"/>
                <a:ea typeface="Calibri"/>
                <a:cs typeface="Calibri"/>
                <a:sym typeface="Calibri"/>
              </a:rPr>
              <a:t> </a:t>
            </a:r>
            <a:r>
              <a:rPr lang="fi-FI" sz="1200" i="1" u="none" strike="noStrike" cap="none" dirty="0">
                <a:solidFill>
                  <a:schemeClr val="dk1"/>
                </a:solidFill>
                <a:latin typeface="Calibri"/>
                <a:ea typeface="Calibri"/>
                <a:cs typeface="Calibri"/>
                <a:sym typeface="Calibri"/>
              </a:rPr>
              <a:t>et al.</a:t>
            </a:r>
            <a:r>
              <a:rPr lang="fi-FI" sz="1200" i="0" u="none" strike="noStrike" cap="none" dirty="0">
                <a:solidFill>
                  <a:schemeClr val="dk1"/>
                </a:solidFill>
                <a:latin typeface="Calibri"/>
                <a:ea typeface="Calibri"/>
                <a:cs typeface="Calibri"/>
                <a:sym typeface="Calibri"/>
              </a:rPr>
              <a:t> 2012). </a:t>
            </a:r>
            <a:endParaRPr sz="1200" i="0" u="none" strike="noStrike" cap="none" dirty="0">
              <a:solidFill>
                <a:schemeClr val="dk1"/>
              </a:solidFill>
              <a:latin typeface="Calibri"/>
              <a:ea typeface="Calibri"/>
              <a:cs typeface="Calibri"/>
              <a:sym typeface="Calibri"/>
            </a:endParaRPr>
          </a:p>
          <a:p>
            <a:pPr marL="0" marR="0" lvl="0" indent="0" algn="l" rtl="0">
              <a:lnSpc>
                <a:spcPct val="100000"/>
              </a:lnSpc>
              <a:spcBef>
                <a:spcPts val="1000"/>
              </a:spcBef>
              <a:spcAft>
                <a:spcPts val="0"/>
              </a:spcAft>
              <a:buClr>
                <a:srgbClr val="000000"/>
              </a:buClr>
              <a:buSzPts val="1400"/>
              <a:buFont typeface="Arial"/>
              <a:buNone/>
            </a:pPr>
            <a:r>
              <a:rPr lang="fi-FI" sz="1200" i="0" u="none" strike="noStrike" cap="none" dirty="0" err="1">
                <a:solidFill>
                  <a:schemeClr val="dk1"/>
                </a:solidFill>
                <a:latin typeface="Calibri"/>
                <a:ea typeface="Calibri"/>
                <a:cs typeface="Calibri"/>
                <a:sym typeface="Calibri"/>
              </a:rPr>
              <a:t>Livestock-based</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farming</a:t>
            </a:r>
            <a:r>
              <a:rPr lang="fi-FI" sz="1200" i="0" u="none" strike="noStrike" cap="none" dirty="0">
                <a:solidFill>
                  <a:schemeClr val="dk1"/>
                </a:solidFill>
                <a:latin typeface="Calibri"/>
                <a:ea typeface="Calibri"/>
                <a:cs typeface="Calibri"/>
                <a:sym typeface="Calibri"/>
              </a:rPr>
              <a:t> is the </a:t>
            </a:r>
            <a:r>
              <a:rPr lang="fi-FI" sz="1200" i="0" u="none" strike="noStrike" cap="none" dirty="0" err="1">
                <a:solidFill>
                  <a:schemeClr val="dk1"/>
                </a:solidFill>
                <a:latin typeface="Calibri"/>
                <a:ea typeface="Calibri"/>
                <a:cs typeface="Calibri"/>
                <a:sym typeface="Calibri"/>
              </a:rPr>
              <a:t>dominant</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agricultural</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production-</a:t>
            </a:r>
            <a:r>
              <a:rPr lang="fi-FI" sz="1200" i="0" u="none" strike="noStrike" cap="none" dirty="0">
                <a:solidFill>
                  <a:schemeClr val="dk1"/>
                </a:solidFill>
                <a:latin typeface="Calibri"/>
                <a:ea typeface="Calibri"/>
                <a:cs typeface="Calibri"/>
                <a:sym typeface="Calibri"/>
              </a:rPr>
              <a:t> 95% of </a:t>
            </a:r>
            <a:r>
              <a:rPr lang="fi-FI" sz="1200" i="0" u="none" strike="noStrike" cap="none" dirty="0" err="1">
                <a:solidFill>
                  <a:schemeClr val="dk1"/>
                </a:solidFill>
                <a:latin typeface="Calibri"/>
                <a:ea typeface="Calibri"/>
                <a:cs typeface="Calibri"/>
                <a:sym typeface="Calibri"/>
              </a:rPr>
              <a:t>farm</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holdings</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have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livestock</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Dairy</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industry</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has</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become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more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concentrated-</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only</a:t>
            </a:r>
            <a:r>
              <a:rPr lang="fi-FI" sz="1200" i="0" u="none" strike="noStrike" cap="none" dirty="0">
                <a:solidFill>
                  <a:schemeClr val="dk1"/>
                </a:solidFill>
                <a:latin typeface="Calibri"/>
                <a:ea typeface="Calibri"/>
                <a:cs typeface="Calibri"/>
                <a:sym typeface="Calibri"/>
              </a:rPr>
              <a:t> 17% of </a:t>
            </a:r>
            <a:r>
              <a:rPr lang="fi-FI" sz="1200" i="0" u="none" strike="noStrike" cap="none" dirty="0" err="1">
                <a:solidFill>
                  <a:schemeClr val="dk1"/>
                </a:solidFill>
                <a:latin typeface="Calibri"/>
                <a:ea typeface="Calibri"/>
                <a:cs typeface="Calibri"/>
                <a:sym typeface="Calibri"/>
              </a:rPr>
              <a:t>holdings</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have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dairy</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production</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Permanent</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pasture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covers</a:t>
            </a:r>
            <a:r>
              <a:rPr lang="fi-FI" sz="1200" i="0" u="none" strike="noStrike" cap="none" dirty="0">
                <a:solidFill>
                  <a:schemeClr val="dk1"/>
                </a:solidFill>
                <a:latin typeface="Calibri"/>
                <a:ea typeface="Calibri"/>
                <a:cs typeface="Calibri"/>
                <a:sym typeface="Calibri"/>
              </a:rPr>
              <a:t> the </a:t>
            </a:r>
            <a:r>
              <a:rPr lang="fi-FI" sz="1200" i="0" u="none" strike="noStrike" cap="none" dirty="0" err="1">
                <a:solidFill>
                  <a:schemeClr val="dk1"/>
                </a:solidFill>
                <a:latin typeface="Calibri"/>
                <a:ea typeface="Calibri"/>
                <a:cs typeface="Calibri"/>
                <a:sym typeface="Calibri"/>
              </a:rPr>
              <a:t>whole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range</a:t>
            </a:r>
            <a:r>
              <a:rPr lang="fi-FI" sz="1200" i="0" u="none" strike="noStrike" cap="none" dirty="0">
                <a:solidFill>
                  <a:schemeClr val="dk1"/>
                </a:solidFill>
                <a:latin typeface="Calibri"/>
                <a:ea typeface="Calibri"/>
                <a:cs typeface="Calibri"/>
                <a:sym typeface="Calibri"/>
              </a:rPr>
              <a:t> of </a:t>
            </a:r>
            <a:r>
              <a:rPr lang="fi-FI" sz="1200" i="0" u="none" strike="noStrike" cap="none" dirty="0" err="1">
                <a:solidFill>
                  <a:schemeClr val="dk1"/>
                </a:solidFill>
                <a:latin typeface="Calibri"/>
                <a:ea typeface="Calibri"/>
                <a:cs typeface="Calibri"/>
                <a:sym typeface="Calibri"/>
              </a:rPr>
              <a:t>possible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agricultural</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production</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intensities</a:t>
            </a:r>
            <a:r>
              <a:rPr lang="fi-FI" sz="1200" i="0" u="none" strike="noStrike" cap="none" dirty="0">
                <a:solidFill>
                  <a:schemeClr val="dk1"/>
                </a:solidFill>
                <a:latin typeface="Calibri"/>
                <a:ea typeface="Calibri"/>
                <a:cs typeface="Calibri"/>
                <a:sym typeface="Calibri"/>
              </a:rPr>
              <a:t>: the country </a:t>
            </a:r>
            <a:r>
              <a:rPr lang="fi-FI" sz="1200" i="0" u="none" strike="noStrike" cap="none" dirty="0" err="1">
                <a:solidFill>
                  <a:schemeClr val="dk1"/>
                </a:solidFill>
                <a:latin typeface="Calibri"/>
                <a:ea typeface="Calibri"/>
                <a:cs typeface="Calibri"/>
                <a:sym typeface="Calibri"/>
              </a:rPr>
              <a:t>can</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be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divided</a:t>
            </a:r>
            <a:r>
              <a:rPr lang="fi-FI" sz="1200" i="0" u="none" strike="noStrike" cap="none" dirty="0">
                <a:solidFill>
                  <a:schemeClr val="dk1"/>
                </a:solidFill>
                <a:latin typeface="Calibri"/>
                <a:ea typeface="Calibri"/>
                <a:cs typeface="Calibri"/>
                <a:sym typeface="Calibri"/>
              </a:rPr>
              <a:t> into </a:t>
            </a:r>
            <a:r>
              <a:rPr lang="fi-FI" sz="1200" i="0" u="none" strike="noStrike" cap="none" dirty="0" err="1">
                <a:solidFill>
                  <a:schemeClr val="dk1"/>
                </a:solidFill>
                <a:latin typeface="Calibri"/>
                <a:ea typeface="Calibri"/>
                <a:cs typeface="Calibri"/>
                <a:sym typeface="Calibri"/>
              </a:rPr>
              <a:t>areas</a:t>
            </a:r>
            <a:r>
              <a:rPr lang="fi-FI" sz="1200" i="0" u="none" strike="noStrike" cap="none" dirty="0">
                <a:solidFill>
                  <a:schemeClr val="dk1"/>
                </a:solidFill>
                <a:latin typeface="Calibri"/>
                <a:ea typeface="Calibri"/>
                <a:cs typeface="Calibri"/>
                <a:sym typeface="Calibri"/>
              </a:rPr>
              <a:t> of </a:t>
            </a:r>
            <a:r>
              <a:rPr lang="fi-FI" sz="1200" b="1" i="0" u="none" strike="noStrike" cap="none" dirty="0" err="1">
                <a:solidFill>
                  <a:schemeClr val="dk1"/>
                </a:solidFill>
                <a:latin typeface="Calibri"/>
                <a:ea typeface="Calibri"/>
                <a:cs typeface="Calibri"/>
                <a:sym typeface="Calibri"/>
              </a:rPr>
              <a:t>extensive</a:t>
            </a:r>
            <a:r>
              <a:rPr lang="fi-FI" sz="1200" b="1" i="0" u="none" strike="noStrike" cap="none" dirty="0">
                <a:solidFill>
                  <a:schemeClr val="dk1"/>
                </a:solidFill>
                <a:latin typeface="Calibri"/>
                <a:ea typeface="Calibri"/>
                <a:cs typeface="Calibri"/>
                <a:sym typeface="Calibri"/>
              </a:rPr>
              <a:t> </a:t>
            </a:r>
            <a:r>
              <a:rPr lang="fi-FI" sz="1200" b="1" i="0" u="none" strike="noStrike" cap="none" dirty="0" err="1">
                <a:solidFill>
                  <a:schemeClr val="dk1"/>
                </a:solidFill>
                <a:latin typeface="Calibri"/>
                <a:ea typeface="Calibri"/>
                <a:cs typeface="Calibri"/>
                <a:sym typeface="Calibri"/>
              </a:rPr>
              <a:t>livestock</a:t>
            </a:r>
            <a:r>
              <a:rPr lang="fi-FI" sz="1200" b="1" i="0" u="none" strike="noStrike" cap="none" dirty="0">
                <a:solidFill>
                  <a:schemeClr val="dk1"/>
                </a:solidFill>
                <a:latin typeface="Calibri"/>
                <a:ea typeface="Calibri"/>
                <a:cs typeface="Calibri"/>
                <a:sym typeface="Calibri"/>
              </a:rPr>
              <a:t> </a:t>
            </a:r>
            <a:r>
              <a:rPr lang="fi-FI" sz="1200" b="1" i="0" u="none" strike="noStrike" cap="none" dirty="0" err="1">
                <a:solidFill>
                  <a:schemeClr val="dk1"/>
                </a:solidFill>
                <a:latin typeface="Calibri"/>
                <a:ea typeface="Calibri"/>
                <a:cs typeface="Calibri"/>
                <a:sym typeface="Calibri"/>
              </a:rPr>
              <a:t>mostly</a:t>
            </a:r>
            <a:r>
              <a:rPr lang="fi-FI" sz="1200" b="1" i="0" u="none" strike="noStrike" cap="none" dirty="0">
                <a:solidFill>
                  <a:schemeClr val="dk1"/>
                </a:solidFill>
                <a:latin typeface="Calibri"/>
                <a:ea typeface="Calibri"/>
                <a:cs typeface="Calibri"/>
                <a:sym typeface="Calibri"/>
              </a:rPr>
              <a:t> in the </a:t>
            </a:r>
            <a:r>
              <a:rPr lang="fi-FI" sz="1200" b="1" i="0" u="none" strike="noStrike" cap="none" dirty="0" err="1">
                <a:solidFill>
                  <a:schemeClr val="dk1"/>
                </a:solidFill>
                <a:latin typeface="Calibri"/>
                <a:ea typeface="Calibri"/>
                <a:cs typeface="Calibri"/>
                <a:sym typeface="Calibri"/>
              </a:rPr>
              <a:t>uplands</a:t>
            </a:r>
            <a:r>
              <a:rPr lang="fi-FI" sz="1200" b="1" i="0" u="none" strike="noStrike" cap="none" dirty="0">
                <a:solidFill>
                  <a:schemeClr val="dk1"/>
                </a:solidFill>
                <a:latin typeface="Calibri"/>
                <a:ea typeface="Calibri"/>
                <a:cs typeface="Calibri"/>
                <a:sym typeface="Calibri"/>
              </a:rPr>
              <a:t> and </a:t>
            </a:r>
            <a:r>
              <a:rPr lang="fi-FI" sz="1200" b="1" i="0" u="none" strike="noStrike" cap="none" dirty="0" err="1">
                <a:solidFill>
                  <a:schemeClr val="dk1"/>
                </a:solidFill>
                <a:latin typeface="Calibri"/>
                <a:ea typeface="Calibri"/>
                <a:cs typeface="Calibri"/>
                <a:sym typeface="Calibri"/>
              </a:rPr>
              <a:t>north-west</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intensive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grass/arable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livestock</a:t>
            </a:r>
            <a:r>
              <a:rPr lang="fi-FI" sz="1200" i="0" u="none" strike="noStrike" cap="none" dirty="0">
                <a:solidFill>
                  <a:schemeClr val="dk1"/>
                </a:solidFill>
                <a:latin typeface="Calibri"/>
                <a:ea typeface="Calibri"/>
                <a:cs typeface="Calibri"/>
                <a:sym typeface="Calibri"/>
              </a:rPr>
              <a:t> in the east and </a:t>
            </a:r>
            <a:r>
              <a:rPr lang="fi-FI" sz="1200" i="0" u="none" strike="noStrike" cap="none" dirty="0" err="1">
                <a:solidFill>
                  <a:schemeClr val="dk1"/>
                </a:solidFill>
                <a:latin typeface="Calibri"/>
                <a:ea typeface="Calibri"/>
                <a:cs typeface="Calibri"/>
                <a:sym typeface="Calibri"/>
              </a:rPr>
              <a:t>south-east</a:t>
            </a:r>
            <a:r>
              <a:rPr lang="fi-FI" sz="1200" i="0" u="none" strike="noStrike" cap="none" dirty="0">
                <a:solidFill>
                  <a:schemeClr val="dk1"/>
                </a:solidFill>
                <a:latin typeface="Calibri"/>
                <a:ea typeface="Calibri"/>
                <a:cs typeface="Calibri"/>
                <a:sym typeface="Calibri"/>
              </a:rPr>
              <a:t>, and </a:t>
            </a:r>
            <a:r>
              <a:rPr lang="fi-FI" sz="1200" i="0" u="none" strike="noStrike" cap="none" dirty="0" err="1">
                <a:solidFill>
                  <a:schemeClr val="dk1"/>
                </a:solidFill>
                <a:latin typeface="Calibri"/>
                <a:ea typeface="Calibri"/>
                <a:cs typeface="Calibri"/>
                <a:sym typeface="Calibri"/>
              </a:rPr>
              <a:t>intensive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based</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livestock</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elsewhere</a:t>
            </a:r>
            <a:r>
              <a:rPr lang="fi-FI" sz="1200" i="0" u="none" strike="noStrike" cap="none" dirty="0">
                <a:solidFill>
                  <a:schemeClr val="dk1"/>
                </a:solidFill>
                <a:latin typeface="Calibri"/>
                <a:ea typeface="Calibri"/>
                <a:cs typeface="Calibri"/>
                <a:sym typeface="Calibri"/>
              </a:rPr>
              <a:t>. </a:t>
            </a:r>
            <a:r>
              <a:rPr lang="fi-FI" sz="1200" b="1" i="0" u="none" strike="noStrike" cap="none" dirty="0" err="1">
                <a:solidFill>
                  <a:schemeClr val="dk1"/>
                </a:solidFill>
                <a:latin typeface="Calibri"/>
                <a:ea typeface="Calibri"/>
                <a:cs typeface="Calibri"/>
                <a:sym typeface="Calibri"/>
              </a:rPr>
              <a:t>Approximately</a:t>
            </a:r>
            <a:r>
              <a:rPr lang="fi-FI" sz="1200" b="1" i="0" u="none" strike="noStrike" cap="none" dirty="0">
                <a:solidFill>
                  <a:schemeClr val="dk1"/>
                </a:solidFill>
                <a:latin typeface="Calibri"/>
                <a:ea typeface="Calibri"/>
                <a:cs typeface="Calibri"/>
                <a:sym typeface="Calibri"/>
              </a:rPr>
              <a:t> 25% of the </a:t>
            </a:r>
            <a:r>
              <a:rPr lang="fi-FI" sz="1200" b="1" i="0" u="none" strike="noStrike" cap="none" dirty="0" err="1">
                <a:solidFill>
                  <a:schemeClr val="dk1"/>
                </a:solidFill>
                <a:latin typeface="Calibri"/>
                <a:ea typeface="Calibri"/>
                <a:cs typeface="Calibri"/>
                <a:sym typeface="Calibri"/>
              </a:rPr>
              <a:t>agricultural</a:t>
            </a:r>
            <a:r>
              <a:rPr lang="fi-FI" sz="1200" b="1" i="0" u="none" strike="noStrike" cap="none" dirty="0">
                <a:solidFill>
                  <a:schemeClr val="dk1"/>
                </a:solidFill>
                <a:latin typeface="Calibri"/>
                <a:ea typeface="Calibri"/>
                <a:cs typeface="Calibri"/>
                <a:sym typeface="Calibri"/>
              </a:rPr>
              <a:t> </a:t>
            </a:r>
            <a:r>
              <a:rPr lang="fi-FI" sz="1200" b="1" i="0" u="none" strike="noStrike" cap="none" dirty="0" err="1">
                <a:solidFill>
                  <a:schemeClr val="dk1"/>
                </a:solidFill>
                <a:latin typeface="Calibri"/>
                <a:ea typeface="Calibri"/>
                <a:cs typeface="Calibri"/>
                <a:sym typeface="Calibri"/>
              </a:rPr>
              <a:t>area</a:t>
            </a:r>
            <a:r>
              <a:rPr lang="fi-FI" sz="1200" b="1" i="0" u="none" strike="noStrike" cap="none" dirty="0">
                <a:solidFill>
                  <a:schemeClr val="dk1"/>
                </a:solidFill>
                <a:latin typeface="Calibri"/>
                <a:ea typeface="Calibri"/>
                <a:cs typeface="Calibri"/>
                <a:sym typeface="Calibri"/>
              </a:rPr>
              <a:t> of the </a:t>
            </a:r>
            <a:r>
              <a:rPr lang="fi-FI" sz="1200" b="1" i="0" u="none" strike="noStrike" cap="none" dirty="0" err="1">
                <a:solidFill>
                  <a:schemeClr val="dk1"/>
                </a:solidFill>
                <a:latin typeface="Calibri"/>
                <a:ea typeface="Calibri"/>
                <a:cs typeface="Calibri"/>
                <a:sym typeface="Calibri"/>
              </a:rPr>
              <a:t>Republic</a:t>
            </a:r>
            <a:r>
              <a:rPr lang="fi-FI" sz="1200" b="1" i="0" u="none" strike="noStrike" cap="none" dirty="0">
                <a:solidFill>
                  <a:schemeClr val="dk1"/>
                </a:solidFill>
                <a:latin typeface="Calibri"/>
                <a:ea typeface="Calibri"/>
                <a:cs typeface="Calibri"/>
                <a:sym typeface="Calibri"/>
              </a:rPr>
              <a:t> </a:t>
            </a:r>
            <a:r>
              <a:rPr lang="fi-FI" sz="1200" b="1" i="0" u="none" strike="noStrike" cap="none" dirty="0" err="1">
                <a:solidFill>
                  <a:schemeClr val="dk1"/>
                </a:solidFill>
                <a:latin typeface="Calibri"/>
                <a:ea typeface="Calibri"/>
                <a:cs typeface="Calibri"/>
                <a:sym typeface="Calibri"/>
              </a:rPr>
              <a:t>has</a:t>
            </a:r>
            <a:r>
              <a:rPr lang="fi-FI" sz="1200" b="1" i="0" u="none" strike="noStrike" cap="none" dirty="0">
                <a:solidFill>
                  <a:schemeClr val="dk1"/>
                </a:solidFill>
                <a:latin typeface="Calibri"/>
                <a:ea typeface="Calibri"/>
                <a:cs typeface="Calibri"/>
                <a:sym typeface="Calibri"/>
              </a:rPr>
              <a:t> a </a:t>
            </a:r>
            <a:r>
              <a:rPr lang="fi-FI" sz="1200" b="1" i="0" u="none" strike="noStrike" cap="none" dirty="0" err="1">
                <a:solidFill>
                  <a:schemeClr val="dk1"/>
                </a:solidFill>
                <a:latin typeface="Calibri"/>
                <a:ea typeface="Calibri"/>
                <a:cs typeface="Calibri"/>
                <a:sym typeface="Calibri"/>
              </a:rPr>
              <a:t>high</a:t>
            </a:r>
            <a:r>
              <a:rPr lang="fi-FI" sz="1200" b="1" i="0" u="none" strike="noStrike" cap="none" dirty="0">
                <a:solidFill>
                  <a:schemeClr val="dk1"/>
                </a:solidFill>
                <a:latin typeface="Calibri"/>
                <a:ea typeface="Calibri"/>
                <a:cs typeface="Calibri"/>
                <a:sym typeface="Calibri"/>
              </a:rPr>
              <a:t> </a:t>
            </a:r>
            <a:r>
              <a:rPr lang="fi-FI" sz="1200" b="1" i="0" u="none" strike="noStrike" cap="none" dirty="0" err="1">
                <a:solidFill>
                  <a:schemeClr val="dk1"/>
                </a:solidFill>
                <a:latin typeface="Calibri"/>
                <a:ea typeface="Calibri"/>
                <a:cs typeface="Calibri"/>
                <a:sym typeface="Calibri"/>
              </a:rPr>
              <a:t>likelihood</a:t>
            </a:r>
            <a:r>
              <a:rPr lang="fi-FI" sz="1200" b="1" i="0" u="none" strike="noStrike" cap="none" dirty="0">
                <a:solidFill>
                  <a:schemeClr val="dk1"/>
                </a:solidFill>
                <a:latin typeface="Calibri"/>
                <a:ea typeface="Calibri"/>
                <a:cs typeface="Calibri"/>
                <a:sym typeface="Calibri"/>
              </a:rPr>
              <a:t> of </a:t>
            </a:r>
            <a:r>
              <a:rPr lang="fi-FI" sz="1200" b="1" i="0" u="none" strike="noStrike" cap="none" dirty="0" err="1">
                <a:solidFill>
                  <a:schemeClr val="dk1"/>
                </a:solidFill>
                <a:latin typeface="Calibri"/>
                <a:ea typeface="Calibri"/>
                <a:cs typeface="Calibri"/>
                <a:sym typeface="Calibri"/>
              </a:rPr>
              <a:t>being</a:t>
            </a:r>
            <a:r>
              <a:rPr lang="fi-FI" sz="1200" b="1" i="0" u="none" strike="noStrike" cap="none" dirty="0">
                <a:solidFill>
                  <a:schemeClr val="dk1"/>
                </a:solidFill>
                <a:latin typeface="Calibri"/>
                <a:ea typeface="Calibri"/>
                <a:cs typeface="Calibri"/>
                <a:sym typeface="Calibri"/>
              </a:rPr>
              <a:t> HNV </a:t>
            </a:r>
            <a:r>
              <a:rPr lang="fi-FI" sz="1200" b="1" i="0" u="none" strike="noStrike" cap="none" dirty="0" err="1">
                <a:solidFill>
                  <a:schemeClr val="dk1"/>
                </a:solidFill>
                <a:latin typeface="Calibri"/>
                <a:ea typeface="Calibri"/>
                <a:cs typeface="Calibri"/>
                <a:sym typeface="Calibri"/>
              </a:rPr>
              <a:t>farmland</a:t>
            </a:r>
            <a:r>
              <a:rPr lang="fi-FI" sz="1200" b="1" i="0" u="none" strike="noStrike" cap="none" dirty="0">
                <a:solidFill>
                  <a:schemeClr val="dk1"/>
                </a:solidFill>
                <a:latin typeface="Calibri"/>
                <a:ea typeface="Calibri"/>
                <a:cs typeface="Calibri"/>
                <a:sym typeface="Calibri"/>
              </a:rPr>
              <a:t>. </a:t>
            </a:r>
            <a:r>
              <a:rPr lang="fi-FI" sz="1200" i="0" u="none" strike="noStrike" cap="none" dirty="0">
                <a:solidFill>
                  <a:schemeClr val="dk1"/>
                </a:solidFill>
                <a:latin typeface="Calibri"/>
                <a:ea typeface="Calibri"/>
                <a:cs typeface="Calibri"/>
                <a:sym typeface="Calibri"/>
              </a:rPr>
              <a:t>(Jones </a:t>
            </a:r>
            <a:r>
              <a:rPr lang="fi-FI" sz="1200" i="1" u="none" strike="noStrike" cap="none" dirty="0">
                <a:solidFill>
                  <a:schemeClr val="dk1"/>
                </a:solidFill>
                <a:latin typeface="Calibri"/>
                <a:ea typeface="Calibri"/>
                <a:cs typeface="Calibri"/>
                <a:sym typeface="Calibri"/>
              </a:rPr>
              <a:t>et al.</a:t>
            </a:r>
            <a:r>
              <a:rPr lang="fi-FI" sz="1200" i="0" u="none" strike="noStrike" cap="none" dirty="0">
                <a:solidFill>
                  <a:schemeClr val="dk1"/>
                </a:solidFill>
                <a:latin typeface="Calibri"/>
                <a:ea typeface="Calibri"/>
                <a:cs typeface="Calibri"/>
                <a:sym typeface="Calibri"/>
              </a:rPr>
              <a:t> in </a:t>
            </a:r>
            <a:r>
              <a:rPr lang="fi-FI" sz="1200" i="0" u="none" strike="noStrike" cap="none" dirty="0" err="1">
                <a:solidFill>
                  <a:schemeClr val="dk1"/>
                </a:solidFill>
                <a:latin typeface="Calibri"/>
                <a:ea typeface="Calibri"/>
                <a:cs typeface="Calibri"/>
                <a:sym typeface="Calibri"/>
              </a:rPr>
              <a:t>Oppermann</a:t>
            </a:r>
            <a:r>
              <a:rPr lang="fi-FI" sz="1200" i="0" u="none" strike="noStrike" cap="none" dirty="0">
                <a:solidFill>
                  <a:schemeClr val="dk1"/>
                </a:solidFill>
                <a:latin typeface="Calibri"/>
                <a:ea typeface="Calibri"/>
                <a:cs typeface="Calibri"/>
                <a:sym typeface="Calibri"/>
              </a:rPr>
              <a:t> </a:t>
            </a:r>
            <a:r>
              <a:rPr lang="fi-FI" sz="1200" i="1" u="none" strike="noStrike" cap="none" dirty="0">
                <a:solidFill>
                  <a:schemeClr val="dk1"/>
                </a:solidFill>
                <a:latin typeface="Calibri"/>
                <a:ea typeface="Calibri"/>
                <a:cs typeface="Calibri"/>
                <a:sym typeface="Calibri"/>
              </a:rPr>
              <a:t>et al.</a:t>
            </a:r>
            <a:r>
              <a:rPr lang="fi-FI" sz="1200" i="0" u="none" strike="noStrike" cap="none" dirty="0">
                <a:solidFill>
                  <a:schemeClr val="dk1"/>
                </a:solidFill>
                <a:latin typeface="Calibri"/>
                <a:ea typeface="Calibri"/>
                <a:cs typeface="Calibri"/>
                <a:sym typeface="Calibri"/>
              </a:rPr>
              <a:t> 2012). </a:t>
            </a:r>
            <a:endParaRPr sz="1200" i="0" u="none" strike="noStrike" cap="none" dirty="0">
              <a:solidFill>
                <a:schemeClr val="dk1"/>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b="1" dirty="0">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dirty="0" err="1">
                <a:solidFill>
                  <a:srgbClr val="000000"/>
                </a:solidFill>
                <a:latin typeface="Calibri"/>
                <a:ea typeface="Calibri"/>
                <a:cs typeface="Calibri"/>
                <a:sym typeface="Calibri"/>
              </a:rPr>
              <a:t>Reference</a:t>
            </a:r>
            <a:r>
              <a:rPr lang="fi-FI" b="1" dirty="0">
                <a:solidFill>
                  <a:srgbClr val="000000"/>
                </a:solidFill>
                <a:latin typeface="Calibri"/>
                <a:ea typeface="Calibri"/>
                <a:cs typeface="Calibri"/>
                <a:sym typeface="Calibri"/>
              </a:rPr>
              <a:t>:</a:t>
            </a:r>
            <a:r>
              <a:rPr lang="fi-FI" dirty="0">
                <a:solidFill>
                  <a:srgbClr val="000000"/>
                </a:solidFill>
                <a:latin typeface="Calibri"/>
                <a:ea typeface="Calibri"/>
                <a:cs typeface="Calibri"/>
                <a:sym typeface="Calibri"/>
              </a:rPr>
              <a:t> Jones, G., </a:t>
            </a:r>
            <a:r>
              <a:rPr lang="fi-FI" dirty="0" err="1">
                <a:solidFill>
                  <a:srgbClr val="000000"/>
                </a:solidFill>
                <a:latin typeface="Calibri"/>
                <a:ea typeface="Calibri"/>
                <a:cs typeface="Calibri"/>
                <a:sym typeface="Calibri"/>
              </a:rPr>
              <a:t>Dunford</a:t>
            </a:r>
            <a:r>
              <a:rPr lang="fi-FI" dirty="0">
                <a:solidFill>
                  <a:srgbClr val="000000"/>
                </a:solidFill>
                <a:latin typeface="Calibri"/>
                <a:ea typeface="Calibri"/>
                <a:cs typeface="Calibri"/>
                <a:sym typeface="Calibri"/>
              </a:rPr>
              <a:t>, B. </a:t>
            </a:r>
            <a:r>
              <a:rPr lang="fi-FI" dirty="0" err="1">
                <a:solidFill>
                  <a:srgbClr val="000000"/>
                </a:solidFill>
                <a:latin typeface="Calibri"/>
                <a:ea typeface="Calibri"/>
                <a:cs typeface="Calibri"/>
                <a:sym typeface="Calibri"/>
              </a:rPr>
              <a:t>McGurn</a:t>
            </a:r>
            <a:r>
              <a:rPr lang="fi-FI" dirty="0">
                <a:solidFill>
                  <a:srgbClr val="000000"/>
                </a:solidFill>
                <a:latin typeface="Calibri"/>
                <a:ea typeface="Calibri"/>
                <a:cs typeface="Calibri"/>
                <a:sym typeface="Calibri"/>
              </a:rPr>
              <a:t>, P., </a:t>
            </a:r>
            <a:r>
              <a:rPr lang="fi-FI" dirty="0" err="1">
                <a:solidFill>
                  <a:srgbClr val="000000"/>
                </a:solidFill>
                <a:latin typeface="Calibri"/>
                <a:ea typeface="Calibri"/>
                <a:cs typeface="Calibri"/>
                <a:sym typeface="Calibri"/>
              </a:rPr>
              <a:t>Boyle</a:t>
            </a:r>
            <a:r>
              <a:rPr lang="fi-FI" dirty="0">
                <a:solidFill>
                  <a:srgbClr val="000000"/>
                </a:solidFill>
                <a:latin typeface="Calibri"/>
                <a:ea typeface="Calibri"/>
                <a:cs typeface="Calibri"/>
                <a:sym typeface="Calibri"/>
              </a:rPr>
              <a:t>, P., </a:t>
            </a:r>
            <a:r>
              <a:rPr lang="fi-FI" dirty="0" err="1">
                <a:solidFill>
                  <a:srgbClr val="000000"/>
                </a:solidFill>
                <a:latin typeface="Calibri"/>
                <a:ea typeface="Calibri"/>
                <a:cs typeface="Calibri"/>
                <a:sym typeface="Calibri"/>
              </a:rPr>
              <a:t>Hayes</a:t>
            </a:r>
            <a:r>
              <a:rPr lang="fi-FI" dirty="0">
                <a:solidFill>
                  <a:srgbClr val="000000"/>
                </a:solidFill>
                <a:latin typeface="Calibri"/>
                <a:ea typeface="Calibri"/>
                <a:cs typeface="Calibri"/>
                <a:sym typeface="Calibri"/>
              </a:rPr>
              <a:t>, M., </a:t>
            </a:r>
            <a:r>
              <a:rPr lang="fi-FI" dirty="0" err="1">
                <a:solidFill>
                  <a:srgbClr val="000000"/>
                </a:solidFill>
                <a:latin typeface="Calibri"/>
                <a:ea typeface="Calibri"/>
                <a:cs typeface="Calibri"/>
                <a:sym typeface="Calibri"/>
              </a:rPr>
              <a:t>Gormally</a:t>
            </a:r>
            <a:r>
              <a:rPr lang="fi-FI" dirty="0">
                <a:solidFill>
                  <a:srgbClr val="000000"/>
                </a:solidFill>
                <a:latin typeface="Calibri"/>
                <a:ea typeface="Calibri"/>
                <a:cs typeface="Calibri"/>
                <a:sym typeface="Calibri"/>
              </a:rPr>
              <a:t>, M., Moran, J. 2010. </a:t>
            </a:r>
            <a:r>
              <a:rPr lang="fi-FI" dirty="0" err="1">
                <a:solidFill>
                  <a:srgbClr val="000000"/>
                </a:solidFill>
                <a:latin typeface="Calibri"/>
                <a:ea typeface="Calibri"/>
                <a:cs typeface="Calibri"/>
                <a:sym typeface="Calibri"/>
              </a:rPr>
              <a:t>Ireland</a:t>
            </a:r>
            <a:r>
              <a:rPr lang="fi-FI" dirty="0">
                <a:solidFill>
                  <a:srgbClr val="000000"/>
                </a:solidFill>
                <a:latin typeface="Calibri"/>
                <a:ea typeface="Calibri"/>
                <a:cs typeface="Calibri"/>
                <a:sym typeface="Calibri"/>
              </a:rPr>
              <a:t>. In </a:t>
            </a:r>
            <a:r>
              <a:rPr lang="fi-FI" dirty="0" err="1">
                <a:solidFill>
                  <a:srgbClr val="000000"/>
                </a:solidFill>
                <a:latin typeface="Calibri"/>
                <a:ea typeface="Calibri"/>
                <a:cs typeface="Calibri"/>
                <a:sym typeface="Calibri"/>
              </a:rPr>
              <a:t>Oppermann</a:t>
            </a:r>
            <a:r>
              <a:rPr lang="fi-FI" dirty="0">
                <a:solidFill>
                  <a:srgbClr val="000000"/>
                </a:solidFill>
                <a:latin typeface="Calibri"/>
                <a:ea typeface="Calibri"/>
                <a:cs typeface="Calibri"/>
                <a:sym typeface="Calibri"/>
              </a:rPr>
              <a:t>, R., </a:t>
            </a:r>
            <a:r>
              <a:rPr lang="fi-FI" dirty="0" err="1">
                <a:solidFill>
                  <a:srgbClr val="000000"/>
                </a:solidFill>
                <a:latin typeface="Calibri"/>
                <a:ea typeface="Calibri"/>
                <a:cs typeface="Calibri"/>
                <a:sym typeface="Calibri"/>
              </a:rPr>
              <a:t>Beaufoy</a:t>
            </a:r>
            <a:r>
              <a:rPr lang="fi-FI" dirty="0">
                <a:solidFill>
                  <a:srgbClr val="000000"/>
                </a:solidFill>
                <a:latin typeface="Calibri"/>
                <a:ea typeface="Calibri"/>
                <a:cs typeface="Calibri"/>
                <a:sym typeface="Calibri"/>
              </a:rPr>
              <a:t>, G., Jones, G. (</a:t>
            </a:r>
            <a:r>
              <a:rPr lang="fi-FI" dirty="0" err="1">
                <a:solidFill>
                  <a:srgbClr val="000000"/>
                </a:solidFill>
                <a:latin typeface="Calibri"/>
                <a:ea typeface="Calibri"/>
                <a:cs typeface="Calibri"/>
                <a:sym typeface="Calibri"/>
              </a:rPr>
              <a:t>Eds</a:t>
            </a:r>
            <a:r>
              <a:rPr lang="fi-FI" dirty="0">
                <a:solidFill>
                  <a:srgbClr val="000000"/>
                </a:solidFill>
                <a:latin typeface="Calibri"/>
                <a:ea typeface="Calibri"/>
                <a:cs typeface="Calibri"/>
                <a:sym typeface="Calibri"/>
              </a:rPr>
              <a:t>) 2012. </a:t>
            </a:r>
            <a:r>
              <a:rPr lang="fi-FI" dirty="0" err="1">
                <a:solidFill>
                  <a:srgbClr val="000000"/>
                </a:solidFill>
                <a:latin typeface="Calibri"/>
                <a:ea typeface="Calibri"/>
                <a:cs typeface="Calibri"/>
                <a:sym typeface="Calibri"/>
              </a:rPr>
              <a:t>High</a:t>
            </a:r>
            <a:r>
              <a:rPr lang="fi-FI" dirty="0">
                <a:solidFill>
                  <a:srgbClr val="000000"/>
                </a:solidFill>
                <a:latin typeface="Calibri"/>
                <a:ea typeface="Calibri"/>
                <a:cs typeface="Calibri"/>
                <a:sym typeface="Calibri"/>
              </a:rPr>
              <a:t> </a:t>
            </a:r>
            <a:r>
              <a:rPr lang="fi-FI" dirty="0" err="1">
                <a:solidFill>
                  <a:srgbClr val="000000"/>
                </a:solidFill>
                <a:latin typeface="Calibri"/>
                <a:ea typeface="Calibri"/>
                <a:cs typeface="Calibri"/>
                <a:sym typeface="Calibri"/>
              </a:rPr>
              <a:t>Nature</a:t>
            </a:r>
            <a:r>
              <a:rPr lang="fi-FI" dirty="0">
                <a:solidFill>
                  <a:srgbClr val="000000"/>
                </a:solidFill>
                <a:latin typeface="Calibri"/>
                <a:ea typeface="Calibri"/>
                <a:cs typeface="Calibri"/>
                <a:sym typeface="Calibri"/>
              </a:rPr>
              <a:t> Value </a:t>
            </a:r>
            <a:r>
              <a:rPr lang="fi-FI" dirty="0" err="1">
                <a:solidFill>
                  <a:srgbClr val="000000"/>
                </a:solidFill>
                <a:latin typeface="Calibri"/>
                <a:ea typeface="Calibri"/>
                <a:cs typeface="Calibri"/>
                <a:sym typeface="Calibri"/>
              </a:rPr>
              <a:t>Farming</a:t>
            </a:r>
            <a:r>
              <a:rPr lang="fi-FI" dirty="0">
                <a:solidFill>
                  <a:srgbClr val="000000"/>
                </a:solidFill>
                <a:latin typeface="Calibri"/>
                <a:ea typeface="Calibri"/>
                <a:cs typeface="Calibri"/>
                <a:sym typeface="Calibri"/>
              </a:rPr>
              <a:t> in Europe: 35 </a:t>
            </a:r>
            <a:r>
              <a:rPr lang="fi-FI" dirty="0" err="1">
                <a:solidFill>
                  <a:srgbClr val="000000"/>
                </a:solidFill>
                <a:latin typeface="Calibri"/>
                <a:ea typeface="Calibri"/>
                <a:cs typeface="Calibri"/>
                <a:sym typeface="Calibri"/>
              </a:rPr>
              <a:t>European</a:t>
            </a:r>
            <a:r>
              <a:rPr lang="fi-FI" dirty="0">
                <a:solidFill>
                  <a:srgbClr val="000000"/>
                </a:solidFill>
                <a:latin typeface="Calibri"/>
                <a:ea typeface="Calibri"/>
                <a:cs typeface="Calibri"/>
                <a:sym typeface="Calibri"/>
              </a:rPr>
              <a:t> </a:t>
            </a:r>
            <a:r>
              <a:rPr lang="fi-FI" dirty="0" err="1">
                <a:solidFill>
                  <a:srgbClr val="000000"/>
                </a:solidFill>
                <a:latin typeface="Calibri"/>
                <a:ea typeface="Calibri"/>
                <a:cs typeface="Calibri"/>
                <a:sym typeface="Calibri"/>
              </a:rPr>
              <a:t>countries</a:t>
            </a:r>
            <a:r>
              <a:rPr lang="fi-FI" dirty="0">
                <a:solidFill>
                  <a:srgbClr val="000000"/>
                </a:solidFill>
                <a:latin typeface="Calibri"/>
                <a:ea typeface="Calibri"/>
                <a:cs typeface="Calibri"/>
                <a:sym typeface="Calibri"/>
              </a:rPr>
              <a:t> – </a:t>
            </a:r>
            <a:r>
              <a:rPr lang="fi-FI" dirty="0" err="1">
                <a:solidFill>
                  <a:srgbClr val="000000"/>
                </a:solidFill>
                <a:latin typeface="Calibri"/>
                <a:ea typeface="Calibri"/>
                <a:cs typeface="Calibri"/>
                <a:sym typeface="Calibri"/>
              </a:rPr>
              <a:t>experiences</a:t>
            </a:r>
            <a:r>
              <a:rPr lang="fi-FI" dirty="0">
                <a:solidFill>
                  <a:srgbClr val="000000"/>
                </a:solidFill>
                <a:latin typeface="Calibri"/>
                <a:ea typeface="Calibri"/>
                <a:cs typeface="Calibri"/>
                <a:sym typeface="Calibri"/>
              </a:rPr>
              <a:t> and </a:t>
            </a:r>
            <a:r>
              <a:rPr lang="fi-FI" dirty="0" err="1">
                <a:solidFill>
                  <a:srgbClr val="000000"/>
                </a:solidFill>
                <a:latin typeface="Calibri"/>
                <a:ea typeface="Calibri"/>
                <a:cs typeface="Calibri"/>
                <a:sym typeface="Calibri"/>
              </a:rPr>
              <a:t>perspectives</a:t>
            </a:r>
            <a:r>
              <a:rPr lang="fi-FI" dirty="0">
                <a:solidFill>
                  <a:srgbClr val="000000"/>
                </a:solidFill>
                <a:latin typeface="Calibri"/>
                <a:ea typeface="Calibri"/>
                <a:cs typeface="Calibri"/>
                <a:sym typeface="Calibri"/>
              </a:rPr>
              <a:t>. c. </a:t>
            </a:r>
            <a:r>
              <a:rPr lang="fi-FI" dirty="0" err="1">
                <a:solidFill>
                  <a:srgbClr val="000000"/>
                </a:solidFill>
                <a:latin typeface="Calibri"/>
                <a:ea typeface="Calibri"/>
                <a:cs typeface="Calibri"/>
                <a:sym typeface="Calibri"/>
              </a:rPr>
              <a:t>Verlag</a:t>
            </a:r>
            <a:r>
              <a:rPr lang="fi-FI" dirty="0">
                <a:solidFill>
                  <a:srgbClr val="000000"/>
                </a:solidFill>
                <a:latin typeface="Calibri"/>
                <a:ea typeface="Calibri"/>
                <a:cs typeface="Calibri"/>
                <a:sym typeface="Calibri"/>
              </a:rPr>
              <a:t> </a:t>
            </a:r>
            <a:r>
              <a:rPr lang="fi-FI" dirty="0" err="1">
                <a:solidFill>
                  <a:srgbClr val="000000"/>
                </a:solidFill>
                <a:latin typeface="Calibri"/>
                <a:ea typeface="Calibri"/>
                <a:cs typeface="Calibri"/>
                <a:sym typeface="Calibri"/>
              </a:rPr>
              <a:t>gegionalkultur</a:t>
            </a:r>
            <a:r>
              <a:rPr lang="fi-FI" dirty="0">
                <a:solidFill>
                  <a:srgbClr val="000000"/>
                </a:solidFill>
                <a:latin typeface="Calibri"/>
                <a:ea typeface="Calibri"/>
                <a:cs typeface="Calibri"/>
                <a:sym typeface="Calibri"/>
              </a:rPr>
              <a:t>, Germany. 544pp. ISBN: 978-89735-657-3</a:t>
            </a:r>
            <a:endParaRPr dirty="0">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400"/>
              <a:buFont typeface="Arial"/>
              <a:buNone/>
            </a:pPr>
            <a:r>
              <a:rPr lang="fi-FI" sz="1200" b="1" i="0" u="none" strike="noStrike" cap="none" dirty="0">
                <a:solidFill>
                  <a:schemeClr val="dk1"/>
                </a:solidFill>
                <a:latin typeface="Calibri"/>
                <a:ea typeface="Calibri"/>
                <a:cs typeface="Calibri"/>
                <a:sym typeface="Calibri"/>
              </a:rPr>
              <a:t>National </a:t>
            </a:r>
            <a:r>
              <a:rPr lang="fi-FI" sz="1200" b="1" i="0" u="none" strike="noStrike" cap="none" dirty="0" err="1">
                <a:solidFill>
                  <a:schemeClr val="dk1"/>
                </a:solidFill>
                <a:latin typeface="Calibri"/>
                <a:ea typeface="Calibri"/>
                <a:cs typeface="Calibri"/>
                <a:sym typeface="Calibri"/>
              </a:rPr>
              <a:t>Map</a:t>
            </a:r>
            <a:r>
              <a:rPr lang="fi-FI" sz="1200" b="1" i="0" u="none" strike="noStrike" cap="none" dirty="0">
                <a:solidFill>
                  <a:schemeClr val="dk1"/>
                </a:solidFill>
                <a:latin typeface="Calibri"/>
                <a:ea typeface="Calibri"/>
                <a:cs typeface="Calibri"/>
                <a:sym typeface="Calibri"/>
              </a:rPr>
              <a:t> of </a:t>
            </a:r>
            <a:r>
              <a:rPr lang="fi-FI" sz="1200" b="1" i="0" u="none" strike="noStrike" cap="none" dirty="0" err="1">
                <a:solidFill>
                  <a:schemeClr val="dk1"/>
                </a:solidFill>
                <a:latin typeface="Calibri"/>
                <a:ea typeface="Calibri"/>
                <a:cs typeface="Calibri"/>
                <a:sym typeface="Calibri"/>
              </a:rPr>
              <a:t>High</a:t>
            </a:r>
            <a:r>
              <a:rPr lang="fi-FI" sz="1200" b="1" i="0" u="none" strike="noStrike" cap="none" dirty="0">
                <a:solidFill>
                  <a:schemeClr val="dk1"/>
                </a:solidFill>
                <a:latin typeface="Calibri"/>
                <a:ea typeface="Calibri"/>
                <a:cs typeface="Calibri"/>
                <a:sym typeface="Calibri"/>
              </a:rPr>
              <a:t> </a:t>
            </a:r>
            <a:r>
              <a:rPr lang="fi-FI" sz="1200" b="1" i="0" u="none" strike="noStrike" cap="none" dirty="0" err="1">
                <a:solidFill>
                  <a:schemeClr val="dk1"/>
                </a:solidFill>
                <a:latin typeface="Calibri"/>
                <a:ea typeface="Calibri"/>
                <a:cs typeface="Calibri"/>
                <a:sym typeface="Calibri"/>
              </a:rPr>
              <a:t>Nature</a:t>
            </a:r>
            <a:r>
              <a:rPr lang="fi-FI" sz="1200" b="1" i="0" u="none" strike="noStrike" cap="none" dirty="0">
                <a:solidFill>
                  <a:schemeClr val="dk1"/>
                </a:solidFill>
                <a:latin typeface="Calibri"/>
                <a:ea typeface="Calibri"/>
                <a:cs typeface="Calibri"/>
                <a:sym typeface="Calibri"/>
              </a:rPr>
              <a:t> Value </a:t>
            </a:r>
            <a:r>
              <a:rPr lang="fi-FI" sz="1200" b="1" i="0" u="none" strike="noStrike" cap="none" dirty="0" err="1">
                <a:solidFill>
                  <a:schemeClr val="dk1"/>
                </a:solidFill>
                <a:latin typeface="Calibri"/>
                <a:ea typeface="Calibri"/>
                <a:cs typeface="Calibri"/>
                <a:sym typeface="Calibri"/>
              </a:rPr>
              <a:t>farmland</a:t>
            </a:r>
            <a:r>
              <a:rPr lang="fi-FI" sz="1200" b="1" i="0" u="none" strike="noStrike" cap="none" dirty="0">
                <a:solidFill>
                  <a:schemeClr val="dk1"/>
                </a:solidFill>
                <a:latin typeface="Calibri"/>
                <a:ea typeface="Calibri"/>
                <a:cs typeface="Calibri"/>
                <a:sym typeface="Calibri"/>
              </a:rPr>
              <a:t> in </a:t>
            </a:r>
            <a:r>
              <a:rPr lang="fi-FI" sz="1200" b="1" i="0" u="none" strike="noStrike" cap="none" dirty="0" err="1">
                <a:solidFill>
                  <a:schemeClr val="dk1"/>
                </a:solidFill>
                <a:latin typeface="Calibri"/>
                <a:ea typeface="Calibri"/>
                <a:cs typeface="Calibri"/>
                <a:sym typeface="Calibri"/>
              </a:rPr>
              <a:t>Ireland</a:t>
            </a:r>
            <a:r>
              <a:rPr lang="fi-FI" sz="1200" b="1" i="0" u="none" strike="noStrike" cap="none" dirty="0">
                <a:solidFill>
                  <a:schemeClr val="dk1"/>
                </a:solidFill>
                <a:latin typeface="Calibri"/>
                <a:ea typeface="Calibri"/>
                <a:cs typeface="Calibri"/>
                <a:sym typeface="Calibri"/>
              </a:rPr>
              <a:t>:</a:t>
            </a:r>
            <a:r>
              <a:rPr lang="fi-FI" sz="1200" i="0" u="none" strike="noStrike" cap="none" dirty="0">
                <a:solidFill>
                  <a:schemeClr val="dk1"/>
                </a:solidFill>
                <a:latin typeface="Calibri"/>
                <a:ea typeface="Calibri"/>
                <a:cs typeface="Calibri"/>
                <a:sym typeface="Calibri"/>
              </a:rPr>
              <a:t> The </a:t>
            </a:r>
            <a:r>
              <a:rPr lang="fi-FI" sz="1200" i="0" u="none" strike="noStrike" cap="none" dirty="0" err="1">
                <a:solidFill>
                  <a:schemeClr val="dk1"/>
                </a:solidFill>
                <a:latin typeface="Calibri"/>
                <a:ea typeface="Calibri"/>
                <a:cs typeface="Calibri"/>
                <a:sym typeface="Calibri"/>
              </a:rPr>
              <a:t>map</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shows</a:t>
            </a:r>
            <a:r>
              <a:rPr lang="fi-FI" sz="1200" i="0" u="none" strike="noStrike" cap="none" dirty="0">
                <a:solidFill>
                  <a:schemeClr val="dk1"/>
                </a:solidFill>
                <a:latin typeface="Calibri"/>
                <a:ea typeface="Calibri"/>
                <a:cs typeface="Calibri"/>
                <a:sym typeface="Calibri"/>
              </a:rPr>
              <a:t> the </a:t>
            </a:r>
            <a:r>
              <a:rPr lang="fi-FI" sz="1200" i="0" u="none" strike="noStrike" cap="none" dirty="0" err="1">
                <a:solidFill>
                  <a:schemeClr val="dk1"/>
                </a:solidFill>
                <a:latin typeface="Calibri"/>
                <a:ea typeface="Calibri"/>
                <a:cs typeface="Calibri"/>
                <a:sym typeface="Calibri"/>
              </a:rPr>
              <a:t>likelihood</a:t>
            </a:r>
            <a:r>
              <a:rPr lang="fi-FI" sz="1200" i="0" u="none" strike="noStrike" cap="none" dirty="0">
                <a:solidFill>
                  <a:schemeClr val="dk1"/>
                </a:solidFill>
                <a:latin typeface="Calibri"/>
                <a:ea typeface="Calibri"/>
                <a:cs typeface="Calibri"/>
                <a:sym typeface="Calibri"/>
              </a:rPr>
              <a:t> of </a:t>
            </a:r>
            <a:r>
              <a:rPr lang="fi-FI" sz="1200" i="0" u="none" strike="noStrike" cap="none" dirty="0" err="1">
                <a:solidFill>
                  <a:schemeClr val="dk1"/>
                </a:solidFill>
                <a:latin typeface="Calibri"/>
                <a:ea typeface="Calibri"/>
                <a:cs typeface="Calibri"/>
                <a:sym typeface="Calibri"/>
              </a:rPr>
              <a:t>finding</a:t>
            </a:r>
            <a:r>
              <a:rPr lang="fi-FI" sz="1200" i="0" u="none" strike="noStrike" cap="none" dirty="0">
                <a:solidFill>
                  <a:schemeClr val="dk1"/>
                </a:solidFill>
                <a:latin typeface="Calibri"/>
                <a:ea typeface="Calibri"/>
                <a:cs typeface="Calibri"/>
                <a:sym typeface="Calibri"/>
              </a:rPr>
              <a:t> HNV </a:t>
            </a:r>
            <a:r>
              <a:rPr lang="fi-FI" sz="1200" i="0" u="none" strike="noStrike" cap="none" dirty="0" err="1">
                <a:solidFill>
                  <a:schemeClr val="dk1"/>
                </a:solidFill>
                <a:latin typeface="Calibri"/>
                <a:ea typeface="Calibri"/>
                <a:cs typeface="Calibri"/>
                <a:sym typeface="Calibri"/>
              </a:rPr>
              <a:t>farmland</a:t>
            </a:r>
            <a:r>
              <a:rPr lang="fi-FI" sz="1200" i="0" u="none" strike="noStrike" cap="none" dirty="0">
                <a:solidFill>
                  <a:schemeClr val="dk1"/>
                </a:solidFill>
                <a:latin typeface="Calibri"/>
                <a:ea typeface="Calibri"/>
                <a:cs typeface="Calibri"/>
                <a:sym typeface="Calibri"/>
              </a:rPr>
              <a:t> in an </a:t>
            </a:r>
            <a:r>
              <a:rPr lang="fi-FI" sz="1200" i="0" u="none" strike="noStrike" cap="none" dirty="0" err="1">
                <a:solidFill>
                  <a:schemeClr val="dk1"/>
                </a:solidFill>
                <a:latin typeface="Calibri"/>
                <a:ea typeface="Calibri"/>
                <a:cs typeface="Calibri"/>
                <a:sym typeface="Calibri"/>
              </a:rPr>
              <a:t>electoral</a:t>
            </a:r>
            <a:r>
              <a:rPr lang="fi-FI" sz="1200" i="0" u="none" strike="noStrike" cap="none" dirty="0">
                <a:solidFill>
                  <a:schemeClr val="dk1"/>
                </a:solidFill>
                <a:latin typeface="Calibri"/>
                <a:ea typeface="Calibri"/>
                <a:cs typeface="Calibri"/>
                <a:sym typeface="Calibri"/>
              </a:rPr>
              <a:t> division (ED), with 5 </a:t>
            </a:r>
            <a:r>
              <a:rPr lang="fi-FI" sz="1200" i="0" u="none" strike="noStrike" cap="none" dirty="0" err="1">
                <a:solidFill>
                  <a:schemeClr val="dk1"/>
                </a:solidFill>
                <a:latin typeface="Calibri"/>
                <a:ea typeface="Calibri"/>
                <a:cs typeface="Calibri"/>
                <a:sym typeface="Calibri"/>
              </a:rPr>
              <a:t>being</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almost</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certain</a:t>
            </a:r>
            <a:r>
              <a:rPr lang="fi-FI" sz="1200" i="0" u="none" strike="noStrike" cap="none" dirty="0">
                <a:solidFill>
                  <a:schemeClr val="dk1"/>
                </a:solidFill>
                <a:latin typeface="Calibri"/>
                <a:ea typeface="Calibri"/>
                <a:cs typeface="Calibri"/>
                <a:sym typeface="Calibri"/>
              </a:rPr>
              <a:t> to </a:t>
            </a:r>
            <a:r>
              <a:rPr lang="fi-FI" sz="1200" i="0" u="none" strike="noStrike" cap="none" dirty="0" err="1">
                <a:solidFill>
                  <a:schemeClr val="dk1"/>
                </a:solidFill>
                <a:latin typeface="Calibri"/>
                <a:ea typeface="Calibri"/>
                <a:cs typeface="Calibri"/>
                <a:sym typeface="Calibri"/>
              </a:rPr>
              <a:t>find</a:t>
            </a:r>
            <a:r>
              <a:rPr lang="fi-FI" sz="1200" i="0" u="none" strike="noStrike" cap="none" dirty="0">
                <a:solidFill>
                  <a:schemeClr val="dk1"/>
                </a:solidFill>
                <a:latin typeface="Calibri"/>
                <a:ea typeface="Calibri"/>
                <a:cs typeface="Calibri"/>
                <a:sym typeface="Calibri"/>
              </a:rPr>
              <a:t> HNV and 1 </a:t>
            </a:r>
            <a:r>
              <a:rPr lang="fi-FI" sz="1200" i="0" u="none" strike="noStrike" cap="none" dirty="0" err="1">
                <a:solidFill>
                  <a:schemeClr val="dk1"/>
                </a:solidFill>
                <a:latin typeface="Calibri"/>
                <a:ea typeface="Calibri"/>
                <a:cs typeface="Calibri"/>
                <a:sym typeface="Calibri"/>
              </a:rPr>
              <a:t>being</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almost</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certain</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not</a:t>
            </a:r>
            <a:r>
              <a:rPr lang="fi-FI" sz="1200" i="0" u="none" strike="noStrike" cap="none" dirty="0">
                <a:solidFill>
                  <a:schemeClr val="dk1"/>
                </a:solidFill>
                <a:latin typeface="Calibri"/>
                <a:ea typeface="Calibri"/>
                <a:cs typeface="Calibri"/>
                <a:sym typeface="Calibri"/>
              </a:rPr>
              <a:t> to </a:t>
            </a:r>
            <a:r>
              <a:rPr lang="fi-FI" sz="1200" i="0" u="none" strike="noStrike" cap="none" dirty="0" err="1">
                <a:solidFill>
                  <a:schemeClr val="dk1"/>
                </a:solidFill>
                <a:latin typeface="Calibri"/>
                <a:ea typeface="Calibri"/>
                <a:cs typeface="Calibri"/>
                <a:sym typeface="Calibri"/>
              </a:rPr>
              <a:t>find</a:t>
            </a:r>
            <a:r>
              <a:rPr lang="fi-FI" sz="1200" i="0" u="none" strike="noStrike" cap="none" dirty="0">
                <a:solidFill>
                  <a:schemeClr val="dk1"/>
                </a:solidFill>
                <a:latin typeface="Calibri"/>
                <a:ea typeface="Calibri"/>
                <a:cs typeface="Calibri"/>
                <a:sym typeface="Calibri"/>
              </a:rPr>
              <a:t> HNV. The 1 </a:t>
            </a:r>
            <a:r>
              <a:rPr lang="fi-FI" sz="1200" i="0" u="none" strike="noStrike" cap="none" dirty="0" err="1">
                <a:solidFill>
                  <a:schemeClr val="dk1"/>
                </a:solidFill>
                <a:latin typeface="Calibri"/>
                <a:ea typeface="Calibri"/>
                <a:cs typeface="Calibri"/>
                <a:sym typeface="Calibri"/>
              </a:rPr>
              <a:t>through</a:t>
            </a:r>
            <a:r>
              <a:rPr lang="fi-FI" sz="1200" i="0" u="none" strike="noStrike" cap="none" dirty="0">
                <a:solidFill>
                  <a:schemeClr val="dk1"/>
                </a:solidFill>
                <a:latin typeface="Calibri"/>
                <a:ea typeface="Calibri"/>
                <a:cs typeface="Calibri"/>
                <a:sym typeface="Calibri"/>
              </a:rPr>
              <a:t> 5 </a:t>
            </a:r>
            <a:r>
              <a:rPr lang="fi-FI" sz="1200" i="0" u="none" strike="noStrike" cap="none" dirty="0" err="1">
                <a:solidFill>
                  <a:schemeClr val="dk1"/>
                </a:solidFill>
                <a:latin typeface="Calibri"/>
                <a:ea typeface="Calibri"/>
                <a:cs typeface="Calibri"/>
                <a:sym typeface="Calibri"/>
              </a:rPr>
              <a:t>classification</a:t>
            </a:r>
            <a:r>
              <a:rPr lang="fi-FI" sz="1200" i="0" u="none" strike="noStrike" cap="none" dirty="0">
                <a:solidFill>
                  <a:schemeClr val="dk1"/>
                </a:solidFill>
                <a:latin typeface="Calibri"/>
                <a:ea typeface="Calibri"/>
                <a:cs typeface="Calibri"/>
                <a:sym typeface="Calibri"/>
              </a:rPr>
              <a:t> is </a:t>
            </a:r>
            <a:r>
              <a:rPr lang="fi-FI" sz="1200" i="0" u="none" strike="noStrike" cap="none" dirty="0" err="1">
                <a:solidFill>
                  <a:schemeClr val="dk1"/>
                </a:solidFill>
                <a:latin typeface="Calibri"/>
                <a:ea typeface="Calibri"/>
                <a:cs typeface="Calibri"/>
                <a:sym typeface="Calibri"/>
              </a:rPr>
              <a:t>based</a:t>
            </a:r>
            <a:r>
              <a:rPr lang="fi-FI" sz="1200" i="0" u="none" strike="noStrike" cap="none" dirty="0">
                <a:solidFill>
                  <a:schemeClr val="dk1"/>
                </a:solidFill>
                <a:latin typeface="Calibri"/>
                <a:ea typeface="Calibri"/>
                <a:cs typeface="Calibri"/>
                <a:sym typeface="Calibri"/>
              </a:rPr>
              <a:t> on 5 </a:t>
            </a:r>
            <a:r>
              <a:rPr lang="fi-FI" sz="1200" i="0" u="none" strike="noStrike" cap="none" dirty="0" err="1">
                <a:solidFill>
                  <a:schemeClr val="dk1"/>
                </a:solidFill>
                <a:latin typeface="Calibri"/>
                <a:ea typeface="Calibri"/>
                <a:cs typeface="Calibri"/>
                <a:sym typeface="Calibri"/>
              </a:rPr>
              <a:t>variables</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available</a:t>
            </a:r>
            <a:r>
              <a:rPr lang="fi-FI" sz="1200" i="0" u="none" strike="noStrike" cap="none" dirty="0">
                <a:solidFill>
                  <a:schemeClr val="dk1"/>
                </a:solidFill>
                <a:latin typeface="Calibri"/>
                <a:ea typeface="Calibri"/>
                <a:cs typeface="Calibri"/>
                <a:sym typeface="Calibri"/>
              </a:rPr>
              <a:t> at the national </a:t>
            </a:r>
            <a:r>
              <a:rPr lang="fi-FI" sz="1200" i="0" u="none" strike="noStrike" cap="none" dirty="0" err="1">
                <a:solidFill>
                  <a:schemeClr val="dk1"/>
                </a:solidFill>
                <a:latin typeface="Calibri"/>
                <a:ea typeface="Calibri"/>
                <a:cs typeface="Calibri"/>
                <a:sym typeface="Calibri"/>
              </a:rPr>
              <a:t>scale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Corin</a:t>
            </a:r>
            <a:r>
              <a:rPr lang="fi-FI" dirty="0" err="1">
                <a:latin typeface="Calibri"/>
                <a:ea typeface="Calibri"/>
                <a:cs typeface="Calibri"/>
                <a:sym typeface="Calibri"/>
              </a:rPr>
              <a:t>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land</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cover</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land</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use</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stocking</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densities</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stream</a:t>
            </a:r>
            <a:r>
              <a:rPr lang="fi-FI" sz="1200" i="0" u="none" strike="noStrike" cap="none" dirty="0">
                <a:solidFill>
                  <a:schemeClr val="dk1"/>
                </a:solidFill>
                <a:latin typeface="Calibri"/>
                <a:ea typeface="Calibri"/>
                <a:cs typeface="Calibri"/>
                <a:sym typeface="Calibri"/>
              </a:rPr>
              <a:t> and </a:t>
            </a:r>
            <a:r>
              <a:rPr lang="fi-FI" sz="1200" i="0" u="none" strike="noStrike" cap="none" dirty="0" err="1">
                <a:solidFill>
                  <a:schemeClr val="dk1"/>
                </a:solidFill>
                <a:latin typeface="Calibri"/>
                <a:ea typeface="Calibri"/>
                <a:cs typeface="Calibri"/>
                <a:sym typeface="Calibri"/>
              </a:rPr>
              <a:t>river</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density</a:t>
            </a:r>
            <a:r>
              <a:rPr lang="fi-FI" sz="1200" i="0" u="none" strike="noStrike" cap="none" dirty="0">
                <a:solidFill>
                  <a:schemeClr val="dk1"/>
                </a:solidFill>
                <a:latin typeface="Calibri"/>
                <a:ea typeface="Calibri"/>
                <a:cs typeface="Calibri"/>
                <a:sym typeface="Calibri"/>
              </a:rPr>
              <a:t>, and </a:t>
            </a:r>
            <a:r>
              <a:rPr lang="fi-FI" sz="1200" i="0" u="none" strike="noStrike" cap="none" dirty="0" err="1">
                <a:solidFill>
                  <a:schemeClr val="dk1"/>
                </a:solidFill>
                <a:latin typeface="Calibri"/>
                <a:ea typeface="Calibri"/>
                <a:cs typeface="Calibri"/>
                <a:sym typeface="Calibri"/>
              </a:rPr>
              <a:t>soil</a:t>
            </a:r>
            <a:r>
              <a:rPr lang="fi-FI" sz="1200" i="0" u="none" strike="noStrike" cap="none" dirty="0">
                <a:solidFill>
                  <a:schemeClr val="dk1"/>
                </a:solidFill>
                <a:latin typeface="Calibri"/>
                <a:ea typeface="Calibri"/>
                <a:cs typeface="Calibri"/>
                <a:sym typeface="Calibri"/>
              </a:rPr>
              <a:t> </a:t>
            </a:r>
            <a:r>
              <a:rPr lang="fi-FI" sz="1200" i="0" u="none" strike="noStrike" cap="none" dirty="0" err="1">
                <a:solidFill>
                  <a:schemeClr val="dk1"/>
                </a:solidFill>
                <a:latin typeface="Calibri"/>
                <a:ea typeface="Calibri"/>
                <a:cs typeface="Calibri"/>
                <a:sym typeface="Calibri"/>
              </a:rPr>
              <a:t>diversity</a:t>
            </a:r>
            <a:r>
              <a:rPr lang="fi-FI" sz="1200" i="0" u="none" strike="noStrike" cap="none" dirty="0">
                <a:solidFill>
                  <a:schemeClr val="dk1"/>
                </a:solidFill>
                <a:latin typeface="Calibri"/>
                <a:ea typeface="Calibri"/>
                <a:cs typeface="Calibri"/>
                <a:sym typeface="Calibri"/>
              </a:rPr>
              <a:t>. </a:t>
            </a:r>
            <a:endParaRPr lang="fi-FI" sz="120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400"/>
              <a:buFont typeface="Arial"/>
              <a:buNone/>
            </a:pPr>
            <a:endParaRPr lang="fi-FI" sz="1200" i="0" u="none" strike="noStrike" cap="none" dirty="0" smtClean="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400"/>
              <a:buFont typeface="Arial"/>
              <a:buNone/>
            </a:pPr>
            <a:r>
              <a:rPr lang="fi-FI" sz="1200" b="1" i="0" u="none" strike="noStrike" cap="none" dirty="0" err="1" smtClean="0">
                <a:solidFill>
                  <a:schemeClr val="dk1"/>
                </a:solidFill>
                <a:latin typeface="Calibri"/>
                <a:ea typeface="Calibri"/>
                <a:cs typeface="Calibri"/>
                <a:sym typeface="Calibri"/>
              </a:rPr>
              <a:t>Map</a:t>
            </a:r>
            <a:r>
              <a:rPr lang="fi-FI" sz="1200" b="1" i="0" u="none" strike="noStrike" cap="none" dirty="0" smtClean="0">
                <a:solidFill>
                  <a:schemeClr val="dk1"/>
                </a:solidFill>
                <a:latin typeface="Calibri"/>
                <a:ea typeface="Calibri"/>
                <a:cs typeface="Calibri"/>
                <a:sym typeface="Calibri"/>
              </a:rPr>
              <a:t> is </a:t>
            </a:r>
            <a:r>
              <a:rPr lang="fi-FI" sz="1200" b="1" i="0" u="none" strike="noStrike" cap="none" dirty="0" err="1" smtClean="0">
                <a:solidFill>
                  <a:schemeClr val="dk1"/>
                </a:solidFill>
                <a:latin typeface="Calibri"/>
                <a:ea typeface="Calibri"/>
                <a:cs typeface="Calibri"/>
                <a:sym typeface="Calibri"/>
              </a:rPr>
              <a:t>from</a:t>
            </a:r>
            <a:r>
              <a:rPr lang="fi-FI" sz="1200" i="0" u="none" strike="noStrike" cap="none" dirty="0" smtClean="0">
                <a:solidFill>
                  <a:schemeClr val="dk1"/>
                </a:solidFill>
                <a:latin typeface="Calibri"/>
                <a:ea typeface="Calibri"/>
                <a:cs typeface="Calibri"/>
                <a:sym typeface="Calibri"/>
              </a:rPr>
              <a:t>: </a:t>
            </a:r>
            <a:r>
              <a:rPr lang="fi-FI" sz="1200" i="0" u="none" strike="noStrike" cap="none" dirty="0" err="1" smtClean="0">
                <a:solidFill>
                  <a:schemeClr val="dk1"/>
                </a:solidFill>
                <a:latin typeface="Calibri"/>
                <a:ea typeface="Calibri"/>
                <a:cs typeface="Calibri"/>
                <a:sym typeface="Calibri"/>
              </a:rPr>
              <a:t>http://www.high-nature-value-farmland.ie/hnv-distribution</a:t>
            </a:r>
            <a:r>
              <a:rPr lang="fi-FI" sz="1200" i="0" u="none" strike="noStrike" cap="none" dirty="0" smtClean="0">
                <a:solidFill>
                  <a:schemeClr val="dk1"/>
                </a:solidFill>
                <a:latin typeface="Calibri"/>
                <a:ea typeface="Calibri"/>
                <a:cs typeface="Calibri"/>
                <a:sym typeface="Calibri"/>
              </a:rPr>
              <a:t>/  </a:t>
            </a:r>
            <a:endParaRPr u="none" dirty="0">
              <a:solidFill>
                <a:schemeClr val="dk1"/>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400"/>
              <a:buFont typeface="Arial"/>
              <a:buNone/>
            </a:pPr>
            <a:r>
              <a:rPr lang="fi-FI" sz="1200" i="0" u="none" strike="noStrike" cap="none" dirty="0">
                <a:solidFill>
                  <a:srgbClr val="000000"/>
                </a:solidFill>
                <a:latin typeface="Calibri"/>
                <a:ea typeface="Calibri"/>
                <a:cs typeface="Calibri"/>
                <a:sym typeface="Calibri"/>
              </a:rPr>
              <a:t>Technical </a:t>
            </a:r>
            <a:r>
              <a:rPr lang="fi-FI" sz="1200" i="0" u="none" strike="noStrike" cap="none" dirty="0" err="1">
                <a:solidFill>
                  <a:srgbClr val="000000"/>
                </a:solidFill>
                <a:latin typeface="Calibri"/>
                <a:ea typeface="Calibri"/>
                <a:cs typeface="Calibri"/>
                <a:sym typeface="Calibri"/>
              </a:rPr>
              <a:t>aspects</a:t>
            </a:r>
            <a:r>
              <a:rPr lang="fi-FI" sz="1200" i="0" u="none" strike="noStrike" cap="none" dirty="0">
                <a:solidFill>
                  <a:srgbClr val="000000"/>
                </a:solidFill>
                <a:latin typeface="Calibri"/>
                <a:ea typeface="Calibri"/>
                <a:cs typeface="Calibri"/>
                <a:sym typeface="Calibri"/>
              </a:rPr>
              <a:t> of the </a:t>
            </a:r>
            <a:r>
              <a:rPr lang="fi-FI" sz="1200" i="0" u="none" strike="noStrike" cap="none" dirty="0" err="1">
                <a:solidFill>
                  <a:srgbClr val="000000"/>
                </a:solidFill>
                <a:latin typeface="Calibri"/>
                <a:ea typeface="Calibri"/>
                <a:cs typeface="Calibri"/>
                <a:sym typeface="Calibri"/>
              </a:rPr>
              <a:t>mapping</a:t>
            </a:r>
            <a:r>
              <a:rPr lang="fi-FI" sz="1200" i="0" u="none" strike="noStrike" cap="none" dirty="0">
                <a:solidFill>
                  <a:srgbClr val="000000"/>
                </a:solidFill>
                <a:latin typeface="Calibri"/>
                <a:ea typeface="Calibri"/>
                <a:cs typeface="Calibri"/>
                <a:sym typeface="Calibri"/>
              </a:rPr>
              <a:t> </a:t>
            </a:r>
            <a:r>
              <a:rPr lang="fi-FI" sz="1200" i="0" u="none" strike="noStrike" cap="none" dirty="0" err="1">
                <a:solidFill>
                  <a:srgbClr val="000000"/>
                </a:solidFill>
                <a:latin typeface="Calibri"/>
                <a:ea typeface="Calibri"/>
                <a:cs typeface="Calibri"/>
                <a:sym typeface="Calibri"/>
              </a:rPr>
              <a:t>process</a:t>
            </a:r>
            <a:r>
              <a:rPr lang="fi-FI" sz="1200" i="0" u="none" strike="noStrike" cap="none" dirty="0">
                <a:solidFill>
                  <a:srgbClr val="000000"/>
                </a:solidFill>
                <a:latin typeface="Calibri"/>
                <a:ea typeface="Calibri"/>
                <a:cs typeface="Calibri"/>
                <a:sym typeface="Calibri"/>
              </a:rPr>
              <a:t> </a:t>
            </a:r>
            <a:r>
              <a:rPr lang="fi-FI" sz="1200" i="0" u="none" strike="noStrike" cap="none" dirty="0" err="1">
                <a:solidFill>
                  <a:srgbClr val="000000"/>
                </a:solidFill>
                <a:latin typeface="Calibri"/>
                <a:ea typeface="Calibri"/>
                <a:cs typeface="Calibri"/>
                <a:sym typeface="Calibri"/>
              </a:rPr>
              <a:t>are</a:t>
            </a:r>
            <a:r>
              <a:rPr lang="fi-FI" sz="1200" i="0" u="none" strike="noStrike" cap="none" dirty="0">
                <a:solidFill>
                  <a:srgbClr val="000000"/>
                </a:solidFill>
                <a:latin typeface="Calibri"/>
                <a:ea typeface="Calibri"/>
                <a:cs typeface="Calibri"/>
                <a:sym typeface="Calibri"/>
              </a:rPr>
              <a:t> </a:t>
            </a:r>
            <a:r>
              <a:rPr lang="fi-FI" sz="1200" i="0" u="none" strike="noStrike" cap="none" dirty="0" err="1">
                <a:solidFill>
                  <a:srgbClr val="000000"/>
                </a:solidFill>
                <a:latin typeface="Calibri"/>
                <a:ea typeface="Calibri"/>
                <a:cs typeface="Calibri"/>
                <a:sym typeface="Calibri"/>
              </a:rPr>
              <a:t>described</a:t>
            </a:r>
            <a:r>
              <a:rPr lang="fi-FI" sz="1200" i="0" u="none" strike="noStrike" cap="none" dirty="0">
                <a:solidFill>
                  <a:srgbClr val="000000"/>
                </a:solidFill>
                <a:latin typeface="Calibri"/>
                <a:ea typeface="Calibri"/>
                <a:cs typeface="Calibri"/>
                <a:sym typeface="Calibri"/>
              </a:rPr>
              <a:t> </a:t>
            </a:r>
            <a:r>
              <a:rPr lang="fi-FI" sz="1200" i="0" u="none" strike="noStrike" cap="none" dirty="0" err="1">
                <a:solidFill>
                  <a:srgbClr val="000000"/>
                </a:solidFill>
                <a:latin typeface="Calibri"/>
                <a:ea typeface="Calibri"/>
                <a:cs typeface="Calibri"/>
                <a:sym typeface="Calibri"/>
              </a:rPr>
              <a:t>here</a:t>
            </a:r>
            <a:r>
              <a:rPr lang="fi-FI" sz="1200" i="0" u="none" strike="noStrike" cap="none" dirty="0">
                <a:solidFill>
                  <a:srgbClr val="000000"/>
                </a:solidFill>
                <a:latin typeface="Calibri"/>
                <a:ea typeface="Calibri"/>
                <a:cs typeface="Calibri"/>
                <a:sym typeface="Calibri"/>
              </a:rPr>
              <a:t> </a:t>
            </a:r>
            <a:r>
              <a:rPr lang="fi-FI" sz="1200" i="0" u="sng" strike="noStrike" cap="none" dirty="0">
                <a:solidFill>
                  <a:srgbClr val="0000FF"/>
                </a:solidFill>
                <a:latin typeface="Calibri"/>
                <a:ea typeface="Calibri"/>
                <a:cs typeface="Calibri"/>
                <a:sym typeface="Calibri"/>
                <a:hlinkClick r:id="rId3"/>
              </a:rPr>
              <a:t>http://www.high-nature-value-farmland.ie/hnv-distribution/</a:t>
            </a:r>
            <a:endParaRPr sz="1200" i="0" u="none" strike="noStrike" cap="none" dirty="0">
              <a:solidFill>
                <a:srgbClr val="0000FF"/>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400"/>
              <a:buFont typeface="Arial"/>
              <a:buNone/>
            </a:pPr>
            <a:r>
              <a:rPr lang="fi-FI" sz="1200" i="0" u="none" strike="noStrike" cap="none" dirty="0" err="1">
                <a:solidFill>
                  <a:srgbClr val="000000"/>
                </a:solidFill>
                <a:latin typeface="Calibri"/>
                <a:ea typeface="Calibri"/>
                <a:cs typeface="Calibri"/>
                <a:sym typeface="Calibri"/>
              </a:rPr>
              <a:t>Identifying</a:t>
            </a:r>
            <a:r>
              <a:rPr lang="fi-FI" sz="1200" i="0" u="none" strike="noStrike" cap="none" dirty="0">
                <a:solidFill>
                  <a:srgbClr val="000000"/>
                </a:solidFill>
                <a:latin typeface="Calibri"/>
                <a:ea typeface="Calibri"/>
                <a:cs typeface="Calibri"/>
                <a:sym typeface="Calibri"/>
              </a:rPr>
              <a:t> </a:t>
            </a:r>
            <a:r>
              <a:rPr lang="fi-FI" sz="1200" i="0" u="none" strike="noStrike" cap="none" dirty="0" err="1">
                <a:solidFill>
                  <a:srgbClr val="000000"/>
                </a:solidFill>
                <a:latin typeface="Calibri"/>
                <a:ea typeface="Calibri"/>
                <a:cs typeface="Calibri"/>
                <a:sym typeface="Calibri"/>
              </a:rPr>
              <a:t>High</a:t>
            </a:r>
            <a:r>
              <a:rPr lang="fi-FI" sz="1200" i="0" u="none" strike="noStrike" cap="none" dirty="0">
                <a:solidFill>
                  <a:srgbClr val="000000"/>
                </a:solidFill>
                <a:latin typeface="Calibri"/>
                <a:ea typeface="Calibri"/>
                <a:cs typeface="Calibri"/>
                <a:sym typeface="Calibri"/>
              </a:rPr>
              <a:t> </a:t>
            </a:r>
            <a:r>
              <a:rPr lang="fi-FI" sz="1200" i="0" u="none" strike="noStrike" cap="none" dirty="0" err="1">
                <a:solidFill>
                  <a:srgbClr val="000000"/>
                </a:solidFill>
                <a:latin typeface="Calibri"/>
                <a:ea typeface="Calibri"/>
                <a:cs typeface="Calibri"/>
                <a:sym typeface="Calibri"/>
              </a:rPr>
              <a:t>Nature</a:t>
            </a:r>
            <a:r>
              <a:rPr lang="fi-FI" sz="1200" i="0" u="none" strike="noStrike" cap="none" dirty="0">
                <a:solidFill>
                  <a:srgbClr val="000000"/>
                </a:solidFill>
                <a:latin typeface="Calibri"/>
                <a:ea typeface="Calibri"/>
                <a:cs typeface="Calibri"/>
                <a:sym typeface="Calibri"/>
              </a:rPr>
              <a:t> Value </a:t>
            </a:r>
            <a:r>
              <a:rPr lang="fi-FI" sz="1200" i="0" u="none" strike="noStrike" cap="none" dirty="0" err="1">
                <a:solidFill>
                  <a:srgbClr val="000000"/>
                </a:solidFill>
                <a:latin typeface="Calibri"/>
                <a:ea typeface="Calibri"/>
                <a:cs typeface="Calibri"/>
                <a:sym typeface="Calibri"/>
              </a:rPr>
              <a:t>farmland</a:t>
            </a:r>
            <a:r>
              <a:rPr lang="fi-FI" sz="1200" i="0" u="none" strike="noStrike" cap="none" dirty="0">
                <a:solidFill>
                  <a:srgbClr val="000000"/>
                </a:solidFill>
                <a:latin typeface="Calibri"/>
                <a:ea typeface="Calibri"/>
                <a:cs typeface="Calibri"/>
                <a:sym typeface="Calibri"/>
              </a:rPr>
              <a:t> in </a:t>
            </a:r>
            <a:r>
              <a:rPr lang="fi-FI" sz="1200" i="0" u="none" strike="noStrike" cap="none" dirty="0" err="1">
                <a:solidFill>
                  <a:srgbClr val="000000"/>
                </a:solidFill>
                <a:latin typeface="Calibri"/>
                <a:ea typeface="Calibri"/>
                <a:cs typeface="Calibri"/>
                <a:sym typeface="Calibri"/>
              </a:rPr>
              <a:t>Ireland</a:t>
            </a:r>
            <a:r>
              <a:rPr lang="fi-FI" sz="1200" i="0" u="none" strike="noStrike" cap="none" dirty="0">
                <a:solidFill>
                  <a:srgbClr val="000000"/>
                </a:solidFill>
                <a:latin typeface="Calibri"/>
                <a:ea typeface="Calibri"/>
                <a:cs typeface="Calibri"/>
                <a:sym typeface="Calibri"/>
              </a:rPr>
              <a:t>: </a:t>
            </a:r>
            <a:r>
              <a:rPr lang="fi-FI" u="sng" dirty="0">
                <a:solidFill>
                  <a:srgbClr val="0000FF"/>
                </a:solidFill>
                <a:latin typeface="Calibri"/>
                <a:ea typeface="Calibri"/>
                <a:cs typeface="Calibri"/>
                <a:sym typeface="Calibri"/>
                <a:hlinkClick r:id="rId4"/>
              </a:rPr>
              <a:t>https://idealhnv.wordpress.com/</a:t>
            </a:r>
            <a:endParaRPr dirty="0">
              <a:solidFill>
                <a:srgbClr val="000000"/>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400"/>
              <a:buFont typeface="Arial"/>
              <a:buNone/>
            </a:pPr>
            <a:r>
              <a:rPr lang="fi-FI" dirty="0">
                <a:solidFill>
                  <a:srgbClr val="000000"/>
                </a:solidFill>
                <a:latin typeface="Calibri"/>
                <a:ea typeface="Calibri"/>
                <a:cs typeface="Calibri"/>
                <a:sym typeface="Calibri"/>
              </a:rPr>
              <a:t>HNV </a:t>
            </a:r>
            <a:r>
              <a:rPr lang="fi-FI" dirty="0" err="1">
                <a:solidFill>
                  <a:srgbClr val="000000"/>
                </a:solidFill>
                <a:latin typeface="Calibri"/>
                <a:ea typeface="Calibri"/>
                <a:cs typeface="Calibri"/>
                <a:sym typeface="Calibri"/>
              </a:rPr>
              <a:t>farmland</a:t>
            </a:r>
            <a:r>
              <a:rPr lang="fi-FI" dirty="0">
                <a:solidFill>
                  <a:srgbClr val="000000"/>
                </a:solidFill>
                <a:latin typeface="Calibri"/>
                <a:ea typeface="Calibri"/>
                <a:cs typeface="Calibri"/>
                <a:sym typeface="Calibri"/>
              </a:rPr>
              <a:t> </a:t>
            </a:r>
            <a:r>
              <a:rPr lang="fi-FI" dirty="0" err="1">
                <a:solidFill>
                  <a:srgbClr val="000000"/>
                </a:solidFill>
                <a:latin typeface="Calibri"/>
                <a:ea typeface="Calibri"/>
                <a:cs typeface="Calibri"/>
                <a:sym typeface="Calibri"/>
              </a:rPr>
              <a:t>likelihood</a:t>
            </a:r>
            <a:r>
              <a:rPr lang="fi-FI" dirty="0">
                <a:solidFill>
                  <a:srgbClr val="000000"/>
                </a:solidFill>
                <a:latin typeface="Calibri"/>
                <a:ea typeface="Calibri"/>
                <a:cs typeface="Calibri"/>
                <a:sym typeface="Calibri"/>
              </a:rPr>
              <a:t> of </a:t>
            </a:r>
            <a:r>
              <a:rPr lang="fi-FI" dirty="0" err="1">
                <a:solidFill>
                  <a:srgbClr val="000000"/>
                </a:solidFill>
                <a:latin typeface="Calibri"/>
                <a:ea typeface="Calibri"/>
                <a:cs typeface="Calibri"/>
                <a:sym typeface="Calibri"/>
              </a:rPr>
              <a:t>occurrence</a:t>
            </a:r>
            <a:r>
              <a:rPr lang="fi-FI" dirty="0">
                <a:solidFill>
                  <a:srgbClr val="000000"/>
                </a:solidFill>
                <a:latin typeface="Calibri"/>
                <a:ea typeface="Calibri"/>
                <a:cs typeface="Calibri"/>
                <a:sym typeface="Calibri"/>
              </a:rPr>
              <a:t>: </a:t>
            </a:r>
            <a:r>
              <a:rPr lang="fi-FI" u="sng" dirty="0">
                <a:solidFill>
                  <a:srgbClr val="0000FF"/>
                </a:solidFill>
                <a:latin typeface="Calibri"/>
                <a:ea typeface="Calibri"/>
                <a:cs typeface="Calibri"/>
                <a:sym typeface="Calibri"/>
                <a:hlinkClick r:id="rId5"/>
              </a:rPr>
              <a:t>https://www.youtube.com/watch?v=aEFc8rhhPYI</a:t>
            </a:r>
            <a:r>
              <a:rPr lang="fi-FI" dirty="0">
                <a:solidFill>
                  <a:srgbClr val="0000FF"/>
                </a:solidFill>
                <a:latin typeface="Calibri"/>
                <a:ea typeface="Calibri"/>
                <a:cs typeface="Calibri"/>
                <a:sym typeface="Calibri"/>
              </a:rPr>
              <a:t> </a:t>
            </a:r>
            <a:endParaRPr dirty="0">
              <a:solidFill>
                <a:srgbClr val="0000FF"/>
              </a:solidFill>
              <a:latin typeface="Calibri"/>
              <a:ea typeface="Calibri"/>
              <a:cs typeface="Calibri"/>
              <a:sym typeface="Calibri"/>
            </a:endParaRPr>
          </a:p>
          <a:p>
            <a:pPr marL="0" marR="0" lvl="0" indent="0" algn="l" rtl="0">
              <a:lnSpc>
                <a:spcPct val="100000"/>
              </a:lnSpc>
              <a:spcBef>
                <a:spcPts val="600"/>
              </a:spcBef>
              <a:spcAft>
                <a:spcPts val="0"/>
              </a:spcAft>
              <a:buClr>
                <a:srgbClr val="000000"/>
              </a:buClr>
              <a:buSzPts val="1100"/>
              <a:buFont typeface="Arial"/>
              <a:buNone/>
            </a:pPr>
            <a:r>
              <a:rPr lang="fi-FI" dirty="0">
                <a:solidFill>
                  <a:srgbClr val="000000"/>
                </a:solidFill>
                <a:latin typeface="Calibri"/>
                <a:ea typeface="Calibri"/>
                <a:cs typeface="Calibri"/>
                <a:sym typeface="Calibri"/>
              </a:rPr>
              <a:t>S. Matin, C. A. </a:t>
            </a:r>
            <a:r>
              <a:rPr lang="fi-FI" dirty="0" err="1">
                <a:solidFill>
                  <a:srgbClr val="000000"/>
                </a:solidFill>
                <a:latin typeface="Calibri"/>
                <a:ea typeface="Calibri"/>
                <a:cs typeface="Calibri"/>
                <a:sym typeface="Calibri"/>
              </a:rPr>
              <a:t>Sullivan</a:t>
            </a:r>
            <a:r>
              <a:rPr lang="fi-FI" dirty="0">
                <a:solidFill>
                  <a:srgbClr val="000000"/>
                </a:solidFill>
                <a:latin typeface="Calibri"/>
                <a:ea typeface="Calibri"/>
                <a:cs typeface="Calibri"/>
                <a:sym typeface="Calibri"/>
              </a:rPr>
              <a:t>, D. Ó </a:t>
            </a:r>
            <a:r>
              <a:rPr lang="fi-FI" dirty="0" err="1">
                <a:solidFill>
                  <a:srgbClr val="000000"/>
                </a:solidFill>
                <a:latin typeface="Calibri"/>
                <a:ea typeface="Calibri"/>
                <a:cs typeface="Calibri"/>
                <a:sym typeface="Calibri"/>
              </a:rPr>
              <a:t>hUallacháin</a:t>
            </a:r>
            <a:r>
              <a:rPr lang="fi-FI" dirty="0">
                <a:solidFill>
                  <a:srgbClr val="000000"/>
                </a:solidFill>
                <a:latin typeface="Calibri"/>
                <a:ea typeface="Calibri"/>
                <a:cs typeface="Calibri"/>
                <a:sym typeface="Calibri"/>
              </a:rPr>
              <a:t>, D. </a:t>
            </a:r>
            <a:r>
              <a:rPr lang="fi-FI" dirty="0" err="1">
                <a:solidFill>
                  <a:srgbClr val="000000"/>
                </a:solidFill>
                <a:latin typeface="Calibri"/>
                <a:ea typeface="Calibri"/>
                <a:cs typeface="Calibri"/>
                <a:sym typeface="Calibri"/>
              </a:rPr>
              <a:t>Meredith</a:t>
            </a:r>
            <a:r>
              <a:rPr lang="fi-FI" dirty="0">
                <a:solidFill>
                  <a:srgbClr val="000000"/>
                </a:solidFill>
                <a:latin typeface="Calibri"/>
                <a:ea typeface="Calibri"/>
                <a:cs typeface="Calibri"/>
                <a:sym typeface="Calibri"/>
              </a:rPr>
              <a:t>, J. Moran, J. A. Finn &amp; S. Green (2016) </a:t>
            </a:r>
            <a:r>
              <a:rPr lang="fi-FI" dirty="0" err="1">
                <a:solidFill>
                  <a:srgbClr val="000000"/>
                </a:solidFill>
                <a:latin typeface="Calibri"/>
                <a:ea typeface="Calibri"/>
                <a:cs typeface="Calibri"/>
                <a:sym typeface="Calibri"/>
              </a:rPr>
              <a:t>Predicted</a:t>
            </a:r>
            <a:r>
              <a:rPr lang="fi-FI" dirty="0">
                <a:solidFill>
                  <a:srgbClr val="000000"/>
                </a:solidFill>
                <a:latin typeface="Calibri"/>
                <a:ea typeface="Calibri"/>
                <a:cs typeface="Calibri"/>
                <a:sym typeface="Calibri"/>
              </a:rPr>
              <a:t> </a:t>
            </a:r>
            <a:r>
              <a:rPr lang="fi-FI" dirty="0" err="1">
                <a:solidFill>
                  <a:srgbClr val="000000"/>
                </a:solidFill>
                <a:latin typeface="Calibri"/>
                <a:ea typeface="Calibri"/>
                <a:cs typeface="Calibri"/>
                <a:sym typeface="Calibri"/>
              </a:rPr>
              <a:t>distribution</a:t>
            </a:r>
            <a:r>
              <a:rPr lang="fi-FI" dirty="0">
                <a:solidFill>
                  <a:srgbClr val="000000"/>
                </a:solidFill>
                <a:latin typeface="Calibri"/>
                <a:ea typeface="Calibri"/>
                <a:cs typeface="Calibri"/>
                <a:sym typeface="Calibri"/>
              </a:rPr>
              <a:t> of </a:t>
            </a:r>
            <a:r>
              <a:rPr lang="fi-FI" dirty="0" err="1">
                <a:solidFill>
                  <a:srgbClr val="000000"/>
                </a:solidFill>
                <a:latin typeface="Calibri"/>
                <a:ea typeface="Calibri"/>
                <a:cs typeface="Calibri"/>
                <a:sym typeface="Calibri"/>
              </a:rPr>
              <a:t>High</a:t>
            </a:r>
            <a:r>
              <a:rPr lang="fi-FI" dirty="0">
                <a:solidFill>
                  <a:srgbClr val="000000"/>
                </a:solidFill>
                <a:latin typeface="Calibri"/>
                <a:ea typeface="Calibri"/>
                <a:cs typeface="Calibri"/>
                <a:sym typeface="Calibri"/>
              </a:rPr>
              <a:t> </a:t>
            </a:r>
            <a:r>
              <a:rPr lang="fi-FI" dirty="0" err="1">
                <a:solidFill>
                  <a:srgbClr val="000000"/>
                </a:solidFill>
                <a:latin typeface="Calibri"/>
                <a:ea typeface="Calibri"/>
                <a:cs typeface="Calibri"/>
                <a:sym typeface="Calibri"/>
              </a:rPr>
              <a:t>Nature</a:t>
            </a:r>
            <a:r>
              <a:rPr lang="fi-FI" dirty="0">
                <a:solidFill>
                  <a:srgbClr val="000000"/>
                </a:solidFill>
                <a:latin typeface="Calibri"/>
                <a:ea typeface="Calibri"/>
                <a:cs typeface="Calibri"/>
                <a:sym typeface="Calibri"/>
              </a:rPr>
              <a:t> Value </a:t>
            </a:r>
            <a:r>
              <a:rPr lang="fi-FI" dirty="0" err="1">
                <a:solidFill>
                  <a:srgbClr val="000000"/>
                </a:solidFill>
                <a:latin typeface="Calibri"/>
                <a:ea typeface="Calibri"/>
                <a:cs typeface="Calibri"/>
                <a:sym typeface="Calibri"/>
              </a:rPr>
              <a:t>farmland</a:t>
            </a:r>
            <a:r>
              <a:rPr lang="fi-FI" dirty="0">
                <a:solidFill>
                  <a:srgbClr val="000000"/>
                </a:solidFill>
                <a:latin typeface="Calibri"/>
                <a:ea typeface="Calibri"/>
                <a:cs typeface="Calibri"/>
                <a:sym typeface="Calibri"/>
              </a:rPr>
              <a:t> in the </a:t>
            </a:r>
            <a:r>
              <a:rPr lang="fi-FI" dirty="0" err="1">
                <a:solidFill>
                  <a:srgbClr val="000000"/>
                </a:solidFill>
                <a:latin typeface="Calibri"/>
                <a:ea typeface="Calibri"/>
                <a:cs typeface="Calibri"/>
                <a:sym typeface="Calibri"/>
              </a:rPr>
              <a:t>Republic</a:t>
            </a:r>
            <a:r>
              <a:rPr lang="fi-FI" dirty="0">
                <a:solidFill>
                  <a:srgbClr val="000000"/>
                </a:solidFill>
                <a:latin typeface="Calibri"/>
                <a:ea typeface="Calibri"/>
                <a:cs typeface="Calibri"/>
                <a:sym typeface="Calibri"/>
              </a:rPr>
              <a:t> of </a:t>
            </a:r>
            <a:r>
              <a:rPr lang="fi-FI" dirty="0" err="1">
                <a:solidFill>
                  <a:srgbClr val="000000"/>
                </a:solidFill>
                <a:latin typeface="Calibri"/>
                <a:ea typeface="Calibri"/>
                <a:cs typeface="Calibri"/>
                <a:sym typeface="Calibri"/>
              </a:rPr>
              <a:t>Ireland</a:t>
            </a:r>
            <a:r>
              <a:rPr lang="fi-FI" dirty="0">
                <a:solidFill>
                  <a:srgbClr val="000000"/>
                </a:solidFill>
                <a:latin typeface="Calibri"/>
                <a:ea typeface="Calibri"/>
                <a:cs typeface="Calibri"/>
                <a:sym typeface="Calibri"/>
              </a:rPr>
              <a:t>, Journal of </a:t>
            </a:r>
            <a:r>
              <a:rPr lang="fi-FI" dirty="0" err="1">
                <a:solidFill>
                  <a:srgbClr val="000000"/>
                </a:solidFill>
                <a:latin typeface="Calibri"/>
                <a:ea typeface="Calibri"/>
                <a:cs typeface="Calibri"/>
                <a:sym typeface="Calibri"/>
              </a:rPr>
              <a:t>Maps</a:t>
            </a:r>
            <a:r>
              <a:rPr lang="fi-FI" dirty="0">
                <a:solidFill>
                  <a:srgbClr val="000000"/>
                </a:solidFill>
                <a:latin typeface="Calibri"/>
                <a:ea typeface="Calibri"/>
                <a:cs typeface="Calibri"/>
                <a:sym typeface="Calibri"/>
              </a:rPr>
              <a:t>, 12:sup1, 373-376, DOI: 10.1080/17445647.2016.1223761</a:t>
            </a:r>
            <a:endParaRPr dirty="0">
              <a:solidFill>
                <a:srgbClr val="0000FF"/>
              </a:solidFill>
              <a:latin typeface="Calibri"/>
              <a:ea typeface="Calibri"/>
              <a:cs typeface="Calibri"/>
              <a:sym typeface="Calibri"/>
            </a:endParaRPr>
          </a:p>
        </p:txBody>
      </p:sp>
      <p:sp>
        <p:nvSpPr>
          <p:cNvPr id="436" name="Google Shape;436;g3e9b376c7b_0_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1555903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445" name="Google Shape;445;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400"/>
              <a:buFont typeface="Arial"/>
              <a:buNone/>
            </a:pPr>
            <a:r>
              <a:rPr lang="fi-FI" sz="1200" b="0" i="0" u="none" strike="noStrike" cap="none">
                <a:solidFill>
                  <a:srgbClr val="000000"/>
                </a:solidFill>
                <a:latin typeface="Calibri"/>
                <a:ea typeface="Calibri"/>
                <a:cs typeface="Calibri"/>
                <a:sym typeface="Calibri"/>
              </a:rPr>
              <a:t>About 50% of Ireland’s farmers are economically full-time farmers, and 15% are statistically “subsistence” (aka “very small”) farmers.</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i-FI" sz="1200" b="0" i="0" u="none" strike="noStrike" cap="none">
                <a:solidFill>
                  <a:srgbClr val="000000"/>
                </a:solidFill>
                <a:latin typeface="Calibri"/>
                <a:ea typeface="Calibri"/>
                <a:cs typeface="Calibri"/>
                <a:sym typeface="Calibri"/>
              </a:rPr>
              <a:t>Pastoral farming can be divided into so-called “mountain” pastures and “inbye” (enclosed) pastures.</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i-FI" sz="1200" b="0" i="0" u="none" strike="noStrike" cap="none">
                <a:solidFill>
                  <a:srgbClr val="000000"/>
                </a:solidFill>
                <a:latin typeface="Calibri"/>
                <a:ea typeface="Calibri"/>
                <a:cs typeface="Calibri"/>
                <a:sym typeface="Calibri"/>
              </a:rPr>
              <a:t>Soil cover is highly variable and stocking rates are an important issue. Large areas have been subject to compulsory destocking to reduce overgrazing. </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i-FI" sz="1200" b="0" i="0" u="none" strike="noStrike" cap="none">
                <a:solidFill>
                  <a:srgbClr val="000000"/>
                </a:solidFill>
                <a:latin typeface="Calibri"/>
                <a:ea typeface="Calibri"/>
                <a:cs typeface="Calibri"/>
                <a:sym typeface="Calibri"/>
              </a:rPr>
              <a:t>Recent assessments place undergrazing as a bigger cause for concern than over-grazing in the uplands.</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i-FI" sz="1200" b="0" i="0" u="none" strike="noStrike" cap="none">
                <a:solidFill>
                  <a:srgbClr val="000000"/>
                </a:solidFill>
                <a:latin typeface="Calibri"/>
                <a:ea typeface="Calibri"/>
                <a:cs typeface="Calibri"/>
                <a:sym typeface="Calibri"/>
              </a:rPr>
              <a:t>Commonage at the foothills of mountain areas and  lowlands – usually more intensively managed.</a:t>
            </a:r>
            <a:endParaRPr sz="1200" b="0" i="0" u="none" strike="noStrike" cap="none">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Reference:</a:t>
            </a:r>
            <a:r>
              <a:rPr lang="fi-FI">
                <a:solidFill>
                  <a:srgbClr val="000000"/>
                </a:solidFill>
                <a:latin typeface="Calibri"/>
                <a:ea typeface="Calibri"/>
                <a:cs typeface="Calibri"/>
                <a:sym typeface="Calibri"/>
              </a:rPr>
              <a:t> Jones, G., Dunford, B. McGurn, P., Boyle, P., Hayes, M., Gormally, M., Moran, J. 2010. Ireland. In: Oppermann, R., Beaufoy, G., Jones, G. (Eds) 2012. High Nature Value Farming in Europe: 35 European countries – experiences and perspectives. c. Verlag gegionalkultur, Germany. 544pp. ISBN: 978-89735-657-3</a:t>
            </a:r>
            <a:endParaRPr>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fi-FI" sz="1200" b="1" i="0" u="none" strike="noStrike" cap="none">
                <a:solidFill>
                  <a:srgbClr val="000000"/>
                </a:solidFill>
                <a:latin typeface="Calibri"/>
                <a:ea typeface="Calibri"/>
                <a:cs typeface="Calibri"/>
                <a:sym typeface="Calibri"/>
              </a:rPr>
              <a:t>IDEAL-HNV project identified Ireland as having several types of HNVf.</a:t>
            </a:r>
            <a:r>
              <a:rPr lang="fi-FI" sz="1200" b="0" i="0" u="none" strike="noStrike" cap="none">
                <a:solidFill>
                  <a:srgbClr val="000000"/>
                </a:solidFill>
                <a:latin typeface="Calibri"/>
                <a:ea typeface="Calibri"/>
                <a:cs typeface="Calibri"/>
                <a:sym typeface="Calibri"/>
              </a:rPr>
              <a:t> </a:t>
            </a:r>
            <a:r>
              <a:rPr lang="fi-FI" sz="1200" b="0" i="0" u="sng" strike="noStrike" cap="none">
                <a:solidFill>
                  <a:srgbClr val="0000FF"/>
                </a:solidFill>
                <a:latin typeface="Calibri"/>
                <a:ea typeface="Calibri"/>
                <a:cs typeface="Calibri"/>
                <a:sym typeface="Calibri"/>
                <a:hlinkClick r:id="rId3"/>
              </a:rPr>
              <a:t>http://www.high-nature-value-farmland.ie/types-of-hnv-farmland/</a:t>
            </a:r>
            <a:r>
              <a:rPr lang="fi-FI" sz="1200" b="0" i="0" u="none" strike="noStrike" cap="none">
                <a:solidFill>
                  <a:schemeClr val="dk1"/>
                </a:solidFill>
                <a:latin typeface="Calibri"/>
                <a:ea typeface="Calibri"/>
                <a:cs typeface="Calibri"/>
                <a:sym typeface="Calibri"/>
              </a:rPr>
              <a:t> </a:t>
            </a:r>
            <a:r>
              <a:rPr lang="fi-FI" sz="1200" b="0" i="0" u="none" strike="noStrike" cap="none">
                <a:solidFill>
                  <a:srgbClr val="000000"/>
                </a:solidFill>
                <a:latin typeface="Calibri"/>
                <a:ea typeface="Calibri"/>
                <a:cs typeface="Calibri"/>
                <a:sym typeface="Calibri"/>
              </a:rPr>
              <a:t>These are whole farm HNV, partial farmland HNV farmland, and farms associated with landscape level HNV.</a:t>
            </a:r>
            <a:endParaRPr sz="12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AutoNum type="arabicPeriod"/>
            </a:pPr>
            <a:r>
              <a:rPr lang="fi-FI" sz="1200" b="1" i="0" u="none" strike="noStrike" cap="none">
                <a:solidFill>
                  <a:srgbClr val="000000"/>
                </a:solidFill>
                <a:latin typeface="Calibri"/>
                <a:ea typeface="Calibri"/>
                <a:cs typeface="Calibri"/>
                <a:sym typeface="Calibri"/>
              </a:rPr>
              <a:t>Whole HNV farms with no commonage. </a:t>
            </a:r>
            <a:r>
              <a:rPr lang="fi-FI" sz="1200" b="0" i="0" u="none" strike="noStrike" cap="none">
                <a:solidFill>
                  <a:srgbClr val="000000"/>
                </a:solidFill>
                <a:latin typeface="Calibri"/>
                <a:ea typeface="Calibri"/>
                <a:cs typeface="Calibri"/>
                <a:sym typeface="Calibri"/>
              </a:rPr>
              <a:t>These are typically lowland farms with low proportions of peatland and often high proportions of semi-natural grassland and are found mainly in an area called the Burren. </a:t>
            </a:r>
            <a:endParaRPr sz="12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AutoNum type="arabicPeriod"/>
            </a:pPr>
            <a:r>
              <a:rPr lang="fi-FI" sz="1200" b="1" i="0" u="none" strike="noStrike" cap="none">
                <a:solidFill>
                  <a:srgbClr val="000000"/>
                </a:solidFill>
                <a:latin typeface="Calibri"/>
                <a:ea typeface="Calibri"/>
                <a:cs typeface="Calibri"/>
                <a:sym typeface="Calibri"/>
              </a:rPr>
              <a:t>Small whole HNV farms are under 40 ha</a:t>
            </a:r>
            <a:r>
              <a:rPr lang="fi-FI" sz="1200" b="0" i="0" u="none" strike="noStrike" cap="none">
                <a:solidFill>
                  <a:srgbClr val="000000"/>
                </a:solidFill>
                <a:latin typeface="Calibri"/>
                <a:ea typeface="Calibri"/>
                <a:cs typeface="Calibri"/>
                <a:sym typeface="Calibri"/>
              </a:rPr>
              <a:t>. About 45% have commonage, and semi-natural habitat coverage is about 81%. They occur throughout the Ireland.</a:t>
            </a:r>
            <a:endParaRPr sz="1200" b="0" i="0" u="none" strike="noStrike" cap="none">
              <a:solidFill>
                <a:srgbClr val="000000"/>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AutoNum type="arabicPeriod"/>
            </a:pPr>
            <a:r>
              <a:rPr lang="fi-FI" sz="1200" b="1" i="0" u="none" strike="noStrike" cap="none">
                <a:solidFill>
                  <a:srgbClr val="000000"/>
                </a:solidFill>
                <a:latin typeface="Calibri"/>
                <a:ea typeface="Calibri"/>
                <a:cs typeface="Calibri"/>
                <a:sym typeface="Calibri"/>
              </a:rPr>
              <a:t>Large whole HNV farms average 208 ha </a:t>
            </a:r>
            <a:r>
              <a:rPr lang="fi-FI" sz="1200" b="0" i="0" u="none" strike="noStrike" cap="none">
                <a:solidFill>
                  <a:srgbClr val="000000"/>
                </a:solidFill>
                <a:latin typeface="Calibri"/>
                <a:ea typeface="Calibri"/>
                <a:cs typeface="Calibri"/>
                <a:sym typeface="Calibri"/>
              </a:rPr>
              <a:t>and have high proportions (91%) of semi-natural habitat cover which is mainly peatland. </a:t>
            </a:r>
            <a:r>
              <a:rPr lang="fi-FI" sz="1200" b="0" i="0" u="none" strike="noStrike" cap="none">
                <a:solidFill>
                  <a:schemeClr val="dk1"/>
                </a:solidFill>
                <a:latin typeface="Calibri"/>
                <a:ea typeface="Calibri"/>
                <a:cs typeface="Calibri"/>
                <a:sym typeface="Calibri"/>
              </a:rPr>
              <a:t>About 45% have commonage. Occur in upland areas.</a:t>
            </a:r>
            <a:endParaRPr sz="12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AutoNum type="arabicPeriod"/>
            </a:pPr>
            <a:r>
              <a:rPr lang="fi-FI" sz="1200" b="1" i="0" u="none" strike="noStrike" cap="none">
                <a:solidFill>
                  <a:schemeClr val="dk1"/>
                </a:solidFill>
                <a:latin typeface="Calibri"/>
                <a:ea typeface="Calibri"/>
                <a:cs typeface="Calibri"/>
                <a:sym typeface="Calibri"/>
              </a:rPr>
              <a:t>Commonage farms with improved grassland </a:t>
            </a:r>
            <a:r>
              <a:rPr lang="fi-FI" sz="1200" i="0" u="none" strike="noStrike" cap="none">
                <a:solidFill>
                  <a:schemeClr val="dk1"/>
                </a:solidFill>
                <a:latin typeface="Calibri"/>
                <a:ea typeface="Calibri"/>
                <a:cs typeface="Calibri"/>
                <a:sym typeface="Calibri"/>
              </a:rPr>
              <a:t>h</a:t>
            </a:r>
            <a:r>
              <a:rPr lang="fi-FI" sz="1200" b="0" i="0" u="none" strike="noStrike" cap="none">
                <a:solidFill>
                  <a:schemeClr val="dk1"/>
                </a:solidFill>
                <a:latin typeface="Calibri"/>
                <a:ea typeface="Calibri"/>
                <a:cs typeface="Calibri"/>
                <a:sym typeface="Calibri"/>
              </a:rPr>
              <a:t>ave about 68% semi-natural vegetation coverage and they occur at a range of elevations. 62% have commonage and the highest stocking densities of the whole HNV-types. They occur in Comeragh and Wicklow uplands.</a:t>
            </a:r>
            <a:endParaRPr sz="12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AutoNum type="arabicPeriod"/>
            </a:pPr>
            <a:r>
              <a:rPr lang="fi-FI" sz="1200" b="1" i="0" u="none" strike="noStrike" cap="none">
                <a:solidFill>
                  <a:schemeClr val="dk1"/>
                </a:solidFill>
                <a:latin typeface="Calibri"/>
                <a:ea typeface="Calibri"/>
                <a:cs typeface="Calibri"/>
                <a:sym typeface="Calibri"/>
              </a:rPr>
              <a:t>Partial HNV farmland </a:t>
            </a:r>
            <a:r>
              <a:rPr lang="fi-FI" sz="1200" b="0" i="0" u="none" strike="noStrike" cap="none">
                <a:solidFill>
                  <a:schemeClr val="dk1"/>
                </a:solidFill>
                <a:latin typeface="Calibri"/>
                <a:ea typeface="Calibri"/>
                <a:cs typeface="Calibri"/>
                <a:sym typeface="Calibri"/>
              </a:rPr>
              <a:t>have high proportions of semi-natural habitat (55%), low commonage (8%) and lower proportion of peatlands compared to other groups. </a:t>
            </a:r>
            <a:endParaRPr sz="1200" b="0" i="0" u="none" strike="noStrike" cap="none">
              <a:solidFill>
                <a:schemeClr val="dk1"/>
              </a:solidFill>
              <a:latin typeface="Calibri"/>
              <a:ea typeface="Calibri"/>
              <a:cs typeface="Calibri"/>
              <a:sym typeface="Calibri"/>
            </a:endParaRPr>
          </a:p>
          <a:p>
            <a:pPr marL="457200" marR="0" lvl="0" indent="-317500" algn="l" rtl="0">
              <a:lnSpc>
                <a:spcPct val="100000"/>
              </a:lnSpc>
              <a:spcBef>
                <a:spcPts val="0"/>
              </a:spcBef>
              <a:spcAft>
                <a:spcPts val="0"/>
              </a:spcAft>
              <a:buClr>
                <a:srgbClr val="000000"/>
              </a:buClr>
              <a:buSzPts val="1400"/>
              <a:buFont typeface="Calibri"/>
              <a:buAutoNum type="arabicPeriod"/>
            </a:pPr>
            <a:r>
              <a:rPr lang="fi-FI" sz="1200" b="1" i="0" u="none" strike="noStrike" cap="none">
                <a:solidFill>
                  <a:schemeClr val="dk1"/>
                </a:solidFill>
                <a:latin typeface="Calibri"/>
                <a:ea typeface="Calibri"/>
                <a:cs typeface="Calibri"/>
                <a:sym typeface="Calibri"/>
              </a:rPr>
              <a:t>Farms associated with landscape level HNV</a:t>
            </a:r>
            <a:r>
              <a:rPr lang="fi-FI" sz="1200" b="0" i="0" u="none" strike="noStrike" cap="none">
                <a:solidFill>
                  <a:schemeClr val="dk1"/>
                </a:solidFill>
                <a:latin typeface="Calibri"/>
                <a:ea typeface="Calibri"/>
                <a:cs typeface="Calibri"/>
                <a:sym typeface="Calibri"/>
              </a:rPr>
              <a:t> are lowland farms occuring along the Shannon </a:t>
            </a:r>
            <a:r>
              <a:rPr lang="fi-FI">
                <a:latin typeface="Calibri"/>
                <a:ea typeface="Calibri"/>
                <a:cs typeface="Calibri"/>
                <a:sym typeface="Calibri"/>
              </a:rPr>
              <a:t>R</a:t>
            </a:r>
            <a:r>
              <a:rPr lang="fi-FI" sz="1200" b="0" i="0" u="none" strike="noStrike" cap="none">
                <a:solidFill>
                  <a:schemeClr val="dk1"/>
                </a:solidFill>
                <a:latin typeface="Calibri"/>
                <a:ea typeface="Calibri"/>
                <a:cs typeface="Calibri"/>
                <a:sym typeface="Calibri"/>
              </a:rPr>
              <a:t>iver and contribute to larger landscape-level features such as nationally important species-rich wet grasslands. They have relatively low proportions of semi-natural habitats (28%) and the highest stocking rate of the HNV types. </a:t>
            </a:r>
            <a:endParaRPr sz="1200" b="0" i="0" u="none" strike="noStrike" cap="none">
              <a:solidFill>
                <a:schemeClr val="dk1"/>
              </a:solidFill>
              <a:latin typeface="Times New Roman"/>
              <a:ea typeface="Times New Roman"/>
              <a:cs typeface="Times New Roman"/>
              <a:sym typeface="Times New Roman"/>
            </a:endParaRPr>
          </a:p>
        </p:txBody>
      </p:sp>
      <p:sp>
        <p:nvSpPr>
          <p:cNvPr id="446" name="Google Shape;446;p19: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i-FI" sz="1200" b="0" i="0" u="none" strike="noStrike" cap="none">
                <a:solidFill>
                  <a:schemeClr val="dk1"/>
                </a:solidFill>
                <a:latin typeface="Times New Roman"/>
                <a:ea typeface="Times New Roman"/>
                <a:cs typeface="Times New Roman"/>
                <a:sym typeface="Times New Roman"/>
              </a:rPr>
              <a:t>7</a:t>
            </a:fld>
            <a:endParaRPr sz="1200" b="0" i="0" u="none" strike="noStrike" cap="none">
              <a:solidFill>
                <a:schemeClr val="dk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3271416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20: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400"/>
              <a:buFont typeface="Arial"/>
              <a:buNone/>
            </a:pPr>
            <a:r>
              <a:rPr lang="fi-FI" sz="1200" b="0" i="0" u="none" strike="noStrike" cap="none">
                <a:solidFill>
                  <a:schemeClr val="dk1"/>
                </a:solidFill>
                <a:latin typeface="Calibri"/>
                <a:ea typeface="Calibri"/>
                <a:cs typeface="Calibri"/>
                <a:sym typeface="Calibri"/>
              </a:rPr>
              <a:t>The “upland” areas are dominated by semi-natural vegetation and extend down to the coast in the extreme west, where the Atlantic climate creates conditions for blanket bog at sea level. Typical communities are dry heaths, Atlantic wet heaths, blanket bogs and species </a:t>
            </a:r>
            <a:r>
              <a:rPr lang="fi-FI" sz="1200" b="0" i="1" u="none" strike="noStrike" cap="none">
                <a:solidFill>
                  <a:schemeClr val="dk1"/>
                </a:solidFill>
                <a:latin typeface="Calibri"/>
                <a:ea typeface="Calibri"/>
                <a:cs typeface="Calibri"/>
                <a:sym typeface="Calibri"/>
              </a:rPr>
              <a:t>Molinia caerulea</a:t>
            </a:r>
            <a:r>
              <a:rPr lang="fi-FI" sz="1200" b="0" i="0" u="none" strike="noStrike" cap="none">
                <a:solidFill>
                  <a:schemeClr val="dk1"/>
                </a:solidFill>
                <a:latin typeface="Calibri"/>
                <a:ea typeface="Calibri"/>
                <a:cs typeface="Calibri"/>
                <a:sym typeface="Calibri"/>
              </a:rPr>
              <a:t>, </a:t>
            </a:r>
            <a:r>
              <a:rPr lang="fi-FI" sz="1200" b="0" i="1" u="none" strike="noStrike" cap="none">
                <a:solidFill>
                  <a:schemeClr val="dk1"/>
                </a:solidFill>
                <a:latin typeface="Calibri"/>
                <a:ea typeface="Calibri"/>
                <a:cs typeface="Calibri"/>
                <a:sym typeface="Calibri"/>
              </a:rPr>
              <a:t>Nardus stricta</a:t>
            </a:r>
            <a:r>
              <a:rPr lang="fi-FI" sz="1200" b="0" i="0" u="none" strike="noStrike" cap="none">
                <a:solidFill>
                  <a:schemeClr val="dk1"/>
                </a:solidFill>
                <a:latin typeface="Calibri"/>
                <a:ea typeface="Calibri"/>
                <a:cs typeface="Calibri"/>
                <a:sym typeface="Calibri"/>
              </a:rPr>
              <a:t> and </a:t>
            </a:r>
            <a:r>
              <a:rPr lang="fi-FI" sz="1200" b="0" i="1" u="none" strike="noStrike" cap="none">
                <a:solidFill>
                  <a:schemeClr val="dk1"/>
                </a:solidFill>
                <a:latin typeface="Calibri"/>
                <a:ea typeface="Calibri"/>
                <a:cs typeface="Calibri"/>
                <a:sym typeface="Calibri"/>
              </a:rPr>
              <a:t>Festuca/Agrostis</a:t>
            </a:r>
            <a:r>
              <a:rPr lang="fi-FI" sz="1200" b="0" i="0" u="none" strike="noStrike" cap="none">
                <a:solidFill>
                  <a:schemeClr val="dk1"/>
                </a:solidFill>
                <a:latin typeface="Calibri"/>
                <a:ea typeface="Calibri"/>
                <a:cs typeface="Calibri"/>
                <a:sym typeface="Calibri"/>
              </a:rPr>
              <a:t> grasslands. </a:t>
            </a:r>
            <a:r>
              <a:rPr lang="fi-FI">
                <a:latin typeface="Calibri"/>
                <a:ea typeface="Calibri"/>
                <a:cs typeface="Calibri"/>
                <a:sym typeface="Calibri"/>
              </a:rPr>
              <a:t>(Jones </a:t>
            </a:r>
            <a:r>
              <a:rPr lang="fi-FI" i="1">
                <a:latin typeface="Calibri"/>
                <a:ea typeface="Calibri"/>
                <a:cs typeface="Calibri"/>
                <a:sym typeface="Calibri"/>
              </a:rPr>
              <a:t>et al</a:t>
            </a:r>
            <a:r>
              <a:rPr lang="fi-FI">
                <a:latin typeface="Calibri"/>
                <a:ea typeface="Calibri"/>
                <a:cs typeface="Calibri"/>
                <a:sym typeface="Calibri"/>
              </a:rPr>
              <a:t>. in Oppermann </a:t>
            </a:r>
            <a:r>
              <a:rPr lang="fi-FI" i="1">
                <a:latin typeface="Calibri"/>
                <a:ea typeface="Calibri"/>
                <a:cs typeface="Calibri"/>
                <a:sym typeface="Calibri"/>
              </a:rPr>
              <a:t>et al.</a:t>
            </a:r>
            <a:r>
              <a:rPr lang="fi-FI">
                <a:latin typeface="Calibri"/>
                <a:ea typeface="Calibri"/>
                <a:cs typeface="Calibri"/>
                <a:sym typeface="Calibri"/>
              </a:rPr>
              <a:t> 2012). </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endParaRPr>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Machair</a:t>
            </a:r>
            <a:r>
              <a:rPr lang="fi-FI">
                <a:solidFill>
                  <a:srgbClr val="000000"/>
                </a:solidFill>
                <a:latin typeface="Calibri"/>
                <a:ea typeface="Calibri"/>
                <a:cs typeface="Calibri"/>
                <a:sym typeface="Calibri"/>
              </a:rPr>
              <a:t> is a rare biodiverse coastal grassland unique to the north-western fringes. There is just 19,000 ha of it globally, with 70% in western Scotland, mostly on offshore islands, and the remainder in western Ireland. Formation of machair is  caused by sedimentation of sand with high content of shells by the prevailing western winds onto low-lying coasts. For hundreds of years, it has been used for low intensity production resulting in a mosaic of habitats: pastures, hay meadows, traditional crops. It hosts many rare plant species  and invertebrates, and is famous for its important bird areas (Oppermann </a:t>
            </a:r>
            <a:r>
              <a:rPr lang="fi-FI" i="1">
                <a:solidFill>
                  <a:srgbClr val="000000"/>
                </a:solidFill>
                <a:latin typeface="Calibri"/>
                <a:ea typeface="Calibri"/>
                <a:cs typeface="Calibri"/>
                <a:sym typeface="Calibri"/>
              </a:rPr>
              <a:t>et al.</a:t>
            </a:r>
            <a:r>
              <a:rPr lang="fi-FI">
                <a:solidFill>
                  <a:srgbClr val="000000"/>
                </a:solidFill>
                <a:latin typeface="Calibri"/>
                <a:ea typeface="Calibri"/>
                <a:cs typeface="Calibri"/>
                <a:sym typeface="Calibri"/>
              </a:rPr>
              <a:t> 2012, p. 45). “Machair” comes from a Gaelic word meaning “fertile plain” -see EFNCP video </a:t>
            </a:r>
            <a:r>
              <a:rPr lang="fi-FI" u="sng">
                <a:solidFill>
                  <a:srgbClr val="0000FF"/>
                </a:solidFill>
                <a:latin typeface="Calibri"/>
                <a:ea typeface="Calibri"/>
                <a:cs typeface="Calibri"/>
                <a:sym typeface="Calibri"/>
                <a:hlinkClick r:id="rId3"/>
              </a:rPr>
              <a:t>http://dai.ly/x3hqlvc</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fi-FI" sz="1200" b="0" i="0" u="none" strike="noStrike" cap="none">
                <a:solidFill>
                  <a:srgbClr val="000000"/>
                </a:solidFill>
                <a:latin typeface="Calibri"/>
                <a:ea typeface="Calibri"/>
                <a:cs typeface="Calibri"/>
                <a:sym typeface="Calibri"/>
              </a:rPr>
              <a:t>Inbye grasslands have seen shifts from natural to semi-natural to improved permanent pasture, and the nature value of semi-natural areas in particular should be assessed. Field boundaries are very important parts of lowland agriculture nature values. These include dry stone walls, hedges and earth banks. </a:t>
            </a:r>
            <a:endParaRPr sz="12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endParaRPr>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fi-FI">
                <a:solidFill>
                  <a:srgbClr val="000000"/>
                </a:solidFill>
                <a:latin typeface="Calibri"/>
                <a:ea typeface="Calibri"/>
                <a:cs typeface="Calibri"/>
                <a:sym typeface="Calibri"/>
              </a:rPr>
              <a:t>EFNCP produced a film on Achill Island that highlights the Natura 2000 habitats Machair Grassland and Upland Heath. The key messages: “Supporting the type of traditional extensive farming that is practiced here is essential for maintaining these habitats. Taking a more targeted approach to agri-environment schemes can help achieve this as can supporting local food production methods that add value to the farming system and local community.” - https://www.dailymotion.com/video/x3hqlvc </a:t>
            </a:r>
            <a:endParaRPr>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b="1">
                <a:solidFill>
                  <a:srgbClr val="000000"/>
                </a:solidFill>
                <a:latin typeface="Calibri"/>
                <a:ea typeface="Calibri"/>
                <a:cs typeface="Calibri"/>
                <a:sym typeface="Calibri"/>
              </a:rPr>
              <a:t>References:</a:t>
            </a:r>
            <a:r>
              <a:rPr lang="fi-FI">
                <a:solidFill>
                  <a:srgbClr val="000000"/>
                </a:solidFill>
                <a:latin typeface="Calibri"/>
                <a:ea typeface="Calibri"/>
                <a:cs typeface="Calibri"/>
                <a:sym typeface="Calibri"/>
              </a:rPr>
              <a:t> Jones, G., Dunford, B. McGurn, P., Boyle, P., Hayes, M., Gormally, M., Moran, J. 2010. Ireland. In: Oppermann, R., Beaufoy, G., Jones, G. (Eds) 2012. High Nature Value Farming in Europe: 35 European countries – experiences and perspectives. c. Verlag gegionalkultur, Germany. 544pp. ISBN: 978-89735-657-3</a:t>
            </a: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r>
              <a:rPr lang="fi-FI">
                <a:solidFill>
                  <a:srgbClr val="000000"/>
                </a:solidFill>
                <a:latin typeface="Calibri"/>
                <a:ea typeface="Calibri"/>
                <a:cs typeface="Calibri"/>
                <a:sym typeface="Calibri"/>
              </a:rPr>
              <a:t>Oppermann, R., Beaufoy, G., Jones, G. (Eds) 2012. Chapter 3: Types of high nature value farming in Europe. In: High Nature Value Farming in Europe: 35 European countries – experiences and perspectives. c. Verlag gegionalkultur, Germany. 544pp. ISBN: 978-89735-657-3</a:t>
            </a:r>
            <a:endParaRPr>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a:solidFill>
                <a:srgbClr val="000000"/>
              </a:solidFill>
              <a:latin typeface="Calibri"/>
              <a:ea typeface="Calibri"/>
              <a:cs typeface="Calibri"/>
              <a:sym typeface="Calibri"/>
            </a:endParaRPr>
          </a:p>
          <a:p>
            <a:pPr marL="0" lvl="0" indent="0" rtl="0">
              <a:lnSpc>
                <a:spcPct val="115000"/>
              </a:lnSpc>
              <a:spcBef>
                <a:spcPts val="400"/>
              </a:spcBef>
              <a:spcAft>
                <a:spcPts val="0"/>
              </a:spcAft>
              <a:buClr>
                <a:srgbClr val="000000"/>
              </a:buClr>
              <a:buSzPts val="1100"/>
              <a:buFont typeface="Arial"/>
              <a:buNone/>
            </a:pPr>
            <a:endParaRPr>
              <a:solidFill>
                <a:srgbClr val="000000"/>
              </a:solidFill>
              <a:latin typeface="Calibri"/>
              <a:ea typeface="Calibri"/>
              <a:cs typeface="Calibri"/>
              <a:sym typeface="Calibri"/>
            </a:endParaRPr>
          </a:p>
        </p:txBody>
      </p:sp>
      <p:sp>
        <p:nvSpPr>
          <p:cNvPr id="457" name="Google Shape;45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9972663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Times New Roman"/>
              <a:buNone/>
            </a:pPr>
            <a:r>
              <a:rPr lang="fi-FI" sz="1200" i="0" u="none" strike="noStrike" cap="none">
                <a:solidFill>
                  <a:schemeClr val="dk1"/>
                </a:solidFill>
                <a:latin typeface="Calibri"/>
                <a:ea typeface="Calibri"/>
                <a:cs typeface="Calibri"/>
                <a:sym typeface="Calibri"/>
              </a:rPr>
              <a:t>Grasslands provide important habitats for many insects such as beetles, flies, butterflies, moths and dragonflies. These insects are, in turn, essential sources of food for birds and other animals. The Burren, for example, is a highly important breeding area for the European pine mart</a:t>
            </a:r>
            <a:r>
              <a:rPr lang="fi-FI">
                <a:latin typeface="Calibri"/>
                <a:ea typeface="Calibri"/>
                <a:cs typeface="Calibri"/>
                <a:sym typeface="Calibri"/>
              </a:rPr>
              <a:t>e</a:t>
            </a:r>
            <a:r>
              <a:rPr lang="fi-FI" sz="1200" i="0" u="none" strike="noStrike" cap="none">
                <a:solidFill>
                  <a:schemeClr val="dk1"/>
                </a:solidFill>
                <a:latin typeface="Calibri"/>
                <a:ea typeface="Calibri"/>
                <a:cs typeface="Calibri"/>
                <a:sym typeface="Calibri"/>
              </a:rPr>
              <a:t>n. </a:t>
            </a:r>
            <a:r>
              <a:rPr lang="fi-FI" sz="1200" i="0" u="none" strike="noStrike" cap="none">
                <a:solidFill>
                  <a:srgbClr val="000000"/>
                </a:solidFill>
                <a:latin typeface="Calibri"/>
                <a:ea typeface="Calibri"/>
                <a:cs typeface="Calibri"/>
                <a:sym typeface="Calibri"/>
              </a:rPr>
              <a:t>Stone walls are important habitat for mosses, lichens and insects. They also connect landscapes and provide corridors for safe passage of small mammals. </a:t>
            </a:r>
            <a:endParaRPr sz="120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chemeClr val="accent1"/>
              </a:buClr>
              <a:buSzPts val="2000"/>
              <a:buFont typeface="Calibri"/>
              <a:buNone/>
            </a:pP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sz="1200" b="1" i="0" u="none" strike="noStrike" cap="none">
                <a:solidFill>
                  <a:schemeClr val="dk1"/>
                </a:solidFill>
                <a:latin typeface="Calibri"/>
                <a:ea typeface="Calibri"/>
                <a:cs typeface="Calibri"/>
                <a:sym typeface="Calibri"/>
              </a:rPr>
              <a:t>The Burren</a:t>
            </a:r>
            <a:r>
              <a:rPr lang="fi-FI" sz="1200" i="0" u="none" strike="noStrike" cap="none">
                <a:solidFill>
                  <a:schemeClr val="dk1"/>
                </a:solidFill>
                <a:latin typeface="Calibri"/>
                <a:ea typeface="Calibri"/>
                <a:cs typeface="Calibri"/>
                <a:sym typeface="Calibri"/>
              </a:rPr>
              <a:t> is a special habitat of biodiversity importance. </a:t>
            </a:r>
            <a:r>
              <a:rPr lang="fi-FI">
                <a:solidFill>
                  <a:srgbClr val="000000"/>
                </a:solidFill>
                <a:latin typeface="Calibri"/>
                <a:ea typeface="Calibri"/>
                <a:cs typeface="Calibri"/>
                <a:sym typeface="Calibri"/>
              </a:rPr>
              <a:t>On limestone biotopes of The Burren, over 70% of Ireland’s 900 native plant species have been found in the uplands, which represent less than 0.5% of the national area. </a:t>
            </a:r>
            <a:r>
              <a:rPr lang="fi-FI">
                <a:latin typeface="Calibri"/>
                <a:ea typeface="Calibri"/>
                <a:cs typeface="Calibri"/>
                <a:sym typeface="Calibri"/>
              </a:rPr>
              <a:t>In the Burren 23 of Ireland’s 27 orchid species, 30 of Ireland’s 34 butterfly species, at least half of the 570 macro-moths recorded in Ireland are found, as well most of Ireland’s native bat species.</a:t>
            </a:r>
            <a:r>
              <a:rPr lang="fi-FI" u="sng">
                <a:solidFill>
                  <a:schemeClr val="accent5"/>
                </a:solidFill>
                <a:latin typeface="Calibri"/>
                <a:ea typeface="Calibri"/>
                <a:cs typeface="Calibri"/>
                <a:sym typeface="Calibri"/>
                <a:hlinkClick r:id="rId3"/>
              </a:rPr>
              <a:t> </a:t>
            </a:r>
            <a:r>
              <a:rPr lang="fi-FI" sz="1200" i="0" u="none" strike="noStrike" cap="none">
                <a:solidFill>
                  <a:schemeClr val="dk1"/>
                </a:solidFill>
                <a:latin typeface="Calibri"/>
                <a:ea typeface="Calibri"/>
                <a:cs typeface="Calibri"/>
                <a:sym typeface="Calibri"/>
              </a:rPr>
              <a:t>Stocking rates in the Burren remain relatively low compared the national rates: an average of 0.65LU/ha (Dunford, 2001)</a:t>
            </a:r>
            <a:r>
              <a:rPr lang="fi-FI">
                <a:latin typeface="Calibri"/>
                <a:ea typeface="Calibri"/>
                <a:cs typeface="Calibri"/>
                <a:sym typeface="Calibri"/>
              </a:rPr>
              <a:t>.</a:t>
            </a: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a:latin typeface="Calibri"/>
                <a:ea typeface="Calibri"/>
                <a:cs typeface="Calibri"/>
                <a:sym typeface="Calibri"/>
              </a:rPr>
              <a:t>There is a wealth of good visual materials on the many aspects of the Burren, its history, geology, ecology, agriculture and culture. Check on BurrenBeo Trust website or YouTube (for example, "Wild Ireland": The Burren in Spring, County Clare, Ireland -  </a:t>
            </a:r>
            <a:r>
              <a:rPr lang="fi-FI" sz="1200" i="0" u="sng" strike="noStrike" cap="none">
                <a:solidFill>
                  <a:srgbClr val="0000FF"/>
                </a:solidFill>
                <a:latin typeface="Calibri"/>
                <a:ea typeface="Calibri"/>
                <a:cs typeface="Calibri"/>
                <a:sym typeface="Calibri"/>
                <a:hlinkClick r:id="rId4"/>
              </a:rPr>
              <a:t>https://www.youtube.com/watch?v=KUFky2as5hI</a:t>
            </a:r>
            <a:r>
              <a:rPr lang="fi-FI">
                <a:solidFill>
                  <a:srgbClr val="000000"/>
                </a:solidFill>
                <a:latin typeface="Calibri"/>
                <a:ea typeface="Calibri"/>
                <a:cs typeface="Calibri"/>
                <a:sym typeface="Calibri"/>
              </a:rPr>
              <a:t>) </a:t>
            </a:r>
            <a:endParaRPr sz="120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endParaRPr>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fi-FI">
                <a:solidFill>
                  <a:srgbClr val="000000"/>
                </a:solidFill>
                <a:latin typeface="Calibri"/>
                <a:ea typeface="Calibri"/>
                <a:cs typeface="Calibri"/>
                <a:sym typeface="Calibri"/>
              </a:rPr>
              <a:t>E</a:t>
            </a:r>
            <a:r>
              <a:rPr lang="fi-FI" sz="1200" i="0" u="none" strike="noStrike" cap="none">
                <a:solidFill>
                  <a:srgbClr val="000000"/>
                </a:solidFill>
                <a:latin typeface="Calibri"/>
                <a:ea typeface="Calibri"/>
                <a:cs typeface="Calibri"/>
                <a:sym typeface="Calibri"/>
              </a:rPr>
              <a:t>mbedded vid</a:t>
            </a:r>
            <a:r>
              <a:rPr lang="fi-FI">
                <a:solidFill>
                  <a:srgbClr val="000000"/>
                </a:solidFill>
                <a:latin typeface="Calibri"/>
                <a:ea typeface="Calibri"/>
                <a:cs typeface="Calibri"/>
                <a:sym typeface="Calibri"/>
              </a:rPr>
              <a:t>eo here - </a:t>
            </a:r>
            <a:r>
              <a:rPr lang="fi-FI" sz="1200" i="0" u="sng" strike="noStrike" cap="none">
                <a:solidFill>
                  <a:srgbClr val="0000FF"/>
                </a:solidFill>
                <a:latin typeface="Calibri"/>
                <a:ea typeface="Calibri"/>
                <a:cs typeface="Calibri"/>
                <a:sym typeface="Calibri"/>
                <a:hlinkClick r:id="rId5"/>
              </a:rPr>
              <a:t>https://youtu.be/j1IjSrfWE60</a:t>
            </a:r>
            <a:endParaRPr sz="1200" i="0" u="none" strike="noStrike" cap="none">
              <a:solidFill>
                <a:srgbClr val="0000FF"/>
              </a:solidFill>
              <a:latin typeface="Calibri"/>
              <a:ea typeface="Calibri"/>
              <a:cs typeface="Calibri"/>
              <a:sym typeface="Calibri"/>
            </a:endParaRPr>
          </a:p>
          <a:p>
            <a:pPr marL="0" marR="0" lvl="0" indent="0" algn="l" rtl="0">
              <a:lnSpc>
                <a:spcPct val="90000"/>
              </a:lnSpc>
              <a:spcBef>
                <a:spcPts val="0"/>
              </a:spcBef>
              <a:spcAft>
                <a:spcPts val="0"/>
              </a:spcAft>
              <a:buClr>
                <a:schemeClr val="accent1"/>
              </a:buClr>
              <a:buSzPts val="2000"/>
              <a:buFont typeface="Calibri"/>
              <a:buNone/>
            </a:pPr>
            <a:endParaRPr sz="1200" i="0" u="none" strike="noStrike" cap="none">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fi-FI" b="1">
                <a:solidFill>
                  <a:srgbClr val="000000"/>
                </a:solidFill>
                <a:latin typeface="Calibri"/>
                <a:ea typeface="Calibri"/>
                <a:cs typeface="Calibri"/>
                <a:sym typeface="Calibri"/>
              </a:rPr>
              <a:t>References: </a:t>
            </a:r>
            <a:endParaRPr b="1">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fi-FI">
                <a:solidFill>
                  <a:srgbClr val="000000"/>
                </a:solidFill>
                <a:latin typeface="Calibri"/>
                <a:ea typeface="Calibri"/>
                <a:cs typeface="Calibri"/>
                <a:sym typeface="Calibri"/>
              </a:rPr>
              <a:t>Dunford, B. 2001. The Impact of Agricultural Practices on the Natural Heritage of the Burren Uplands, Co. Clare. PhD Thesis submitted to the National University of Ireland, Dublin, November 2001.</a:t>
            </a:r>
            <a:endParaRPr>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endParaRPr>
              <a:solidFill>
                <a:srgbClr val="000000"/>
              </a:solidFill>
              <a:latin typeface="Calibri"/>
              <a:ea typeface="Calibri"/>
              <a:cs typeface="Calibri"/>
              <a:sym typeface="Calibri"/>
            </a:endParaRPr>
          </a:p>
          <a:p>
            <a:pPr marL="0" marR="0" lvl="0" indent="0" algn="l" rtl="0">
              <a:lnSpc>
                <a:spcPct val="90000"/>
              </a:lnSpc>
              <a:spcBef>
                <a:spcPts val="0"/>
              </a:spcBef>
              <a:spcAft>
                <a:spcPts val="0"/>
              </a:spcAft>
              <a:buClr>
                <a:srgbClr val="000000"/>
              </a:buClr>
              <a:buSzPts val="1400"/>
              <a:buFont typeface="Arial"/>
              <a:buNone/>
            </a:pPr>
            <a:r>
              <a:rPr lang="fi-FI">
                <a:solidFill>
                  <a:srgbClr val="000000"/>
                </a:solidFill>
                <a:latin typeface="Calibri"/>
                <a:ea typeface="Calibri"/>
                <a:cs typeface="Calibri"/>
                <a:sym typeface="Calibri"/>
              </a:rPr>
              <a:t>Dunford, B. 2016. The Burren Life Programme: An overview. NESC Research Series Paper  no. 9. 26pp. </a:t>
            </a:r>
            <a:r>
              <a:rPr lang="fi-FI" sz="1050">
                <a:solidFill>
                  <a:srgbClr val="0000FF"/>
                </a:solidFill>
                <a:highlight>
                  <a:srgbClr val="FFFFFF"/>
                </a:highlight>
                <a:latin typeface="Arial"/>
                <a:ea typeface="Arial"/>
                <a:cs typeface="Arial"/>
                <a:sym typeface="Arial"/>
              </a:rPr>
              <a:t>files.nesc.ie/nesc_research_series/Research_Series_Paper_9_BDunford_Burren.pdf</a:t>
            </a:r>
            <a:endParaRPr sz="1050">
              <a:solidFill>
                <a:srgbClr val="0000FF"/>
              </a:solidFill>
              <a:highlight>
                <a:srgbClr val="FFFFFF"/>
              </a:highlight>
              <a:latin typeface="Arial"/>
              <a:ea typeface="Arial"/>
              <a:cs typeface="Arial"/>
              <a:sym typeface="Arial"/>
            </a:endParaRPr>
          </a:p>
          <a:p>
            <a:pPr marL="0" marR="0" lvl="0" indent="0" algn="l" rtl="0">
              <a:lnSpc>
                <a:spcPct val="90000"/>
              </a:lnSpc>
              <a:spcBef>
                <a:spcPts val="0"/>
              </a:spcBef>
              <a:spcAft>
                <a:spcPts val="0"/>
              </a:spcAft>
              <a:buClr>
                <a:srgbClr val="000000"/>
              </a:buClr>
              <a:buSzPts val="1400"/>
              <a:buFont typeface="Arial"/>
              <a:buNone/>
            </a:pPr>
            <a:endParaRPr sz="1050">
              <a:solidFill>
                <a:srgbClr val="006621"/>
              </a:solidFill>
              <a:highlight>
                <a:srgbClr val="FFFFFF"/>
              </a:highlight>
              <a:latin typeface="Arial"/>
              <a:ea typeface="Arial"/>
              <a:cs typeface="Arial"/>
              <a:sym typeface="Arial"/>
            </a:endParaRPr>
          </a:p>
          <a:p>
            <a:pPr marL="0" marR="0" lvl="0" indent="0" algn="l" rtl="0">
              <a:lnSpc>
                <a:spcPct val="90000"/>
              </a:lnSpc>
              <a:spcBef>
                <a:spcPts val="0"/>
              </a:spcBef>
              <a:spcAft>
                <a:spcPts val="0"/>
              </a:spcAft>
              <a:buClr>
                <a:srgbClr val="000000"/>
              </a:buClr>
              <a:buSzPts val="1400"/>
              <a:buFont typeface="Arial"/>
              <a:buNone/>
            </a:pPr>
            <a:r>
              <a:rPr lang="fi-FI" sz="1050">
                <a:solidFill>
                  <a:srgbClr val="000000"/>
                </a:solidFill>
                <a:highlight>
                  <a:srgbClr val="FFFFFF"/>
                </a:highlight>
                <a:latin typeface="Arial"/>
                <a:ea typeface="Arial"/>
                <a:cs typeface="Arial"/>
                <a:sym typeface="Arial"/>
              </a:rPr>
              <a:t>Sullivan, C., Moran, J., Dunford, B. 2017. Ireland Baseline Assessment. HNV-Link. 66pp.</a:t>
            </a:r>
            <a:r>
              <a:rPr lang="fi-FI" sz="1050">
                <a:solidFill>
                  <a:srgbClr val="006621"/>
                </a:solidFill>
                <a:highlight>
                  <a:srgbClr val="FFFFFF"/>
                </a:highlight>
                <a:latin typeface="Arial"/>
                <a:ea typeface="Arial"/>
                <a:cs typeface="Arial"/>
                <a:sym typeface="Arial"/>
              </a:rPr>
              <a:t> </a:t>
            </a:r>
            <a:r>
              <a:rPr lang="fi-FI" sz="1050">
                <a:solidFill>
                  <a:srgbClr val="0000FF"/>
                </a:solidFill>
                <a:highlight>
                  <a:srgbClr val="FFFFFF"/>
                </a:highlight>
                <a:latin typeface="Arial"/>
                <a:ea typeface="Arial"/>
                <a:cs typeface="Arial"/>
                <a:sym typeface="Arial"/>
              </a:rPr>
              <a:t>http://www.hnvlink.eu/download/BurrenBaselineAssessment.pdf</a:t>
            </a:r>
            <a:endParaRPr sz="1050">
              <a:solidFill>
                <a:srgbClr val="0000FF"/>
              </a:solidFill>
              <a:highlight>
                <a:srgbClr val="FFFFFF"/>
              </a:highlight>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200" i="0" u="none" strike="noStrike" cap="none">
              <a:solidFill>
                <a:srgbClr val="0000FF"/>
              </a:solidFill>
              <a:latin typeface="Calibri"/>
              <a:ea typeface="Calibri"/>
              <a:cs typeface="Calibri"/>
              <a:sym typeface="Calibri"/>
            </a:endParaRPr>
          </a:p>
        </p:txBody>
      </p:sp>
      <p:sp>
        <p:nvSpPr>
          <p:cNvPr id="474" name="Google Shape;47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extLst>
      <p:ext uri="{BB962C8B-B14F-4D97-AF65-F5344CB8AC3E}">
        <p14:creationId xmlns:p14="http://schemas.microsoft.com/office/powerpoint/2010/main" val="31641701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
        <p:cNvGrpSpPr/>
        <p:nvPr/>
      </p:nvGrpSpPr>
      <p:grpSpPr>
        <a:xfrm>
          <a:off x="0" y="0"/>
          <a:ext cx="0" cy="0"/>
          <a:chOff x="0" y="0"/>
          <a:chExt cx="0" cy="0"/>
        </a:xfrm>
      </p:grpSpPr>
      <p:sp>
        <p:nvSpPr>
          <p:cNvPr id="14" name="Google Shape;14;p2"/>
          <p:cNvSpPr/>
          <p:nvPr/>
        </p:nvSpPr>
        <p:spPr>
          <a:xfrm>
            <a:off x="0" y="0"/>
            <a:ext cx="9144000" cy="6504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15" name="Google Shape;15;p2"/>
          <p:cNvGrpSpPr/>
          <p:nvPr/>
        </p:nvGrpSpPr>
        <p:grpSpPr>
          <a:xfrm>
            <a:off x="830392" y="1588427"/>
            <a:ext cx="745763" cy="61102"/>
            <a:chOff x="4580561" y="2589004"/>
            <a:chExt cx="1064464" cy="25200"/>
          </a:xfrm>
        </p:grpSpPr>
        <p:sp>
          <p:nvSpPr>
            <p:cNvPr id="16" name="Google Shape;16;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Google Shape;17;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18" name="Google Shape;18;p2"/>
          <p:cNvSpPr txBox="1">
            <a:spLocks noGrp="1"/>
          </p:cNvSpPr>
          <p:nvPr>
            <p:ph type="ctrTitle"/>
          </p:nvPr>
        </p:nvSpPr>
        <p:spPr>
          <a:xfrm>
            <a:off x="729450" y="1763267"/>
            <a:ext cx="7688100" cy="2219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9" name="Google Shape;19;p2"/>
          <p:cNvSpPr txBox="1">
            <a:spLocks noGrp="1"/>
          </p:cNvSpPr>
          <p:nvPr>
            <p:ph type="subTitle" idx="1"/>
          </p:nvPr>
        </p:nvSpPr>
        <p:spPr>
          <a:xfrm>
            <a:off x="729627" y="4230533"/>
            <a:ext cx="7688100" cy="7215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20" name="Google Shape;20;p2"/>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1_Title Slide 1">
  <p:cSld name="1_Title Slide 1">
    <p:bg>
      <p:bgPr>
        <a:blipFill>
          <a:blip r:embed="rId2">
            <a:alphaModFix/>
          </a:blip>
          <a:stretch>
            <a:fillRect/>
          </a:stretch>
        </a:blipFill>
        <a:effectLst/>
      </p:bgPr>
    </p:bg>
    <p:spTree>
      <p:nvGrpSpPr>
        <p:cNvPr id="1" name="Shape 92"/>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Section Header 1">
  <p:cSld name="1_Section Header">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15"/>
          <p:cNvSpPr txBox="1">
            <a:spLocks noGrp="1"/>
          </p:cNvSpPr>
          <p:nvPr>
            <p:ph type="title"/>
          </p:nvPr>
        </p:nvSpPr>
        <p:spPr>
          <a:xfrm>
            <a:off x="822960" y="758952"/>
            <a:ext cx="7543800" cy="356610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rtl="0">
              <a:spcBef>
                <a:spcPts val="0"/>
              </a:spcBef>
              <a:spcAft>
                <a:spcPts val="0"/>
              </a:spcAft>
              <a:buSzPts val="2800"/>
              <a:buFont typeface="Arial"/>
              <a:buNone/>
              <a:defRPr sz="1800"/>
            </a:lvl2pPr>
            <a:lvl3pPr lvl="2" rtl="0">
              <a:spcBef>
                <a:spcPts val="0"/>
              </a:spcBef>
              <a:spcAft>
                <a:spcPts val="0"/>
              </a:spcAft>
              <a:buSzPts val="2800"/>
              <a:buFont typeface="Arial"/>
              <a:buNone/>
              <a:defRPr sz="1800"/>
            </a:lvl3pPr>
            <a:lvl4pPr lvl="3" rtl="0">
              <a:spcBef>
                <a:spcPts val="0"/>
              </a:spcBef>
              <a:spcAft>
                <a:spcPts val="0"/>
              </a:spcAft>
              <a:buSzPts val="2800"/>
              <a:buFont typeface="Arial"/>
              <a:buNone/>
              <a:defRPr sz="1800"/>
            </a:lvl4pPr>
            <a:lvl5pPr lvl="4" rtl="0">
              <a:spcBef>
                <a:spcPts val="0"/>
              </a:spcBef>
              <a:spcAft>
                <a:spcPts val="0"/>
              </a:spcAft>
              <a:buSzPts val="2800"/>
              <a:buFont typeface="Arial"/>
              <a:buNone/>
              <a:defRPr sz="1800"/>
            </a:lvl5pPr>
            <a:lvl6pPr lvl="5" rtl="0">
              <a:spcBef>
                <a:spcPts val="0"/>
              </a:spcBef>
              <a:spcAft>
                <a:spcPts val="0"/>
              </a:spcAft>
              <a:buSzPts val="2800"/>
              <a:buFont typeface="Arial"/>
              <a:buNone/>
              <a:defRPr sz="1800"/>
            </a:lvl6pPr>
            <a:lvl7pPr lvl="6" rtl="0">
              <a:spcBef>
                <a:spcPts val="0"/>
              </a:spcBef>
              <a:spcAft>
                <a:spcPts val="0"/>
              </a:spcAft>
              <a:buSzPts val="2800"/>
              <a:buFont typeface="Arial"/>
              <a:buNone/>
              <a:defRPr sz="1800"/>
            </a:lvl7pPr>
            <a:lvl8pPr lvl="7" rtl="0">
              <a:spcBef>
                <a:spcPts val="0"/>
              </a:spcBef>
              <a:spcAft>
                <a:spcPts val="0"/>
              </a:spcAft>
              <a:buSzPts val="2800"/>
              <a:buFont typeface="Arial"/>
              <a:buNone/>
              <a:defRPr sz="1800"/>
            </a:lvl8pPr>
            <a:lvl9pPr lvl="8" rtl="0">
              <a:spcBef>
                <a:spcPts val="0"/>
              </a:spcBef>
              <a:spcAft>
                <a:spcPts val="0"/>
              </a:spcAft>
              <a:buSzPts val="2800"/>
              <a:buFont typeface="Arial"/>
              <a:buNone/>
              <a:defRPr sz="1800"/>
            </a:lvl9pPr>
          </a:lstStyle>
          <a:p>
            <a:endParaRPr/>
          </a:p>
        </p:txBody>
      </p:sp>
      <p:sp>
        <p:nvSpPr>
          <p:cNvPr id="95" name="Google Shape;95;p15"/>
          <p:cNvSpPr txBox="1">
            <a:spLocks noGrp="1"/>
          </p:cNvSpPr>
          <p:nvPr>
            <p:ph type="body" idx="1"/>
          </p:nvPr>
        </p:nvSpPr>
        <p:spPr>
          <a:xfrm>
            <a:off x="822960" y="4453128"/>
            <a:ext cx="7543800" cy="11430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600"/>
              <a:buFont typeface="Calibri"/>
              <a:buNone/>
              <a:defRPr sz="1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96" name="Google Shape;96;p15"/>
          <p:cNvSpPr txBox="1">
            <a:spLocks noGrp="1"/>
          </p:cNvSpPr>
          <p:nvPr>
            <p:ph type="dt" idx="10"/>
          </p:nvPr>
        </p:nvSpPr>
        <p:spPr>
          <a:xfrm>
            <a:off x="822961" y="6459786"/>
            <a:ext cx="18543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000000"/>
              </a:buClr>
              <a:buSzPts val="1400"/>
              <a:buFont typeface="Arial"/>
              <a:buNone/>
              <a:defRPr sz="900" b="1" i="0" u="none" strike="noStrike" cap="none">
                <a:solidFill>
                  <a:srgbClr val="FFFFFF"/>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97" name="Google Shape;97;p15"/>
          <p:cNvSpPr txBox="1">
            <a:spLocks noGrp="1"/>
          </p:cNvSpPr>
          <p:nvPr>
            <p:ph type="ftr" idx="11"/>
          </p:nvPr>
        </p:nvSpPr>
        <p:spPr>
          <a:xfrm>
            <a:off x="2764639" y="6459786"/>
            <a:ext cx="36171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000000"/>
              </a:buClr>
              <a:buSzPts val="1400"/>
              <a:buFont typeface="Arial"/>
              <a:buNone/>
              <a:defRPr sz="900" b="1" i="0" u="none" strike="noStrike" cap="none">
                <a:solidFill>
                  <a:srgbClr val="FFFFFF"/>
                </a:solidFill>
                <a:latin typeface="Times New Roman"/>
                <a:ea typeface="Times New Roman"/>
                <a:cs typeface="Times New Roman"/>
                <a:sym typeface="Times New Roman"/>
              </a:defRPr>
            </a:lvl1pPr>
            <a:lvl2pPr marR="0" lvl="1"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rgbClr val="000000"/>
              </a:buClr>
              <a:buSzPts val="1400"/>
              <a:buFont typeface="Arial"/>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98" name="Google Shape;98;p15"/>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1_Title Slide 2">
  <p:cSld name="1_Title Slide 2">
    <p:bg>
      <p:bgPr>
        <a:blipFill>
          <a:blip r:embed="rId2">
            <a:alphaModFix/>
          </a:blip>
          <a:stretch>
            <a:fillRect/>
          </a:stretch>
        </a:blipFill>
        <a:effectLst/>
      </p:bgPr>
    </p:bg>
    <p:spTree>
      <p:nvGrpSpPr>
        <p:cNvPr id="1" name="Shape 99"/>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00"/>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09" name="Google Shape;109;p19"/>
          <p:cNvSpPr txBox="1">
            <a:spLocks noGrp="1"/>
          </p:cNvSpPr>
          <p:nvPr>
            <p:ph type="body" idx="1"/>
          </p:nvPr>
        </p:nvSpPr>
        <p:spPr>
          <a:xfrm>
            <a:off x="822960" y="1845734"/>
            <a:ext cx="3703200" cy="40233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10" name="Google Shape;110;p19"/>
          <p:cNvSpPr txBox="1">
            <a:spLocks noGrp="1"/>
          </p:cNvSpPr>
          <p:nvPr>
            <p:ph type="body" idx="2"/>
          </p:nvPr>
        </p:nvSpPr>
        <p:spPr>
          <a:xfrm>
            <a:off x="4663440" y="1845736"/>
            <a:ext cx="3703200" cy="40233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11" name="Google Shape;111;p19"/>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2" name="Google Shape;112;p19"/>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13" name="Google Shape;113;p19"/>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3">
  <p:cSld name="Section Header 3">
    <p:bg>
      <p:bgPr>
        <a:blipFill>
          <a:blip r:embed="rId2">
            <a:alphaModFix/>
          </a:blip>
          <a:stretch>
            <a:fillRect/>
          </a:stretch>
        </a:blipFill>
        <a:effectLst/>
      </p:bgPr>
    </p:bg>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822960" y="758952"/>
            <a:ext cx="7543800" cy="3566100"/>
          </a:xfrm>
          <a:prstGeom prst="rect">
            <a:avLst/>
          </a:prstGeom>
          <a:noFill/>
          <a:ln>
            <a:noFill/>
          </a:ln>
        </p:spPr>
        <p:txBody>
          <a:bodyPr spcFirstLastPara="1" wrap="square" lIns="91425" tIns="91425" rIns="91425" bIns="91425"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rtl="0">
              <a:spcBef>
                <a:spcPts val="0"/>
              </a:spcBef>
              <a:spcAft>
                <a:spcPts val="0"/>
              </a:spcAft>
              <a:buSzPts val="1400"/>
              <a:buFont typeface="Arial"/>
              <a:buNone/>
              <a:defRPr sz="1800"/>
            </a:lvl2pPr>
            <a:lvl3pPr lvl="2" rtl="0">
              <a:spcBef>
                <a:spcPts val="0"/>
              </a:spcBef>
              <a:spcAft>
                <a:spcPts val="0"/>
              </a:spcAft>
              <a:buSzPts val="1400"/>
              <a:buFont typeface="Arial"/>
              <a:buNone/>
              <a:defRPr sz="1800"/>
            </a:lvl3pPr>
            <a:lvl4pPr lvl="3" rtl="0">
              <a:spcBef>
                <a:spcPts val="0"/>
              </a:spcBef>
              <a:spcAft>
                <a:spcPts val="0"/>
              </a:spcAft>
              <a:buSzPts val="1400"/>
              <a:buFont typeface="Arial"/>
              <a:buNone/>
              <a:defRPr sz="1800"/>
            </a:lvl4pPr>
            <a:lvl5pPr lvl="4" rtl="0">
              <a:spcBef>
                <a:spcPts val="0"/>
              </a:spcBef>
              <a:spcAft>
                <a:spcPts val="0"/>
              </a:spcAft>
              <a:buSzPts val="1400"/>
              <a:buFont typeface="Arial"/>
              <a:buNone/>
              <a:defRPr sz="1800"/>
            </a:lvl5pPr>
            <a:lvl6pPr lvl="5" rtl="0">
              <a:spcBef>
                <a:spcPts val="0"/>
              </a:spcBef>
              <a:spcAft>
                <a:spcPts val="0"/>
              </a:spcAft>
              <a:buSzPts val="1400"/>
              <a:buFont typeface="Arial"/>
              <a:buNone/>
              <a:defRPr sz="1800"/>
            </a:lvl6pPr>
            <a:lvl7pPr lvl="6" rtl="0">
              <a:spcBef>
                <a:spcPts val="0"/>
              </a:spcBef>
              <a:spcAft>
                <a:spcPts val="0"/>
              </a:spcAft>
              <a:buSzPts val="1400"/>
              <a:buFont typeface="Arial"/>
              <a:buNone/>
              <a:defRPr sz="1800"/>
            </a:lvl7pPr>
            <a:lvl8pPr lvl="7" rtl="0">
              <a:spcBef>
                <a:spcPts val="0"/>
              </a:spcBef>
              <a:spcAft>
                <a:spcPts val="0"/>
              </a:spcAft>
              <a:buSzPts val="1400"/>
              <a:buFont typeface="Arial"/>
              <a:buNone/>
              <a:defRPr sz="1800"/>
            </a:lvl8pPr>
            <a:lvl9pPr lvl="8" rtl="0">
              <a:spcBef>
                <a:spcPts val="0"/>
              </a:spcBef>
              <a:spcAft>
                <a:spcPts val="0"/>
              </a:spcAft>
              <a:buSzPts val="1400"/>
              <a:buFont typeface="Arial"/>
              <a:buNone/>
              <a:defRPr sz="1800"/>
            </a:lvl9pPr>
          </a:lstStyle>
          <a:p>
            <a:endParaRPr/>
          </a:p>
        </p:txBody>
      </p:sp>
      <p:sp>
        <p:nvSpPr>
          <p:cNvPr id="122" name="Google Shape;122;p21"/>
          <p:cNvSpPr txBox="1">
            <a:spLocks noGrp="1"/>
          </p:cNvSpPr>
          <p:nvPr>
            <p:ph type="body" idx="1"/>
          </p:nvPr>
        </p:nvSpPr>
        <p:spPr>
          <a:xfrm>
            <a:off x="822960" y="4453128"/>
            <a:ext cx="7543800" cy="1143000"/>
          </a:xfrm>
          <a:prstGeom prst="rect">
            <a:avLst/>
          </a:prstGeom>
          <a:noFill/>
          <a:ln>
            <a:noFill/>
          </a:ln>
        </p:spPr>
        <p:txBody>
          <a:bodyPr spcFirstLastPara="1" wrap="square" lIns="91425" tIns="91425" rIns="91425" bIns="91425" anchor="t" anchorCtr="0"/>
          <a:lstStyle>
            <a:lvl1pPr marL="457200" marR="0" lvl="0" indent="-22860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600"/>
              <a:buFont typeface="Calibri"/>
              <a:buNone/>
              <a:defRPr sz="1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123" name="Google Shape;123;p21"/>
          <p:cNvSpPr txBox="1">
            <a:spLocks noGrp="1"/>
          </p:cNvSpPr>
          <p:nvPr>
            <p:ph type="dt" idx="10"/>
          </p:nvPr>
        </p:nvSpPr>
        <p:spPr>
          <a:xfrm>
            <a:off x="822961" y="6459786"/>
            <a:ext cx="1854300" cy="365100"/>
          </a:xfrm>
          <a:prstGeom prst="rect">
            <a:avLst/>
          </a:prstGeom>
          <a:noFill/>
          <a:ln>
            <a:noFill/>
          </a:ln>
        </p:spPr>
        <p:txBody>
          <a:bodyPr spcFirstLastPara="1" wrap="square" lIns="91425" tIns="91425" rIns="91425" bIns="91425" anchor="ctr" anchorCtr="0"/>
          <a:lstStyle>
            <a:lvl1pPr marR="0" lvl="0" algn="l" rtl="0">
              <a:lnSpc>
                <a:spcPct val="100000"/>
              </a:lnSpc>
              <a:spcBef>
                <a:spcPts val="0"/>
              </a:spcBef>
              <a:spcAft>
                <a:spcPts val="0"/>
              </a:spcAft>
              <a:buClr>
                <a:srgbClr val="FFFFFF"/>
              </a:buClr>
              <a:buSzPts val="1400"/>
              <a:buFont typeface="Times New Roman"/>
              <a:buNone/>
              <a:defRPr sz="900" b="1" i="0" u="none" strike="noStrike" cap="none">
                <a:solidFill>
                  <a:srgbClr val="FFFFFF"/>
                </a:solidFill>
                <a:latin typeface="Times New Roman"/>
                <a:ea typeface="Times New Roman"/>
                <a:cs typeface="Times New Roman"/>
                <a:sym typeface="Times New Roman"/>
              </a:defRPr>
            </a:lvl1pPr>
            <a:lvl2pPr marR="0" lvl="1"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124" name="Google Shape;124;p21"/>
          <p:cNvSpPr txBox="1">
            <a:spLocks noGrp="1"/>
          </p:cNvSpPr>
          <p:nvPr>
            <p:ph type="ftr" idx="11"/>
          </p:nvPr>
        </p:nvSpPr>
        <p:spPr>
          <a:xfrm>
            <a:off x="2764639" y="6459786"/>
            <a:ext cx="3617100" cy="365100"/>
          </a:xfrm>
          <a:prstGeom prst="rect">
            <a:avLst/>
          </a:prstGeom>
          <a:noFill/>
          <a:ln>
            <a:noFill/>
          </a:ln>
        </p:spPr>
        <p:txBody>
          <a:bodyPr spcFirstLastPara="1" wrap="square" lIns="91425" tIns="91425" rIns="91425" bIns="91425" anchor="ctr" anchorCtr="0"/>
          <a:lstStyle>
            <a:lvl1pPr marR="0" lvl="0" algn="ctr" rtl="0">
              <a:lnSpc>
                <a:spcPct val="100000"/>
              </a:lnSpc>
              <a:spcBef>
                <a:spcPts val="0"/>
              </a:spcBef>
              <a:spcAft>
                <a:spcPts val="0"/>
              </a:spcAft>
              <a:buClr>
                <a:srgbClr val="FFFFFF"/>
              </a:buClr>
              <a:buSzPts val="1400"/>
              <a:buFont typeface="Times New Roman"/>
              <a:buNone/>
              <a:defRPr sz="900" b="1" i="0" u="none" strike="noStrike" cap="none">
                <a:solidFill>
                  <a:srgbClr val="FFFFFF"/>
                </a:solidFill>
                <a:latin typeface="Times New Roman"/>
                <a:ea typeface="Times New Roman"/>
                <a:cs typeface="Times New Roman"/>
                <a:sym typeface="Times New Roman"/>
              </a:defRPr>
            </a:lvl1pPr>
            <a:lvl2pPr marR="0" lvl="1"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2pPr>
            <a:lvl3pPr marR="0" lvl="2"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3pPr>
            <a:lvl4pPr marR="0" lvl="3"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4pPr>
            <a:lvl5pPr marR="0" lvl="4"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5pPr>
            <a:lvl6pPr marR="0" lvl="5"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6pPr>
            <a:lvl7pPr marR="0" lvl="6"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7pPr>
            <a:lvl8pPr marR="0" lvl="7"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8pPr>
            <a:lvl9pPr marR="0" lvl="8" algn="l" rtl="0">
              <a:lnSpc>
                <a:spcPct val="100000"/>
              </a:lnSpc>
              <a:spcBef>
                <a:spcPts val="0"/>
              </a:spcBef>
              <a:spcAft>
                <a:spcPts val="0"/>
              </a:spcAft>
              <a:buClr>
                <a:schemeClr val="dk1"/>
              </a:buClr>
              <a:buSzPts val="1400"/>
              <a:buFont typeface="Times New Roman"/>
              <a:buNone/>
              <a:defRPr sz="2400" b="1" i="0" u="none" strike="noStrike" cap="none">
                <a:solidFill>
                  <a:schemeClr val="dk1"/>
                </a:solidFill>
                <a:latin typeface="Times New Roman"/>
                <a:ea typeface="Times New Roman"/>
                <a:cs typeface="Times New Roman"/>
                <a:sym typeface="Times New Roman"/>
              </a:defRPr>
            </a:lvl9pPr>
          </a:lstStyle>
          <a:p>
            <a:endParaRPr/>
          </a:p>
        </p:txBody>
      </p:sp>
      <p:sp>
        <p:nvSpPr>
          <p:cNvPr id="125" name="Google Shape;125;p21"/>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1pPr>
            <a:lvl2pPr marL="0" marR="0" lvl="1"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2pPr>
            <a:lvl3pPr marL="0" marR="0" lvl="2"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3pPr>
            <a:lvl4pPr marL="0" marR="0" lvl="3"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4pPr>
            <a:lvl5pPr marL="0" marR="0" lvl="4"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5pPr>
            <a:lvl6pPr marL="0" marR="0" lvl="5"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6pPr>
            <a:lvl7pPr marL="0" marR="0" lvl="6"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7pPr>
            <a:lvl8pPr marL="0" marR="0" lvl="7"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8pPr>
            <a:lvl9pPr marL="0" marR="0" lvl="8" indent="0" algn="r" rtl="0">
              <a:lnSpc>
                <a:spcPct val="100000"/>
              </a:lnSpc>
              <a:spcBef>
                <a:spcPts val="0"/>
              </a:spcBef>
              <a:spcAft>
                <a:spcPts val="0"/>
              </a:spcAft>
              <a:buClr>
                <a:srgbClr val="000000"/>
              </a:buClr>
              <a:buSzPts val="1050"/>
              <a:buFont typeface="Arial"/>
              <a:buNone/>
              <a:defRPr sz="1050" b="1" i="0" u="none" strike="noStrike" cap="none">
                <a:solidFill>
                  <a:srgbClr val="FFFFFF"/>
                </a:solidFill>
                <a:latin typeface="Times New Roman"/>
                <a:ea typeface="Times New Roman"/>
                <a:cs typeface="Times New Roman"/>
                <a:sym typeface="Times New Roman"/>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4"/>
        <p:cNvGrpSpPr/>
        <p:nvPr/>
      </p:nvGrpSpPr>
      <p:grpSpPr>
        <a:xfrm>
          <a:off x="0" y="0"/>
          <a:ext cx="0" cy="0"/>
          <a:chOff x="0" y="0"/>
          <a:chExt cx="0" cy="0"/>
        </a:xfrm>
      </p:grpSpPr>
      <p:sp>
        <p:nvSpPr>
          <p:cNvPr id="45" name="Google Shape;45;p6"/>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46" name="Google Shape;46;p6"/>
          <p:cNvGrpSpPr/>
          <p:nvPr/>
        </p:nvGrpSpPr>
        <p:grpSpPr>
          <a:xfrm>
            <a:off x="830392" y="1588427"/>
            <a:ext cx="745763" cy="61102"/>
            <a:chOff x="4580561" y="2589004"/>
            <a:chExt cx="1064464" cy="25200"/>
          </a:xfrm>
        </p:grpSpPr>
        <p:sp>
          <p:nvSpPr>
            <p:cNvPr id="47" name="Google Shape;47;p6"/>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8" name="Google Shape;48;p6"/>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9" name="Google Shape;49;p6"/>
          <p:cNvSpPr txBox="1">
            <a:spLocks noGrp="1"/>
          </p:cNvSpPr>
          <p:nvPr>
            <p:ph type="title"/>
          </p:nvPr>
        </p:nvSpPr>
        <p:spPr>
          <a:xfrm>
            <a:off x="729450" y="1758200"/>
            <a:ext cx="7688400" cy="713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6"/>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i-FI"/>
              <a:t>‹#›</a:t>
            </a:fld>
            <a:endParaRPr/>
          </a:p>
        </p:txBody>
      </p:sp>
    </p:spTree>
    <p:extLst>
      <p:ext uri="{BB962C8B-B14F-4D97-AF65-F5344CB8AC3E}">
        <p14:creationId xmlns:p14="http://schemas.microsoft.com/office/powerpoint/2010/main" val="410322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0"/>
        <p:cNvGrpSpPr/>
        <p:nvPr/>
      </p:nvGrpSpPr>
      <p:grpSpPr>
        <a:xfrm>
          <a:off x="0" y="0"/>
          <a:ext cx="0" cy="0"/>
          <a:chOff x="0" y="0"/>
          <a:chExt cx="0" cy="0"/>
        </a:xfrm>
      </p:grpSpPr>
      <p:sp>
        <p:nvSpPr>
          <p:cNvPr id="131" name="Google Shape;131;p23"/>
          <p:cNvSpPr txBox="1">
            <a:spLocks noGrp="1"/>
          </p:cNvSpPr>
          <p:nvPr>
            <p:ph type="ctrTitle"/>
          </p:nvPr>
        </p:nvSpPr>
        <p:spPr>
          <a:xfrm>
            <a:off x="311708" y="992767"/>
            <a:ext cx="8520600" cy="2736900"/>
          </a:xfrm>
          <a:prstGeom prst="rect">
            <a:avLst/>
          </a:prstGeom>
        </p:spPr>
        <p:txBody>
          <a:bodyPr spcFirstLastPara="1" wrap="square" lIns="91425" tIns="91425" rIns="91425" bIns="91425" anchor="b" anchorCtr="0"/>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2" name="Google Shape;132;p23"/>
          <p:cNvSpPr txBox="1">
            <a:spLocks noGrp="1"/>
          </p:cNvSpPr>
          <p:nvPr>
            <p:ph type="subTitle" idx="1"/>
          </p:nvPr>
        </p:nvSpPr>
        <p:spPr>
          <a:xfrm>
            <a:off x="311700" y="3778833"/>
            <a:ext cx="8520600" cy="10569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33" name="Google Shape;133;p2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
        <p:cNvGrpSpPr/>
        <p:nvPr/>
      </p:nvGrpSpPr>
      <p:grpSpPr>
        <a:xfrm>
          <a:off x="0" y="0"/>
          <a:ext cx="0" cy="0"/>
          <a:chOff x="0" y="0"/>
          <a:chExt cx="0" cy="0"/>
        </a:xfrm>
      </p:grpSpPr>
      <p:sp>
        <p:nvSpPr>
          <p:cNvPr id="135" name="Google Shape;135;p24"/>
          <p:cNvSpPr txBox="1">
            <a:spLocks noGrp="1"/>
          </p:cNvSpPr>
          <p:nvPr>
            <p:ph type="title"/>
          </p:nvPr>
        </p:nvSpPr>
        <p:spPr>
          <a:xfrm>
            <a:off x="311700" y="2867800"/>
            <a:ext cx="8520600" cy="1122300"/>
          </a:xfrm>
          <a:prstGeom prst="rect">
            <a:avLst/>
          </a:prstGeom>
        </p:spPr>
        <p:txBody>
          <a:bodyPr spcFirstLastPara="1" wrap="square" lIns="91425" tIns="91425" rIns="91425" bIns="91425" anchor="ctr" anchorCtr="0"/>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24"/>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7"/>
        <p:cNvGrpSpPr/>
        <p:nvPr/>
      </p:nvGrpSpPr>
      <p:grpSpPr>
        <a:xfrm>
          <a:off x="0" y="0"/>
          <a:ext cx="0" cy="0"/>
          <a:chOff x="0" y="0"/>
          <a:chExt cx="0" cy="0"/>
        </a:xfrm>
      </p:grpSpPr>
      <p:sp>
        <p:nvSpPr>
          <p:cNvPr id="138" name="Google Shape;138;p25"/>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 name="Google Shape;139;p25"/>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40" name="Google Shape;140;p2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
        <p:cNvGrpSpPr/>
        <p:nvPr/>
      </p:nvGrpSpPr>
      <p:grpSpPr>
        <a:xfrm>
          <a:off x="0" y="0"/>
          <a:ext cx="0" cy="0"/>
          <a:chOff x="0" y="0"/>
          <a:chExt cx="0" cy="0"/>
        </a:xfrm>
      </p:grpSpPr>
      <p:grpSp>
        <p:nvGrpSpPr>
          <p:cNvPr id="22" name="Google Shape;22;p3"/>
          <p:cNvGrpSpPr/>
          <p:nvPr/>
        </p:nvGrpSpPr>
        <p:grpSpPr>
          <a:xfrm>
            <a:off x="830392" y="1588427"/>
            <a:ext cx="745763" cy="61102"/>
            <a:chOff x="4580561" y="2589004"/>
            <a:chExt cx="1064464" cy="25200"/>
          </a:xfrm>
        </p:grpSpPr>
        <p:sp>
          <p:nvSpPr>
            <p:cNvPr id="23" name="Google Shape;23;p3"/>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24" name="Google Shape;24;p3"/>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25" name="Google Shape;25;p3"/>
          <p:cNvSpPr txBox="1">
            <a:spLocks noGrp="1"/>
          </p:cNvSpPr>
          <p:nvPr>
            <p:ph type="title"/>
          </p:nvPr>
        </p:nvSpPr>
        <p:spPr>
          <a:xfrm>
            <a:off x="729450" y="1763267"/>
            <a:ext cx="7688400" cy="202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6" name="Google Shape;26;p3"/>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1"/>
        <p:cNvGrpSpPr/>
        <p:nvPr/>
      </p:nvGrpSpPr>
      <p:grpSpPr>
        <a:xfrm>
          <a:off x="0" y="0"/>
          <a:ext cx="0" cy="0"/>
          <a:chOff x="0" y="0"/>
          <a:chExt cx="0" cy="0"/>
        </a:xfrm>
      </p:grpSpPr>
      <p:sp>
        <p:nvSpPr>
          <p:cNvPr id="142" name="Google Shape;142;p26"/>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6"/>
          <p:cNvSpPr txBox="1">
            <a:spLocks noGrp="1"/>
          </p:cNvSpPr>
          <p:nvPr>
            <p:ph type="body" idx="1"/>
          </p:nvPr>
        </p:nvSpPr>
        <p:spPr>
          <a:xfrm>
            <a:off x="3117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4" name="Google Shape;144;p26"/>
          <p:cNvSpPr txBox="1">
            <a:spLocks noGrp="1"/>
          </p:cNvSpPr>
          <p:nvPr>
            <p:ph type="body" idx="2"/>
          </p:nvPr>
        </p:nvSpPr>
        <p:spPr>
          <a:xfrm>
            <a:off x="4832400" y="1536633"/>
            <a:ext cx="3999900" cy="4555200"/>
          </a:xfrm>
          <a:prstGeom prst="rect">
            <a:avLst/>
          </a:prstGeom>
        </p:spPr>
        <p:txBody>
          <a:bodyPr spcFirstLastPara="1" wrap="square" lIns="91425" tIns="91425" rIns="91425" bIns="91425" anchor="t" anchorCtr="0"/>
          <a:lstStyle>
            <a:lvl1pPr marL="457200" lvl="0" indent="-317500" rtl="0">
              <a:spcBef>
                <a:spcPts val="0"/>
              </a:spcBef>
              <a:spcAft>
                <a:spcPts val="0"/>
              </a:spcAft>
              <a:buSzPts val="1400"/>
              <a:buChar char="●"/>
              <a:defRPr sz="14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45" name="Google Shape;145;p26"/>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311700" y="593367"/>
            <a:ext cx="8520600" cy="763500"/>
          </a:xfrm>
          <a:prstGeom prst="rect">
            <a:avLst/>
          </a:prstGeom>
        </p:spPr>
        <p:txBody>
          <a:bodyPr spcFirstLastPara="1" wrap="square" lIns="91425" tIns="91425" rIns="91425" bIns="91425" anchor="t" anchorCtr="0"/>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2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9"/>
        <p:cNvGrpSpPr/>
        <p:nvPr/>
      </p:nvGrpSpPr>
      <p:grpSpPr>
        <a:xfrm>
          <a:off x="0" y="0"/>
          <a:ext cx="0" cy="0"/>
          <a:chOff x="0" y="0"/>
          <a:chExt cx="0" cy="0"/>
        </a:xfrm>
      </p:grpSpPr>
      <p:sp>
        <p:nvSpPr>
          <p:cNvPr id="150" name="Google Shape;150;p28"/>
          <p:cNvSpPr txBox="1">
            <a:spLocks noGrp="1"/>
          </p:cNvSpPr>
          <p:nvPr>
            <p:ph type="title"/>
          </p:nvPr>
        </p:nvSpPr>
        <p:spPr>
          <a:xfrm>
            <a:off x="311700" y="740800"/>
            <a:ext cx="2808000" cy="1007700"/>
          </a:xfrm>
          <a:prstGeom prst="rect">
            <a:avLst/>
          </a:prstGeom>
        </p:spPr>
        <p:txBody>
          <a:bodyPr spcFirstLastPara="1" wrap="square" lIns="91425" tIns="91425" rIns="91425" bIns="91425" anchor="b" anchorCtr="0"/>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1" name="Google Shape;151;p28"/>
          <p:cNvSpPr txBox="1">
            <a:spLocks noGrp="1"/>
          </p:cNvSpPr>
          <p:nvPr>
            <p:ph type="body" idx="1"/>
          </p:nvPr>
        </p:nvSpPr>
        <p:spPr>
          <a:xfrm>
            <a:off x="311700" y="1852800"/>
            <a:ext cx="2808000" cy="4239300"/>
          </a:xfrm>
          <a:prstGeom prst="rect">
            <a:avLst/>
          </a:prstGeom>
        </p:spPr>
        <p:txBody>
          <a:bodyPr spcFirstLastPara="1" wrap="square" lIns="91425" tIns="91425" rIns="91425" bIns="91425" anchor="t" anchorCtr="0"/>
          <a:lstStyle>
            <a:lvl1pPr marL="457200" lvl="0" indent="-304800" rtl="0">
              <a:spcBef>
                <a:spcPts val="0"/>
              </a:spcBef>
              <a:spcAft>
                <a:spcPts val="0"/>
              </a:spcAft>
              <a:buSzPts val="1200"/>
              <a:buChar char="●"/>
              <a:defRPr sz="1200"/>
            </a:lvl1pPr>
            <a:lvl2pPr marL="914400" lvl="1" indent="-304800" rtl="0">
              <a:spcBef>
                <a:spcPts val="1600"/>
              </a:spcBef>
              <a:spcAft>
                <a:spcPts val="0"/>
              </a:spcAft>
              <a:buSzPts val="1200"/>
              <a:buChar char="○"/>
              <a:defRPr sz="1200"/>
            </a:lvl2pPr>
            <a:lvl3pPr marL="1371600" lvl="2" indent="-304800" rtl="0">
              <a:spcBef>
                <a:spcPts val="1600"/>
              </a:spcBef>
              <a:spcAft>
                <a:spcPts val="0"/>
              </a:spcAft>
              <a:buSzPts val="1200"/>
              <a:buChar char="■"/>
              <a:defRPr sz="1200"/>
            </a:lvl3pPr>
            <a:lvl4pPr marL="1828800" lvl="3" indent="-304800" rtl="0">
              <a:spcBef>
                <a:spcPts val="1600"/>
              </a:spcBef>
              <a:spcAft>
                <a:spcPts val="0"/>
              </a:spcAft>
              <a:buSzPts val="1200"/>
              <a:buChar char="●"/>
              <a:defRPr sz="1200"/>
            </a:lvl4pPr>
            <a:lvl5pPr marL="2286000" lvl="4" indent="-304800" rtl="0">
              <a:spcBef>
                <a:spcPts val="1600"/>
              </a:spcBef>
              <a:spcAft>
                <a:spcPts val="0"/>
              </a:spcAft>
              <a:buSzPts val="1200"/>
              <a:buChar char="○"/>
              <a:defRPr sz="1200"/>
            </a:lvl5pPr>
            <a:lvl6pPr marL="2743200" lvl="5" indent="-304800" rtl="0">
              <a:spcBef>
                <a:spcPts val="1600"/>
              </a:spcBef>
              <a:spcAft>
                <a:spcPts val="0"/>
              </a:spcAft>
              <a:buSzPts val="1200"/>
              <a:buChar char="■"/>
              <a:defRPr sz="1200"/>
            </a:lvl6pPr>
            <a:lvl7pPr marL="3200400" lvl="6" indent="-304800" rtl="0">
              <a:spcBef>
                <a:spcPts val="1600"/>
              </a:spcBef>
              <a:spcAft>
                <a:spcPts val="0"/>
              </a:spcAft>
              <a:buSzPts val="1200"/>
              <a:buChar char="●"/>
              <a:defRPr sz="1200"/>
            </a:lvl7pPr>
            <a:lvl8pPr marL="3657600" lvl="7" indent="-304800" rtl="0">
              <a:spcBef>
                <a:spcPts val="1600"/>
              </a:spcBef>
              <a:spcAft>
                <a:spcPts val="0"/>
              </a:spcAft>
              <a:buSzPts val="1200"/>
              <a:buChar char="○"/>
              <a:defRPr sz="1200"/>
            </a:lvl8pPr>
            <a:lvl9pPr marL="4114800" lvl="8" indent="-304800" rtl="0">
              <a:spcBef>
                <a:spcPts val="1600"/>
              </a:spcBef>
              <a:spcAft>
                <a:spcPts val="1600"/>
              </a:spcAft>
              <a:buSzPts val="1200"/>
              <a:buChar char="■"/>
              <a:defRPr sz="1200"/>
            </a:lvl9pPr>
          </a:lstStyle>
          <a:p>
            <a:endParaRPr/>
          </a:p>
        </p:txBody>
      </p:sp>
      <p:sp>
        <p:nvSpPr>
          <p:cNvPr id="152" name="Google Shape;152;p28"/>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3"/>
        <p:cNvGrpSpPr/>
        <p:nvPr/>
      </p:nvGrpSpPr>
      <p:grpSpPr>
        <a:xfrm>
          <a:off x="0" y="0"/>
          <a:ext cx="0" cy="0"/>
          <a:chOff x="0" y="0"/>
          <a:chExt cx="0" cy="0"/>
        </a:xfrm>
      </p:grpSpPr>
      <p:sp>
        <p:nvSpPr>
          <p:cNvPr id="154" name="Google Shape;154;p29"/>
          <p:cNvSpPr txBox="1">
            <a:spLocks noGrp="1"/>
          </p:cNvSpPr>
          <p:nvPr>
            <p:ph type="title"/>
          </p:nvPr>
        </p:nvSpPr>
        <p:spPr>
          <a:xfrm>
            <a:off x="490250" y="600200"/>
            <a:ext cx="6367800" cy="5454300"/>
          </a:xfrm>
          <a:prstGeom prst="rect">
            <a:avLst/>
          </a:prstGeom>
        </p:spPr>
        <p:txBody>
          <a:bodyPr spcFirstLastPara="1" wrap="square" lIns="91425" tIns="91425" rIns="91425" bIns="91425" anchor="ctr"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55" name="Google Shape;155;p29"/>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6"/>
        <p:cNvGrpSpPr/>
        <p:nvPr/>
      </p:nvGrpSpPr>
      <p:grpSpPr>
        <a:xfrm>
          <a:off x="0" y="0"/>
          <a:ext cx="0" cy="0"/>
          <a:chOff x="0" y="0"/>
          <a:chExt cx="0" cy="0"/>
        </a:xfrm>
      </p:grpSpPr>
      <p:sp>
        <p:nvSpPr>
          <p:cNvPr id="157" name="Google Shape;157;p3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8" name="Google Shape;158;p30"/>
          <p:cNvSpPr txBox="1">
            <a:spLocks noGrp="1"/>
          </p:cNvSpPr>
          <p:nvPr>
            <p:ph type="title"/>
          </p:nvPr>
        </p:nvSpPr>
        <p:spPr>
          <a:xfrm>
            <a:off x="265500" y="1644233"/>
            <a:ext cx="4045200" cy="1976400"/>
          </a:xfrm>
          <a:prstGeom prst="rect">
            <a:avLst/>
          </a:prstGeom>
        </p:spPr>
        <p:txBody>
          <a:bodyPr spcFirstLastPara="1" wrap="square" lIns="91425" tIns="91425" rIns="91425" bIns="91425" anchor="b" anchorCtr="0"/>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59" name="Google Shape;159;p30"/>
          <p:cNvSpPr txBox="1">
            <a:spLocks noGrp="1"/>
          </p:cNvSpPr>
          <p:nvPr>
            <p:ph type="subTitle" idx="1"/>
          </p:nvPr>
        </p:nvSpPr>
        <p:spPr>
          <a:xfrm>
            <a:off x="265500" y="3737433"/>
            <a:ext cx="4045200" cy="1646700"/>
          </a:xfrm>
          <a:prstGeom prst="rect">
            <a:avLst/>
          </a:prstGeom>
        </p:spPr>
        <p:txBody>
          <a:bodyPr spcFirstLastPara="1" wrap="square" lIns="91425" tIns="91425" rIns="91425" bIns="91425" anchor="t" anchorCtr="0"/>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60" name="Google Shape;160;p30"/>
          <p:cNvSpPr txBox="1">
            <a:spLocks noGrp="1"/>
          </p:cNvSpPr>
          <p:nvPr>
            <p:ph type="body" idx="2"/>
          </p:nvPr>
        </p:nvSpPr>
        <p:spPr>
          <a:xfrm>
            <a:off x="4939500" y="965433"/>
            <a:ext cx="3837000" cy="4926900"/>
          </a:xfrm>
          <a:prstGeom prst="rect">
            <a:avLst/>
          </a:prstGeom>
        </p:spPr>
        <p:txBody>
          <a:bodyPr spcFirstLastPara="1" wrap="square" lIns="91425" tIns="91425" rIns="91425" bIns="91425" anchor="ctr"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161" name="Google Shape;161;p30"/>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2"/>
        <p:cNvGrpSpPr/>
        <p:nvPr/>
      </p:nvGrpSpPr>
      <p:grpSpPr>
        <a:xfrm>
          <a:off x="0" y="0"/>
          <a:ext cx="0" cy="0"/>
          <a:chOff x="0" y="0"/>
          <a:chExt cx="0" cy="0"/>
        </a:xfrm>
      </p:grpSpPr>
      <p:sp>
        <p:nvSpPr>
          <p:cNvPr id="163" name="Google Shape;163;p31"/>
          <p:cNvSpPr txBox="1">
            <a:spLocks noGrp="1"/>
          </p:cNvSpPr>
          <p:nvPr>
            <p:ph type="body" idx="1"/>
          </p:nvPr>
        </p:nvSpPr>
        <p:spPr>
          <a:xfrm>
            <a:off x="311700" y="5640767"/>
            <a:ext cx="5998800" cy="806700"/>
          </a:xfrm>
          <a:prstGeom prst="rect">
            <a:avLst/>
          </a:prstGeom>
        </p:spPr>
        <p:txBody>
          <a:bodyPr spcFirstLastPara="1" wrap="square" lIns="91425" tIns="91425" rIns="91425" bIns="91425" anchor="ctr" anchorCtr="0"/>
          <a:lstStyle>
            <a:lvl1pPr marL="457200" lvl="0" indent="-228600" rtl="0">
              <a:lnSpc>
                <a:spcPct val="100000"/>
              </a:lnSpc>
              <a:spcBef>
                <a:spcPts val="0"/>
              </a:spcBef>
              <a:spcAft>
                <a:spcPts val="0"/>
              </a:spcAft>
              <a:buSzPts val="1800"/>
              <a:buNone/>
              <a:defRPr/>
            </a:lvl1pPr>
          </a:lstStyle>
          <a:p>
            <a:endParaRPr/>
          </a:p>
        </p:txBody>
      </p:sp>
      <p:sp>
        <p:nvSpPr>
          <p:cNvPr id="164" name="Google Shape;164;p31"/>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5"/>
        <p:cNvGrpSpPr/>
        <p:nvPr/>
      </p:nvGrpSpPr>
      <p:grpSpPr>
        <a:xfrm>
          <a:off x="0" y="0"/>
          <a:ext cx="0" cy="0"/>
          <a:chOff x="0" y="0"/>
          <a:chExt cx="0" cy="0"/>
        </a:xfrm>
      </p:grpSpPr>
      <p:sp>
        <p:nvSpPr>
          <p:cNvPr id="166" name="Google Shape;166;p32"/>
          <p:cNvSpPr txBox="1">
            <a:spLocks noGrp="1"/>
          </p:cNvSpPr>
          <p:nvPr>
            <p:ph type="title" hasCustomPrompt="1"/>
          </p:nvPr>
        </p:nvSpPr>
        <p:spPr>
          <a:xfrm>
            <a:off x="311700" y="1474833"/>
            <a:ext cx="8520600" cy="2618100"/>
          </a:xfrm>
          <a:prstGeom prst="rect">
            <a:avLst/>
          </a:prstGeom>
        </p:spPr>
        <p:txBody>
          <a:bodyPr spcFirstLastPara="1" wrap="square" lIns="91425" tIns="91425" rIns="91425" bIns="91425" anchor="b" anchorCtr="0"/>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167" name="Google Shape;167;p32"/>
          <p:cNvSpPr txBox="1">
            <a:spLocks noGrp="1"/>
          </p:cNvSpPr>
          <p:nvPr>
            <p:ph type="body" idx="1"/>
          </p:nvPr>
        </p:nvSpPr>
        <p:spPr>
          <a:xfrm>
            <a:off x="311700" y="4202967"/>
            <a:ext cx="8520600" cy="1734300"/>
          </a:xfrm>
          <a:prstGeom prst="rect">
            <a:avLst/>
          </a:prstGeom>
        </p:spPr>
        <p:txBody>
          <a:bodyPr spcFirstLastPara="1" wrap="square" lIns="91425" tIns="91425" rIns="91425" bIns="91425" anchor="t" anchorCtr="0"/>
          <a:lstStyle>
            <a:lvl1pPr marL="457200" lvl="0" indent="-342900" algn="ctr" rtl="0">
              <a:spcBef>
                <a:spcPts val="0"/>
              </a:spcBef>
              <a:spcAft>
                <a:spcPts val="0"/>
              </a:spcAft>
              <a:buSzPts val="1800"/>
              <a:buChar char="●"/>
              <a:defRPr/>
            </a:lvl1pPr>
            <a:lvl2pPr marL="914400" lvl="1" indent="-317500" algn="ctr" rtl="0">
              <a:spcBef>
                <a:spcPts val="1600"/>
              </a:spcBef>
              <a:spcAft>
                <a:spcPts val="0"/>
              </a:spcAft>
              <a:buSzPts val="1400"/>
              <a:buChar char="○"/>
              <a:defRPr/>
            </a:lvl2pPr>
            <a:lvl3pPr marL="1371600" lvl="2" indent="-317500" algn="ctr" rtl="0">
              <a:spcBef>
                <a:spcPts val="1600"/>
              </a:spcBef>
              <a:spcAft>
                <a:spcPts val="0"/>
              </a:spcAft>
              <a:buSzPts val="1400"/>
              <a:buChar char="■"/>
              <a:defRPr/>
            </a:lvl3pPr>
            <a:lvl4pPr marL="1828800" lvl="3" indent="-317500" algn="ctr" rtl="0">
              <a:spcBef>
                <a:spcPts val="1600"/>
              </a:spcBef>
              <a:spcAft>
                <a:spcPts val="0"/>
              </a:spcAft>
              <a:buSzPts val="1400"/>
              <a:buChar char="●"/>
              <a:defRPr/>
            </a:lvl4pPr>
            <a:lvl5pPr marL="2286000" lvl="4" indent="-317500" algn="ctr" rtl="0">
              <a:spcBef>
                <a:spcPts val="1600"/>
              </a:spcBef>
              <a:spcAft>
                <a:spcPts val="0"/>
              </a:spcAft>
              <a:buSzPts val="1400"/>
              <a:buChar char="○"/>
              <a:defRPr/>
            </a:lvl5pPr>
            <a:lvl6pPr marL="2743200" lvl="5" indent="-317500" algn="ctr" rtl="0">
              <a:spcBef>
                <a:spcPts val="1600"/>
              </a:spcBef>
              <a:spcAft>
                <a:spcPts val="0"/>
              </a:spcAft>
              <a:buSzPts val="1400"/>
              <a:buChar char="■"/>
              <a:defRPr/>
            </a:lvl6pPr>
            <a:lvl7pPr marL="3200400" lvl="6" indent="-317500" algn="ctr" rtl="0">
              <a:spcBef>
                <a:spcPts val="1600"/>
              </a:spcBef>
              <a:spcAft>
                <a:spcPts val="0"/>
              </a:spcAft>
              <a:buSzPts val="1400"/>
              <a:buChar char="●"/>
              <a:defRPr/>
            </a:lvl7pPr>
            <a:lvl8pPr marL="3657600" lvl="7" indent="-317500" algn="ctr" rtl="0">
              <a:spcBef>
                <a:spcPts val="1600"/>
              </a:spcBef>
              <a:spcAft>
                <a:spcPts val="0"/>
              </a:spcAft>
              <a:buSzPts val="1400"/>
              <a:buChar char="○"/>
              <a:defRPr/>
            </a:lvl8pPr>
            <a:lvl9pPr marL="4114800" lvl="8" indent="-317500" algn="ctr" rtl="0">
              <a:spcBef>
                <a:spcPts val="1600"/>
              </a:spcBef>
              <a:spcAft>
                <a:spcPts val="1600"/>
              </a:spcAft>
              <a:buSzPts val="1400"/>
              <a:buChar char="■"/>
              <a:defRPr/>
            </a:lvl9pPr>
          </a:lstStyle>
          <a:p>
            <a:endParaRPr/>
          </a:p>
        </p:txBody>
      </p:sp>
      <p:sp>
        <p:nvSpPr>
          <p:cNvPr id="168" name="Google Shape;168;p3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p34"/>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73" name="Google Shape;173;p34"/>
          <p:cNvSpPr txBox="1">
            <a:spLocks noGrp="1"/>
          </p:cNvSpPr>
          <p:nvPr>
            <p:ph type="body" idx="1"/>
          </p:nvPr>
        </p:nvSpPr>
        <p:spPr>
          <a:xfrm>
            <a:off x="822959" y="1845734"/>
            <a:ext cx="7543800" cy="40233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174" name="Google Shape;174;p34"/>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5" name="Google Shape;175;p34"/>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76" name="Google Shape;176;p34"/>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1_Title Slide">
  <p:cSld name="1_Title Slide">
    <p:bg>
      <p:bgPr>
        <a:blipFill>
          <a:blip r:embed="rId2">
            <a:alphaModFix/>
          </a:blip>
          <a:stretch>
            <a:fillRect/>
          </a:stretch>
        </a:blipFill>
        <a:effectLst/>
      </p:bgPr>
    </p:bg>
    <p:spTree>
      <p:nvGrpSpPr>
        <p:cNvPr id="1" name="Shape 177"/>
        <p:cNvGrpSpPr/>
        <p:nvPr/>
      </p:nvGrpSpPr>
      <p:grpSpPr>
        <a:xfrm>
          <a:off x="0" y="0"/>
          <a:ext cx="0" cy="0"/>
          <a:chOff x="0" y="0"/>
          <a:chExt cx="0" cy="0"/>
        </a:xfrm>
      </p:grpSpPr>
      <p:sp>
        <p:nvSpPr>
          <p:cNvPr id="178" name="Google Shape;178;p35"/>
          <p:cNvSpPr txBox="1">
            <a:spLocks noGrp="1"/>
          </p:cNvSpPr>
          <p:nvPr>
            <p:ph type="sldNum" idx="12"/>
          </p:nvPr>
        </p:nvSpPr>
        <p:spPr>
          <a:xfrm>
            <a:off x="8556784" y="6333134"/>
            <a:ext cx="548700" cy="525000"/>
          </a:xfrm>
          <a:prstGeom prst="rect">
            <a:avLst/>
          </a:prstGeom>
        </p:spPr>
        <p:txBody>
          <a:bodyPr spcFirstLastPara="1" wrap="square" lIns="91425" tIns="91425" rIns="91425" bIns="91425" anchor="t" anchorCtr="0">
            <a:noAutofit/>
          </a:bodyPr>
          <a:lstStyle>
            <a:lvl1pPr lvl="0" rtl="0">
              <a:buNone/>
              <a:defRPr sz="1300">
                <a:solidFill>
                  <a:srgbClr val="3F3F3F"/>
                </a:solidFill>
                <a:latin typeface="Calibri"/>
                <a:ea typeface="Calibri"/>
                <a:cs typeface="Calibri"/>
                <a:sym typeface="Calibri"/>
              </a:defRPr>
            </a:lvl1pPr>
            <a:lvl2pPr lvl="1" rtl="0">
              <a:buNone/>
              <a:defRPr sz="1300">
                <a:solidFill>
                  <a:srgbClr val="3F3F3F"/>
                </a:solidFill>
                <a:latin typeface="Calibri"/>
                <a:ea typeface="Calibri"/>
                <a:cs typeface="Calibri"/>
                <a:sym typeface="Calibri"/>
              </a:defRPr>
            </a:lvl2pPr>
            <a:lvl3pPr lvl="2" rtl="0">
              <a:buNone/>
              <a:defRPr sz="1300">
                <a:solidFill>
                  <a:srgbClr val="3F3F3F"/>
                </a:solidFill>
                <a:latin typeface="Calibri"/>
                <a:ea typeface="Calibri"/>
                <a:cs typeface="Calibri"/>
                <a:sym typeface="Calibri"/>
              </a:defRPr>
            </a:lvl3pPr>
            <a:lvl4pPr lvl="3" rtl="0">
              <a:buNone/>
              <a:defRPr sz="1300">
                <a:solidFill>
                  <a:srgbClr val="3F3F3F"/>
                </a:solidFill>
                <a:latin typeface="Calibri"/>
                <a:ea typeface="Calibri"/>
                <a:cs typeface="Calibri"/>
                <a:sym typeface="Calibri"/>
              </a:defRPr>
            </a:lvl4pPr>
            <a:lvl5pPr lvl="4" rtl="0">
              <a:buNone/>
              <a:defRPr sz="1300">
                <a:solidFill>
                  <a:srgbClr val="3F3F3F"/>
                </a:solidFill>
                <a:latin typeface="Calibri"/>
                <a:ea typeface="Calibri"/>
                <a:cs typeface="Calibri"/>
                <a:sym typeface="Calibri"/>
              </a:defRPr>
            </a:lvl5pPr>
            <a:lvl6pPr lvl="5" rtl="0">
              <a:buNone/>
              <a:defRPr sz="1300">
                <a:solidFill>
                  <a:srgbClr val="3F3F3F"/>
                </a:solidFill>
                <a:latin typeface="Calibri"/>
                <a:ea typeface="Calibri"/>
                <a:cs typeface="Calibri"/>
                <a:sym typeface="Calibri"/>
              </a:defRPr>
            </a:lvl6pPr>
            <a:lvl7pPr lvl="6" rtl="0">
              <a:buNone/>
              <a:defRPr sz="1300">
                <a:solidFill>
                  <a:srgbClr val="3F3F3F"/>
                </a:solidFill>
                <a:latin typeface="Calibri"/>
                <a:ea typeface="Calibri"/>
                <a:cs typeface="Calibri"/>
                <a:sym typeface="Calibri"/>
              </a:defRPr>
            </a:lvl7pPr>
            <a:lvl8pPr lvl="7" rtl="0">
              <a:buNone/>
              <a:defRPr sz="1300">
                <a:solidFill>
                  <a:srgbClr val="3F3F3F"/>
                </a:solidFill>
                <a:latin typeface="Calibri"/>
                <a:ea typeface="Calibri"/>
                <a:cs typeface="Calibri"/>
                <a:sym typeface="Calibri"/>
              </a:defRPr>
            </a:lvl8pPr>
            <a:lvl9pPr lvl="8" rtl="0">
              <a:buNone/>
              <a:defRPr sz="1300">
                <a:solidFill>
                  <a:srgbClr val="3F3F3F"/>
                </a:solidFill>
                <a:latin typeface="Calibri"/>
                <a:ea typeface="Calibri"/>
                <a:cs typeface="Calibri"/>
                <a:sym typeface="Calibri"/>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Section Header">
  <p:cSld name="SECTION_HEADER_1">
    <p:bg>
      <p:bgPr>
        <a:blipFill>
          <a:blip r:embed="rId2">
            <a:alphaModFix/>
          </a:blip>
          <a:stretch>
            <a:fillRect/>
          </a:stretch>
        </a:blipFill>
        <a:effectLst/>
      </p:bgPr>
    </p:bg>
    <p:spTree>
      <p:nvGrpSpPr>
        <p:cNvPr id="1" name="Shape 179"/>
        <p:cNvGrpSpPr/>
        <p:nvPr/>
      </p:nvGrpSpPr>
      <p:grpSpPr>
        <a:xfrm>
          <a:off x="0" y="0"/>
          <a:ext cx="0" cy="0"/>
          <a:chOff x="0" y="0"/>
          <a:chExt cx="0" cy="0"/>
        </a:xfrm>
      </p:grpSpPr>
      <p:sp>
        <p:nvSpPr>
          <p:cNvPr id="180" name="Google Shape;180;p36"/>
          <p:cNvSpPr/>
          <p:nvPr/>
        </p:nvSpPr>
        <p:spPr>
          <a:xfrm>
            <a:off x="2382" y="6400800"/>
            <a:ext cx="9141600" cy="457200"/>
          </a:xfrm>
          <a:prstGeom prst="rect">
            <a:avLst/>
          </a:prstGeom>
          <a:solidFill>
            <a:schemeClr val="accen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1" name="Google Shape;181;p36"/>
          <p:cNvSpPr/>
          <p:nvPr/>
        </p:nvSpPr>
        <p:spPr>
          <a:xfrm>
            <a:off x="12" y="6334316"/>
            <a:ext cx="9141600" cy="63900"/>
          </a:xfrm>
          <a:prstGeom prst="rect">
            <a:avLst/>
          </a:prstGeom>
          <a:solidFill>
            <a:schemeClr val="accen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2" name="Google Shape;182;p36"/>
          <p:cNvSpPr txBox="1">
            <a:spLocks noGrp="1"/>
          </p:cNvSpPr>
          <p:nvPr>
            <p:ph type="title"/>
          </p:nvPr>
        </p:nvSpPr>
        <p:spPr>
          <a:xfrm>
            <a:off x="822960" y="758952"/>
            <a:ext cx="7543800" cy="35661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262626"/>
              </a:buClr>
              <a:buSzPts val="8000"/>
              <a:buFont typeface="Calibri"/>
              <a:buNone/>
              <a:defRPr sz="8000" b="0" i="0" u="none" strike="noStrike" cap="none">
                <a:solidFill>
                  <a:srgbClr val="262626"/>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183" name="Google Shape;183;p36"/>
          <p:cNvSpPr txBox="1">
            <a:spLocks noGrp="1"/>
          </p:cNvSpPr>
          <p:nvPr>
            <p:ph type="body" idx="1"/>
          </p:nvPr>
        </p:nvSpPr>
        <p:spPr>
          <a:xfrm>
            <a:off x="822960" y="4453128"/>
            <a:ext cx="7543800" cy="1143000"/>
          </a:xfrm>
          <a:prstGeom prst="rect">
            <a:avLst/>
          </a:prstGeom>
          <a:noFill/>
          <a:ln>
            <a:noFill/>
          </a:ln>
        </p:spPr>
        <p:txBody>
          <a:bodyPr spcFirstLastPara="1" wrap="square" lIns="91425" tIns="45700" rIns="91425" bIns="45700" anchor="t" anchorCtr="0"/>
          <a:lstStyle>
            <a:lvl1pPr marL="457200" marR="0" lvl="0" indent="-228600" algn="l" rtl="0">
              <a:lnSpc>
                <a:spcPct val="90000"/>
              </a:lnSpc>
              <a:spcBef>
                <a:spcPts val="1200"/>
              </a:spcBef>
              <a:spcAft>
                <a:spcPts val="0"/>
              </a:spcAft>
              <a:buClr>
                <a:schemeClr val="accent1"/>
              </a:buClr>
              <a:buSzPts val="2400"/>
              <a:buFont typeface="Calibri"/>
              <a:buNone/>
              <a:defRPr sz="2400" b="0" i="0" u="none" strike="noStrike" cap="none">
                <a:solidFill>
                  <a:schemeClr val="dk2"/>
                </a:solidFill>
                <a:latin typeface="Calibri"/>
                <a:ea typeface="Calibri"/>
                <a:cs typeface="Calibri"/>
                <a:sym typeface="Calibri"/>
              </a:defRPr>
            </a:lvl1pPr>
            <a:lvl2pPr marL="914400" marR="0" lvl="1" indent="-228600" algn="l" rtl="0">
              <a:lnSpc>
                <a:spcPct val="90000"/>
              </a:lnSpc>
              <a:spcBef>
                <a:spcPts val="200"/>
              </a:spcBef>
              <a:spcAft>
                <a:spcPts val="0"/>
              </a:spcAft>
              <a:buClr>
                <a:schemeClr val="accent1"/>
              </a:buClr>
              <a:buSzPts val="1800"/>
              <a:buFont typeface="Calibri"/>
              <a:buNone/>
              <a:defRPr sz="18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400"/>
              </a:spcBef>
              <a:spcAft>
                <a:spcPts val="0"/>
              </a:spcAft>
              <a:buClr>
                <a:schemeClr val="accent1"/>
              </a:buClr>
              <a:buSzPts val="1600"/>
              <a:buFont typeface="Calibri"/>
              <a:buNone/>
              <a:defRPr sz="1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400"/>
              </a:spcBef>
              <a:spcAft>
                <a:spcPts val="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400"/>
              </a:spcBef>
              <a:spcAft>
                <a:spcPts val="400"/>
              </a:spcAft>
              <a:buClr>
                <a:schemeClr val="accent1"/>
              </a:buClr>
              <a:buSzPts val="1400"/>
              <a:buFont typeface="Calibri"/>
              <a:buNone/>
              <a:defRPr sz="1400" b="0" i="0" u="none" strike="noStrike" cap="none">
                <a:solidFill>
                  <a:srgbClr val="888888"/>
                </a:solidFill>
                <a:latin typeface="Calibri"/>
                <a:ea typeface="Calibri"/>
                <a:cs typeface="Calibri"/>
                <a:sym typeface="Calibri"/>
              </a:defRPr>
            </a:lvl9pPr>
          </a:lstStyle>
          <a:p>
            <a:endParaRPr/>
          </a:p>
        </p:txBody>
      </p:sp>
      <p:sp>
        <p:nvSpPr>
          <p:cNvPr id="184" name="Google Shape;184;p36"/>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5" name="Google Shape;185;p36"/>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6" name="Google Shape;186;p36"/>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fi-FI"/>
              <a:t>‹#›</a:t>
            </a:fld>
            <a:endParaRPr/>
          </a:p>
        </p:txBody>
      </p:sp>
      <p:cxnSp>
        <p:nvCxnSpPr>
          <p:cNvPr id="187" name="Google Shape;187;p36"/>
          <p:cNvCxnSpPr/>
          <p:nvPr/>
        </p:nvCxnSpPr>
        <p:spPr>
          <a:xfrm>
            <a:off x="905744" y="4343400"/>
            <a:ext cx="7406700" cy="0"/>
          </a:xfrm>
          <a:prstGeom prst="straightConnector1">
            <a:avLst/>
          </a:prstGeom>
          <a:noFill/>
          <a:ln w="9525" cap="flat" cmpd="sng">
            <a:solidFill>
              <a:srgbClr val="7F7F7F"/>
            </a:solidFill>
            <a:prstDash val="solid"/>
            <a:round/>
            <a:headEnd type="none" w="sm" len="sm"/>
            <a:tailEnd type="none" w="sm" len="sm"/>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7"/>
        <p:cNvGrpSpPr/>
        <p:nvPr/>
      </p:nvGrpSpPr>
      <p:grpSpPr>
        <a:xfrm>
          <a:off x="0" y="0"/>
          <a:ext cx="0" cy="0"/>
          <a:chOff x="0" y="0"/>
          <a:chExt cx="0" cy="0"/>
        </a:xfrm>
      </p:grpSpPr>
      <p:sp>
        <p:nvSpPr>
          <p:cNvPr id="28" name="Google Shape;28;p4"/>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29" name="Google Shape;29;p4"/>
          <p:cNvGrpSpPr/>
          <p:nvPr/>
        </p:nvGrpSpPr>
        <p:grpSpPr>
          <a:xfrm>
            <a:off x="830392" y="1588427"/>
            <a:ext cx="745763" cy="61102"/>
            <a:chOff x="4580561" y="2589004"/>
            <a:chExt cx="1064464" cy="25200"/>
          </a:xfrm>
        </p:grpSpPr>
        <p:sp>
          <p:nvSpPr>
            <p:cNvPr id="30" name="Google Shape;30;p4"/>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1" name="Google Shape;31;p4"/>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32" name="Google Shape;32;p4"/>
          <p:cNvSpPr txBox="1">
            <a:spLocks noGrp="1"/>
          </p:cNvSpPr>
          <p:nvPr>
            <p:ph type="title"/>
          </p:nvPr>
        </p:nvSpPr>
        <p:spPr>
          <a:xfrm>
            <a:off x="729450" y="1758200"/>
            <a:ext cx="7688700" cy="713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33" name="Google Shape;33;p4"/>
          <p:cNvSpPr txBox="1">
            <a:spLocks noGrp="1"/>
          </p:cNvSpPr>
          <p:nvPr>
            <p:ph type="body" idx="1"/>
          </p:nvPr>
        </p:nvSpPr>
        <p:spPr>
          <a:xfrm>
            <a:off x="729450" y="2771833"/>
            <a:ext cx="7688700" cy="30147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34" name="Google Shape;34;p4"/>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5"/>
        <p:cNvGrpSpPr/>
        <p:nvPr/>
      </p:nvGrpSpPr>
      <p:grpSpPr>
        <a:xfrm>
          <a:off x="0" y="0"/>
          <a:ext cx="0" cy="0"/>
          <a:chOff x="0" y="0"/>
          <a:chExt cx="0" cy="0"/>
        </a:xfrm>
      </p:grpSpPr>
      <p:sp>
        <p:nvSpPr>
          <p:cNvPr id="36" name="Google Shape;36;p5"/>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37" name="Google Shape;37;p5"/>
          <p:cNvGrpSpPr/>
          <p:nvPr/>
        </p:nvGrpSpPr>
        <p:grpSpPr>
          <a:xfrm>
            <a:off x="830392" y="1588427"/>
            <a:ext cx="745763" cy="61102"/>
            <a:chOff x="4580561" y="2589004"/>
            <a:chExt cx="1064464" cy="25200"/>
          </a:xfrm>
        </p:grpSpPr>
        <p:sp>
          <p:nvSpPr>
            <p:cNvPr id="38" name="Google Shape;38;p5"/>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9" name="Google Shape;39;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40" name="Google Shape;40;p5"/>
          <p:cNvSpPr txBox="1">
            <a:spLocks noGrp="1"/>
          </p:cNvSpPr>
          <p:nvPr>
            <p:ph type="title"/>
          </p:nvPr>
        </p:nvSpPr>
        <p:spPr>
          <a:xfrm>
            <a:off x="729450" y="1758200"/>
            <a:ext cx="7688400" cy="713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41" name="Google Shape;41;p5"/>
          <p:cNvSpPr txBox="1">
            <a:spLocks noGrp="1"/>
          </p:cNvSpPr>
          <p:nvPr>
            <p:ph type="body" idx="1"/>
          </p:nvPr>
        </p:nvSpPr>
        <p:spPr>
          <a:xfrm>
            <a:off x="729325" y="2771833"/>
            <a:ext cx="3774300" cy="30147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2" name="Google Shape;42;p5"/>
          <p:cNvSpPr txBox="1">
            <a:spLocks noGrp="1"/>
          </p:cNvSpPr>
          <p:nvPr>
            <p:ph type="body" idx="2"/>
          </p:nvPr>
        </p:nvSpPr>
        <p:spPr>
          <a:xfrm>
            <a:off x="4643604" y="2771833"/>
            <a:ext cx="3774300" cy="30147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3" name="Google Shape;43;p5"/>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
        <p:cNvGrpSpPr/>
        <p:nvPr/>
      </p:nvGrpSpPr>
      <p:grpSpPr>
        <a:xfrm>
          <a:off x="0" y="0"/>
          <a:ext cx="0" cy="0"/>
          <a:chOff x="0" y="0"/>
          <a:chExt cx="0" cy="0"/>
        </a:xfrm>
      </p:grpSpPr>
      <p:sp>
        <p:nvSpPr>
          <p:cNvPr id="52" name="Google Shape;52;p7"/>
          <p:cNvSpPr/>
          <p:nvPr/>
        </p:nvSpPr>
        <p:spPr>
          <a:xfrm>
            <a:off x="0" y="0"/>
            <a:ext cx="9144000" cy="6504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53" name="Google Shape;53;p7"/>
          <p:cNvGrpSpPr/>
          <p:nvPr/>
        </p:nvGrpSpPr>
        <p:grpSpPr>
          <a:xfrm>
            <a:off x="830392" y="1588427"/>
            <a:ext cx="745763" cy="61102"/>
            <a:chOff x="4580561" y="2589004"/>
            <a:chExt cx="1064464" cy="25200"/>
          </a:xfrm>
        </p:grpSpPr>
        <p:sp>
          <p:nvSpPr>
            <p:cNvPr id="54" name="Google Shape;54;p7"/>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55" name="Google Shape;55;p7"/>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56" name="Google Shape;56;p7"/>
          <p:cNvSpPr txBox="1">
            <a:spLocks noGrp="1"/>
          </p:cNvSpPr>
          <p:nvPr>
            <p:ph type="title"/>
          </p:nvPr>
        </p:nvSpPr>
        <p:spPr>
          <a:xfrm>
            <a:off x="730000" y="1758200"/>
            <a:ext cx="3300900" cy="18420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7" name="Google Shape;57;p7"/>
          <p:cNvSpPr txBox="1">
            <a:spLocks noGrp="1"/>
          </p:cNvSpPr>
          <p:nvPr>
            <p:ph type="body" idx="1"/>
          </p:nvPr>
        </p:nvSpPr>
        <p:spPr>
          <a:xfrm>
            <a:off x="721225" y="3708967"/>
            <a:ext cx="3300900" cy="2130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8" name="Google Shape;58;p7"/>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9"/>
        <p:cNvGrpSpPr/>
        <p:nvPr/>
      </p:nvGrpSpPr>
      <p:grpSpPr>
        <a:xfrm>
          <a:off x="0" y="0"/>
          <a:ext cx="0" cy="0"/>
          <a:chOff x="0" y="0"/>
          <a:chExt cx="0" cy="0"/>
        </a:xfrm>
      </p:grpSpPr>
      <p:grpSp>
        <p:nvGrpSpPr>
          <p:cNvPr id="60" name="Google Shape;60;p8"/>
          <p:cNvGrpSpPr/>
          <p:nvPr/>
        </p:nvGrpSpPr>
        <p:grpSpPr>
          <a:xfrm>
            <a:off x="830392" y="5558926"/>
            <a:ext cx="745763" cy="61102"/>
            <a:chOff x="4580561" y="2589004"/>
            <a:chExt cx="1064464" cy="25200"/>
          </a:xfrm>
        </p:grpSpPr>
        <p:sp>
          <p:nvSpPr>
            <p:cNvPr id="61" name="Google Shape;61;p8"/>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2" name="Google Shape;62;p8"/>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63" name="Google Shape;63;p8"/>
          <p:cNvSpPr txBox="1">
            <a:spLocks noGrp="1"/>
          </p:cNvSpPr>
          <p:nvPr>
            <p:ph type="title"/>
          </p:nvPr>
        </p:nvSpPr>
        <p:spPr>
          <a:xfrm>
            <a:off x="729450" y="1152400"/>
            <a:ext cx="7021200" cy="39801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64" name="Google Shape;64;p8"/>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
        <p:cNvGrpSpPr/>
        <p:nvPr/>
      </p:nvGrpSpPr>
      <p:grpSpPr>
        <a:xfrm>
          <a:off x="0" y="0"/>
          <a:ext cx="0" cy="0"/>
          <a:chOff x="0" y="0"/>
          <a:chExt cx="0" cy="0"/>
        </a:xfrm>
      </p:grpSpPr>
      <p:sp>
        <p:nvSpPr>
          <p:cNvPr id="66" name="Google Shape;66;p9"/>
          <p:cNvSpPr/>
          <p:nvPr/>
        </p:nvSpPr>
        <p:spPr>
          <a:xfrm>
            <a:off x="0" y="0"/>
            <a:ext cx="4572000" cy="68580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nvGrpSpPr>
          <p:cNvPr id="67" name="Google Shape;67;p9"/>
          <p:cNvGrpSpPr/>
          <p:nvPr/>
        </p:nvGrpSpPr>
        <p:grpSpPr>
          <a:xfrm>
            <a:off x="830392" y="1588427"/>
            <a:ext cx="745763" cy="61102"/>
            <a:chOff x="4580561" y="2589004"/>
            <a:chExt cx="1064464" cy="25200"/>
          </a:xfrm>
        </p:grpSpPr>
        <p:sp>
          <p:nvSpPr>
            <p:cNvPr id="68" name="Google Shape;68;p9"/>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9" name="Google Shape;69;p9"/>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70" name="Google Shape;70;p9"/>
          <p:cNvSpPr txBox="1">
            <a:spLocks noGrp="1"/>
          </p:cNvSpPr>
          <p:nvPr>
            <p:ph type="title"/>
          </p:nvPr>
        </p:nvSpPr>
        <p:spPr>
          <a:xfrm>
            <a:off x="730000" y="1758200"/>
            <a:ext cx="3300900" cy="2249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1" name="Google Shape;71;p9"/>
          <p:cNvSpPr txBox="1">
            <a:spLocks noGrp="1"/>
          </p:cNvSpPr>
          <p:nvPr>
            <p:ph type="subTitle" idx="1"/>
          </p:nvPr>
        </p:nvSpPr>
        <p:spPr>
          <a:xfrm>
            <a:off x="724950" y="4215367"/>
            <a:ext cx="3300900" cy="10119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72" name="Google Shape;72;p9"/>
          <p:cNvSpPr txBox="1">
            <a:spLocks noGrp="1"/>
          </p:cNvSpPr>
          <p:nvPr>
            <p:ph type="body" idx="2"/>
          </p:nvPr>
        </p:nvSpPr>
        <p:spPr>
          <a:xfrm>
            <a:off x="5174225" y="1803500"/>
            <a:ext cx="3374400" cy="4034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3" name="Google Shape;73;p9"/>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7"/>
        <p:cNvGrpSpPr/>
        <p:nvPr/>
      </p:nvGrpSpPr>
      <p:grpSpPr>
        <a:xfrm>
          <a:off x="0" y="0"/>
          <a:ext cx="0" cy="0"/>
          <a:chOff x="0" y="0"/>
          <a:chExt cx="0" cy="0"/>
        </a:xfrm>
      </p:grpSpPr>
      <p:grpSp>
        <p:nvGrpSpPr>
          <p:cNvPr id="78" name="Google Shape;78;p11"/>
          <p:cNvGrpSpPr/>
          <p:nvPr/>
        </p:nvGrpSpPr>
        <p:grpSpPr>
          <a:xfrm>
            <a:off x="830392" y="5558926"/>
            <a:ext cx="745763" cy="61102"/>
            <a:chOff x="4580561" y="2589004"/>
            <a:chExt cx="1064464" cy="25200"/>
          </a:xfrm>
        </p:grpSpPr>
        <p:sp>
          <p:nvSpPr>
            <p:cNvPr id="79" name="Google Shape;79;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0" name="Google Shape;80;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grpSp>
      <p:sp>
        <p:nvSpPr>
          <p:cNvPr id="81" name="Google Shape;81;p11"/>
          <p:cNvSpPr txBox="1">
            <a:spLocks noGrp="1"/>
          </p:cNvSpPr>
          <p:nvPr>
            <p:ph type="title" hasCustomPrompt="1"/>
          </p:nvPr>
        </p:nvSpPr>
        <p:spPr>
          <a:xfrm>
            <a:off x="729450" y="978600"/>
            <a:ext cx="7688400" cy="1659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82" name="Google Shape;82;p11"/>
          <p:cNvSpPr txBox="1">
            <a:spLocks noGrp="1"/>
          </p:cNvSpPr>
          <p:nvPr>
            <p:ph type="body" idx="1"/>
          </p:nvPr>
        </p:nvSpPr>
        <p:spPr>
          <a:xfrm>
            <a:off x="729450" y="3030517"/>
            <a:ext cx="7688400" cy="21072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83" name="Google Shape;83;p11"/>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822960" y="286604"/>
            <a:ext cx="7543800" cy="1450800"/>
          </a:xfrm>
          <a:prstGeom prst="rect">
            <a:avLst/>
          </a:prstGeom>
          <a:noFill/>
          <a:ln>
            <a:noFill/>
          </a:ln>
        </p:spPr>
        <p:txBody>
          <a:bodyPr spcFirstLastPara="1" wrap="square" lIns="91425" tIns="45700" rIns="91425" bIns="45700" anchor="b" anchorCtr="0"/>
          <a:lstStyle>
            <a:lvl1pPr marR="0" lvl="0" algn="l" rtl="0">
              <a:lnSpc>
                <a:spcPct val="85000"/>
              </a:lnSpc>
              <a:spcBef>
                <a:spcPts val="0"/>
              </a:spcBef>
              <a:spcAft>
                <a:spcPts val="0"/>
              </a:spcAft>
              <a:buClr>
                <a:srgbClr val="3F3F3F"/>
              </a:buClr>
              <a:buSzPts val="4800"/>
              <a:buFont typeface="Calibri"/>
              <a:buNone/>
              <a:defRPr sz="4800" b="0" i="0" u="none" strike="noStrike" cap="none">
                <a:solidFill>
                  <a:srgbClr val="3F3F3F"/>
                </a:solidFill>
                <a:latin typeface="Calibri"/>
                <a:ea typeface="Calibri"/>
                <a:cs typeface="Calibri"/>
                <a:sym typeface="Calibri"/>
              </a:defRPr>
            </a:lvl1pPr>
            <a:lvl2pPr lvl="1" rtl="0">
              <a:spcBef>
                <a:spcPts val="0"/>
              </a:spcBef>
              <a:spcAft>
                <a:spcPts val="0"/>
              </a:spcAft>
              <a:buSzPts val="2800"/>
              <a:buNone/>
              <a:defRPr sz="1800"/>
            </a:lvl2pPr>
            <a:lvl3pPr lvl="2" rtl="0">
              <a:spcBef>
                <a:spcPts val="0"/>
              </a:spcBef>
              <a:spcAft>
                <a:spcPts val="0"/>
              </a:spcAft>
              <a:buSzPts val="2800"/>
              <a:buNone/>
              <a:defRPr sz="1800"/>
            </a:lvl3pPr>
            <a:lvl4pPr lvl="3" rtl="0">
              <a:spcBef>
                <a:spcPts val="0"/>
              </a:spcBef>
              <a:spcAft>
                <a:spcPts val="0"/>
              </a:spcAft>
              <a:buSzPts val="2800"/>
              <a:buNone/>
              <a:defRPr sz="1800"/>
            </a:lvl4pPr>
            <a:lvl5pPr lvl="4" rtl="0">
              <a:spcBef>
                <a:spcPts val="0"/>
              </a:spcBef>
              <a:spcAft>
                <a:spcPts val="0"/>
              </a:spcAft>
              <a:buSzPts val="2800"/>
              <a:buNone/>
              <a:defRPr sz="1800"/>
            </a:lvl5pPr>
            <a:lvl6pPr lvl="5" rtl="0">
              <a:spcBef>
                <a:spcPts val="0"/>
              </a:spcBef>
              <a:spcAft>
                <a:spcPts val="0"/>
              </a:spcAft>
              <a:buSzPts val="2800"/>
              <a:buNone/>
              <a:defRPr sz="1800"/>
            </a:lvl6pPr>
            <a:lvl7pPr lvl="6" rtl="0">
              <a:spcBef>
                <a:spcPts val="0"/>
              </a:spcBef>
              <a:spcAft>
                <a:spcPts val="0"/>
              </a:spcAft>
              <a:buSzPts val="2800"/>
              <a:buNone/>
              <a:defRPr sz="1800"/>
            </a:lvl7pPr>
            <a:lvl8pPr lvl="7" rtl="0">
              <a:spcBef>
                <a:spcPts val="0"/>
              </a:spcBef>
              <a:spcAft>
                <a:spcPts val="0"/>
              </a:spcAft>
              <a:buSzPts val="2800"/>
              <a:buNone/>
              <a:defRPr sz="1800"/>
            </a:lvl8pPr>
            <a:lvl9pPr lvl="8" rtl="0">
              <a:spcBef>
                <a:spcPts val="0"/>
              </a:spcBef>
              <a:spcAft>
                <a:spcPts val="0"/>
              </a:spcAft>
              <a:buSzPts val="2800"/>
              <a:buNone/>
              <a:defRPr sz="1800"/>
            </a:lvl9pPr>
          </a:lstStyle>
          <a:p>
            <a:endParaRPr/>
          </a:p>
        </p:txBody>
      </p:sp>
      <p:sp>
        <p:nvSpPr>
          <p:cNvPr id="88" name="Google Shape;88;p13"/>
          <p:cNvSpPr txBox="1">
            <a:spLocks noGrp="1"/>
          </p:cNvSpPr>
          <p:nvPr>
            <p:ph type="body" idx="1"/>
          </p:nvPr>
        </p:nvSpPr>
        <p:spPr>
          <a:xfrm>
            <a:off x="822959" y="1845734"/>
            <a:ext cx="7543800" cy="4023300"/>
          </a:xfrm>
          <a:prstGeom prst="rect">
            <a:avLst/>
          </a:prstGeom>
          <a:noFill/>
          <a:ln>
            <a:noFill/>
          </a:ln>
        </p:spPr>
        <p:txBody>
          <a:bodyPr spcFirstLastPara="1" wrap="square" lIns="0" tIns="45700" rIns="0" bIns="45700" anchor="t" anchorCtr="0"/>
          <a:lstStyle>
            <a:lvl1pPr marL="457200" marR="0" lvl="0" indent="-355600" algn="l" rtl="0">
              <a:lnSpc>
                <a:spcPct val="90000"/>
              </a:lnSpc>
              <a:spcBef>
                <a:spcPts val="1200"/>
              </a:spcBef>
              <a:spcAft>
                <a:spcPts val="0"/>
              </a:spcAft>
              <a:buClr>
                <a:schemeClr val="accent1"/>
              </a:buClr>
              <a:buSzPts val="2000"/>
              <a:buFont typeface="Calibri"/>
              <a:buChar char=" "/>
              <a:defRPr sz="2000" b="0" i="0" u="none" strike="noStrike" cap="none">
                <a:solidFill>
                  <a:srgbClr val="3F3F3F"/>
                </a:solidFill>
                <a:latin typeface="Calibri"/>
                <a:ea typeface="Calibri"/>
                <a:cs typeface="Calibri"/>
                <a:sym typeface="Calibri"/>
              </a:defRPr>
            </a:lvl1pPr>
            <a:lvl2pPr marL="914400" marR="0" lvl="1" indent="-342900" algn="l" rtl="0">
              <a:lnSpc>
                <a:spcPct val="90000"/>
              </a:lnSpc>
              <a:spcBef>
                <a:spcPts val="200"/>
              </a:spcBef>
              <a:spcAft>
                <a:spcPts val="0"/>
              </a:spcAft>
              <a:buClr>
                <a:schemeClr val="accent1"/>
              </a:buClr>
              <a:buSzPts val="1800"/>
              <a:buFont typeface="Calibri"/>
              <a:buChar char="◦"/>
              <a:defRPr sz="1800" b="0" i="0" u="none" strike="noStrike" cap="none">
                <a:solidFill>
                  <a:srgbClr val="3F3F3F"/>
                </a:solidFill>
                <a:latin typeface="Calibri"/>
                <a:ea typeface="Calibri"/>
                <a:cs typeface="Calibri"/>
                <a:sym typeface="Calibri"/>
              </a:defRPr>
            </a:lvl2pPr>
            <a:lvl3pPr marL="1371600" marR="0" lvl="2"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8pPr>
            <a:lvl9pPr marL="4114800" marR="0" lvl="8" indent="-317500" algn="l" rtl="0">
              <a:lnSpc>
                <a:spcPct val="90000"/>
              </a:lnSpc>
              <a:spcBef>
                <a:spcPts val="400"/>
              </a:spcBef>
              <a:spcAft>
                <a:spcPts val="400"/>
              </a:spcAft>
              <a:buClr>
                <a:schemeClr val="accent1"/>
              </a:buClr>
              <a:buSzPts val="1400"/>
              <a:buFont typeface="Calibri"/>
              <a:buChar char="◦"/>
              <a:defRPr sz="1400" b="0" i="0" u="none" strike="noStrike" cap="none">
                <a:solidFill>
                  <a:srgbClr val="3F3F3F"/>
                </a:solidFill>
                <a:latin typeface="Calibri"/>
                <a:ea typeface="Calibri"/>
                <a:cs typeface="Calibri"/>
                <a:sym typeface="Calibri"/>
              </a:defRPr>
            </a:lvl9pPr>
          </a:lstStyle>
          <a:p>
            <a:endParaRPr/>
          </a:p>
        </p:txBody>
      </p:sp>
      <p:sp>
        <p:nvSpPr>
          <p:cNvPr id="89" name="Google Shape;89;p13"/>
          <p:cNvSpPr txBox="1">
            <a:spLocks noGrp="1"/>
          </p:cNvSpPr>
          <p:nvPr>
            <p:ph type="dt" idx="10"/>
          </p:nvPr>
        </p:nvSpPr>
        <p:spPr>
          <a:xfrm>
            <a:off x="822961" y="6459786"/>
            <a:ext cx="1854300" cy="365100"/>
          </a:xfrm>
          <a:prstGeom prst="rect">
            <a:avLst/>
          </a:prstGeom>
          <a:noFill/>
          <a:ln>
            <a:noFill/>
          </a:ln>
        </p:spPr>
        <p:txBody>
          <a:bodyPr spcFirstLastPara="1" wrap="square" lIns="91425" tIns="45700" rIns="91425" bIns="45700" anchor="ctr" anchorCtr="0"/>
          <a:lstStyle>
            <a:lvl1pPr marR="0" lvl="0" algn="l"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0" name="Google Shape;90;p13"/>
          <p:cNvSpPr txBox="1">
            <a:spLocks noGrp="1"/>
          </p:cNvSpPr>
          <p:nvPr>
            <p:ph type="ftr" idx="11"/>
          </p:nvPr>
        </p:nvSpPr>
        <p:spPr>
          <a:xfrm>
            <a:off x="2764639" y="6459786"/>
            <a:ext cx="3617100" cy="365100"/>
          </a:xfrm>
          <a:prstGeom prst="rect">
            <a:avLst/>
          </a:prstGeom>
          <a:noFill/>
          <a:ln>
            <a:noFill/>
          </a:ln>
        </p:spPr>
        <p:txBody>
          <a:bodyPr spcFirstLastPara="1" wrap="square" lIns="91425" tIns="45700" rIns="91425" bIns="45700" anchor="ctr" anchorCtr="0"/>
          <a:lstStyle>
            <a:lvl1pPr marR="0" lvl="0" algn="ctr" rtl="0">
              <a:lnSpc>
                <a:spcPct val="100000"/>
              </a:lnSpc>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91" name="Google Shape;91;p13"/>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50"/>
              <a:buFont typeface="Arial"/>
              <a:buNone/>
              <a:defRPr sz="1050" b="0" i="0" u="none" strike="noStrike" cap="none">
                <a:solidFill>
                  <a:srgbClr val="FFFFFF"/>
                </a:solidFill>
                <a:latin typeface="Arial"/>
                <a:ea typeface="Arial"/>
                <a:cs typeface="Arial"/>
                <a:sym typeface="Arial"/>
              </a:defRPr>
            </a:lvl9pPr>
          </a:lstStyle>
          <a:p>
            <a:pPr marL="0" lvl="0" indent="0">
              <a:spcBef>
                <a:spcPts val="0"/>
              </a:spcBef>
              <a:spcAft>
                <a:spcPts val="0"/>
              </a:spcAft>
              <a:buNone/>
            </a:pPr>
            <a:fld id="{00000000-1234-1234-1234-123412341234}" type="slidenum">
              <a:rPr lang="fi-FI"/>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7.xml"/><Relationship Id="rId12" Type="http://schemas.openxmlformats.org/officeDocument/2006/relationships/slideLayout" Target="../slideLayouts/slideLayout28.xml"/><Relationship Id="rId13" Type="http://schemas.openxmlformats.org/officeDocument/2006/relationships/slideLayout" Target="../slideLayouts/slideLayout29.xml"/><Relationship Id="rId14" Type="http://schemas.openxmlformats.org/officeDocument/2006/relationships/theme" Target="../theme/theme2.xml"/><Relationship Id="rId15" Type="http://schemas.openxmlformats.org/officeDocument/2006/relationships/image" Target="../media/image1.jpg"/><Relationship Id="rId1" Type="http://schemas.openxmlformats.org/officeDocument/2006/relationships/slideLayout" Target="../slideLayouts/slideLayout17.xml"/><Relationship Id="rId2" Type="http://schemas.openxmlformats.org/officeDocument/2006/relationships/slideLayout" Target="../slideLayouts/slideLayout18.xml"/><Relationship Id="rId3" Type="http://schemas.openxmlformats.org/officeDocument/2006/relationships/slideLayout" Target="../slideLayouts/slideLayout19.xml"/><Relationship Id="rId4" Type="http://schemas.openxmlformats.org/officeDocument/2006/relationships/slideLayout" Target="../slideLayouts/slideLayout20.xml"/><Relationship Id="rId5" Type="http://schemas.openxmlformats.org/officeDocument/2006/relationships/slideLayout" Target="../slideLayouts/slideLayout21.xml"/><Relationship Id="rId6" Type="http://schemas.openxmlformats.org/officeDocument/2006/relationships/slideLayout" Target="../slideLayouts/slideLayout22.xml"/><Relationship Id="rId7" Type="http://schemas.openxmlformats.org/officeDocument/2006/relationships/slideLayout" Target="../slideLayouts/slideLayout23.xml"/><Relationship Id="rId8" Type="http://schemas.openxmlformats.org/officeDocument/2006/relationships/slideLayout" Target="../slideLayouts/slideLayout24.xml"/><Relationship Id="rId9" Type="http://schemas.openxmlformats.org/officeDocument/2006/relationships/slideLayout" Target="../slideLayouts/slideLayout25.xml"/><Relationship Id="rId10"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blipFill>
          <a:blip r:embed="rId18">
            <a:alphaModFix/>
          </a:blip>
          <a:stretch>
            <a:fillRect/>
          </a:stretch>
        </a:blip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11" name="Google Shape;11;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12" name="Google Shape;12;p1"/>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5" r:id="rId7"/>
    <p:sldLayoutId id="2147483657" r:id="rId8"/>
    <p:sldLayoutId id="2147483659" r:id="rId9"/>
    <p:sldLayoutId id="2147483660" r:id="rId10"/>
    <p:sldLayoutId id="2147483661" r:id="rId11"/>
    <p:sldLayoutId id="2147483662" r:id="rId12"/>
    <p:sldLayoutId id="2147483663" r:id="rId13"/>
    <p:sldLayoutId id="2147483665" r:id="rId14"/>
    <p:sldLayoutId id="2147483667" r:id="rId15"/>
    <p:sldLayoutId id="2147483686"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blipFill>
          <a:blip r:embed="rId15">
            <a:alphaModFix/>
          </a:blip>
          <a:stretch>
            <a:fillRect/>
          </a:stretch>
        </a:blipFill>
        <a:effectLst/>
      </p:bgPr>
    </p:bg>
    <p:spTree>
      <p:nvGrpSpPr>
        <p:cNvPr id="1" name="Shape 126"/>
        <p:cNvGrpSpPr/>
        <p:nvPr/>
      </p:nvGrpSpPr>
      <p:grpSpPr>
        <a:xfrm>
          <a:off x="0" y="0"/>
          <a:ext cx="0" cy="0"/>
          <a:chOff x="0" y="0"/>
          <a:chExt cx="0" cy="0"/>
        </a:xfrm>
      </p:grpSpPr>
      <p:sp>
        <p:nvSpPr>
          <p:cNvPr id="127" name="Google Shape;127;p22"/>
          <p:cNvSpPr txBox="1">
            <a:spLocks noGrp="1"/>
          </p:cNvSpPr>
          <p:nvPr>
            <p:ph type="title"/>
          </p:nvPr>
        </p:nvSpPr>
        <p:spPr>
          <a:xfrm>
            <a:off x="311700" y="593367"/>
            <a:ext cx="8520600" cy="763500"/>
          </a:xfrm>
          <a:prstGeom prst="rect">
            <a:avLst/>
          </a:prstGeom>
          <a:noFill/>
          <a:ln>
            <a:noFill/>
          </a:ln>
        </p:spPr>
        <p:txBody>
          <a:bodyPr spcFirstLastPara="1" wrap="square" lIns="91425" tIns="91425" rIns="91425" bIns="91425" anchor="t" anchorCtr="0"/>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128" name="Google Shape;128;p2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1600"/>
              </a:spcBef>
              <a:spcAft>
                <a:spcPts val="0"/>
              </a:spcAft>
              <a:buClr>
                <a:schemeClr val="dk2"/>
              </a:buClr>
              <a:buSzPts val="1400"/>
              <a:buChar char="○"/>
              <a:defRPr>
                <a:solidFill>
                  <a:schemeClr val="dk2"/>
                </a:solidFill>
              </a:defRPr>
            </a:lvl2pPr>
            <a:lvl3pPr marL="1371600" lvl="2" indent="-317500" rtl="0">
              <a:lnSpc>
                <a:spcPct val="115000"/>
              </a:lnSpc>
              <a:spcBef>
                <a:spcPts val="1600"/>
              </a:spcBef>
              <a:spcAft>
                <a:spcPts val="0"/>
              </a:spcAft>
              <a:buClr>
                <a:schemeClr val="dk2"/>
              </a:buClr>
              <a:buSzPts val="1400"/>
              <a:buChar char="■"/>
              <a:defRPr>
                <a:solidFill>
                  <a:schemeClr val="dk2"/>
                </a:solidFill>
              </a:defRPr>
            </a:lvl3pPr>
            <a:lvl4pPr marL="1828800" lvl="3" indent="-317500" rtl="0">
              <a:lnSpc>
                <a:spcPct val="115000"/>
              </a:lnSpc>
              <a:spcBef>
                <a:spcPts val="1600"/>
              </a:spcBef>
              <a:spcAft>
                <a:spcPts val="0"/>
              </a:spcAft>
              <a:buClr>
                <a:schemeClr val="dk2"/>
              </a:buClr>
              <a:buSzPts val="1400"/>
              <a:buChar char="●"/>
              <a:defRPr>
                <a:solidFill>
                  <a:schemeClr val="dk2"/>
                </a:solidFill>
              </a:defRPr>
            </a:lvl4pPr>
            <a:lvl5pPr marL="2286000" lvl="4" indent="-317500" rtl="0">
              <a:lnSpc>
                <a:spcPct val="115000"/>
              </a:lnSpc>
              <a:spcBef>
                <a:spcPts val="1600"/>
              </a:spcBef>
              <a:spcAft>
                <a:spcPts val="0"/>
              </a:spcAft>
              <a:buClr>
                <a:schemeClr val="dk2"/>
              </a:buClr>
              <a:buSzPts val="1400"/>
              <a:buChar char="○"/>
              <a:defRPr>
                <a:solidFill>
                  <a:schemeClr val="dk2"/>
                </a:solidFill>
              </a:defRPr>
            </a:lvl5pPr>
            <a:lvl6pPr marL="2743200" lvl="5" indent="-317500" rtl="0">
              <a:lnSpc>
                <a:spcPct val="115000"/>
              </a:lnSpc>
              <a:spcBef>
                <a:spcPts val="1600"/>
              </a:spcBef>
              <a:spcAft>
                <a:spcPts val="0"/>
              </a:spcAft>
              <a:buClr>
                <a:schemeClr val="dk2"/>
              </a:buClr>
              <a:buSzPts val="1400"/>
              <a:buChar char="■"/>
              <a:defRPr>
                <a:solidFill>
                  <a:schemeClr val="dk2"/>
                </a:solidFill>
              </a:defRPr>
            </a:lvl6pPr>
            <a:lvl7pPr marL="3200400" lvl="6" indent="-317500" rtl="0">
              <a:lnSpc>
                <a:spcPct val="115000"/>
              </a:lnSpc>
              <a:spcBef>
                <a:spcPts val="1600"/>
              </a:spcBef>
              <a:spcAft>
                <a:spcPts val="0"/>
              </a:spcAft>
              <a:buClr>
                <a:schemeClr val="dk2"/>
              </a:buClr>
              <a:buSzPts val="1400"/>
              <a:buChar char="●"/>
              <a:defRPr>
                <a:solidFill>
                  <a:schemeClr val="dk2"/>
                </a:solidFill>
              </a:defRPr>
            </a:lvl7pPr>
            <a:lvl8pPr marL="3657600" lvl="7" indent="-317500" rtl="0">
              <a:lnSpc>
                <a:spcPct val="115000"/>
              </a:lnSpc>
              <a:spcBef>
                <a:spcPts val="1600"/>
              </a:spcBef>
              <a:spcAft>
                <a:spcPts val="0"/>
              </a:spcAft>
              <a:buClr>
                <a:schemeClr val="dk2"/>
              </a:buClr>
              <a:buSzPts val="1400"/>
              <a:buChar char="○"/>
              <a:defRPr>
                <a:solidFill>
                  <a:schemeClr val="dk2"/>
                </a:solidFill>
              </a:defRPr>
            </a:lvl8pPr>
            <a:lvl9pPr marL="4114800" lvl="8" indent="-317500" rtl="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129" name="Google Shape;129;p22"/>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spcBef>
                <a:spcPts val="0"/>
              </a:spcBef>
              <a:spcAft>
                <a:spcPts val="0"/>
              </a:spcAft>
              <a:buNone/>
            </a:pPr>
            <a:fld id="{00000000-1234-1234-1234-123412341234}" type="slidenum">
              <a:rPr lang="fi-FI"/>
              <a:t>‹#›</a:t>
            </a:fld>
            <a:endParaRPr/>
          </a:p>
        </p:txBody>
      </p:sp>
    </p:spTree>
  </p:cSld>
  <p:clrMap bg1="lt1" tx1="dk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9" r:id="rId11"/>
    <p:sldLayoutId id="2147483680" r:id="rId12"/>
    <p:sldLayoutId id="214748368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jpg"/><Relationship Id="rId5" Type="http://schemas.openxmlformats.org/officeDocument/2006/relationships/hyperlink" Target="http://www.hnvlink-eu" TargetMode="External"/><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hyperlink" Target="http://www.youtube.com/watch?v=WHaP3mbJaMY" TargetMode="External"/><Relationship Id="rId5" Type="http://schemas.openxmlformats.org/officeDocument/2006/relationships/image" Target="../media/image17.jpg"/><Relationship Id="rId1" Type="http://schemas.openxmlformats.org/officeDocument/2006/relationships/slideLayout" Target="../slideLayouts/slideLayout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5" Type="http://schemas.openxmlformats.org/officeDocument/2006/relationships/hyperlink" Target="http://www.youtube.com/watch?v=KUFky2as5hI" TargetMode="External"/><Relationship Id="rId6" Type="http://schemas.openxmlformats.org/officeDocument/2006/relationships/image" Target="../media/image20.jpg"/><Relationship Id="rId7" Type="http://schemas.openxmlformats.org/officeDocument/2006/relationships/hyperlink" Target="https://youtu.be/KUFky2as5hI" TargetMode="External"/><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hyperlink" Target="https://idealhnv.wordpress.com/" TargetMode="External"/><Relationship Id="rId4" Type="http://schemas.openxmlformats.org/officeDocument/2006/relationships/hyperlink" Target="http://www.high-nature-value-farmland.ie/" TargetMode="External"/><Relationship Id="rId5" Type="http://schemas.openxmlformats.org/officeDocument/2006/relationships/hyperlink" Target="http://efncp.org/projects/hnv-farmland-irish-uplands/" TargetMode="External"/><Relationship Id="rId6" Type="http://schemas.openxmlformats.org/officeDocument/2006/relationships/hyperlink" Target="http://www.hnvlink.eu/learning-areas/the-burren-ireland/" TargetMode="External"/><Relationship Id="rId7" Type="http://schemas.openxmlformats.org/officeDocument/2006/relationships/hyperlink" Target="https://whc.unesco.org/en/tentativelists/5522/" TargetMode="External"/><Relationship Id="rId8" Type="http://schemas.openxmlformats.org/officeDocument/2006/relationships/hyperlink" Target="http://burrenprogramme.com/category/high-nature-value-farming/" TargetMode="External"/><Relationship Id="rId9" Type="http://schemas.openxmlformats.org/officeDocument/2006/relationships/hyperlink" Target="https://www.aranlife.ie/" TargetMode="External"/><Relationship Id="rId10" Type="http://schemas.openxmlformats.org/officeDocument/2006/relationships/hyperlink" Target="https://www.burrenwinterage.com/about-winterage" TargetMode="External"/><Relationship Id="rId11" Type="http://schemas.openxmlformats.org/officeDocument/2006/relationships/hyperlink" Target="mailto:James.Moran@gmit.ie" TargetMode="External"/><Relationship Id="rId1" Type="http://schemas.openxmlformats.org/officeDocument/2006/relationships/slideLayout" Target="../slideLayouts/slideLayout9.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6.xml"/><Relationship Id="rId3" Type="http://schemas.openxmlformats.org/officeDocument/2006/relationships/image" Target="../media/image2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7.xml"/><Relationship Id="rId3"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1" Type="http://schemas.openxmlformats.org/officeDocument/2006/relationships/slideLayout" Target="../slideLayouts/slideLayout9.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hyperlink" Target="http://perinnemaisemat.fi/in-english/" TargetMode="External"/><Relationship Id="rId4" Type="http://schemas.openxmlformats.org/officeDocument/2006/relationships/hyperlink" Target="https://jyx.jyu.fi/handle/123456789/56692" TargetMode="External"/><Relationship Id="rId5" Type="http://schemas.openxmlformats.org/officeDocument/2006/relationships/hyperlink" Target="http://urn.fi/URN:ISBN:1798-744X" TargetMode="External"/><Relationship Id="rId6" Type="http://schemas.openxmlformats.org/officeDocument/2006/relationships/hyperlink" Target="http://www.arc2020.eu/could-results-based-payments-help-finlands-most-endangered-farmlands/" TargetMode="External"/><Relationship Id="rId1" Type="http://schemas.openxmlformats.org/officeDocument/2006/relationships/slideLayout" Target="../slideLayouts/slideLayout9.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hyperlink" Target="http://www.fao.org/giahs/en/" TargetMode="External"/><Relationship Id="rId5" Type="http://schemas.openxmlformats.org/officeDocument/2006/relationships/image" Target="../media/image30.png"/><Relationship Id="rId6"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hyperlink" Target="https://www.youtube.com/watch?v=2vhpsM5uriM" TargetMode="External"/><Relationship Id="rId1" Type="http://schemas.openxmlformats.org/officeDocument/2006/relationships/slideLayout" Target="../slideLayouts/slideLayout10.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3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10.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9.png"/><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xml"/><Relationship Id="rId3"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hyperlink" Target="http://www.high-nature-value-farmland.ie/hnv-distribution/" TargetMode="External"/><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hyperlink" Target="http://dai.ly/x3hqlvc" TargetMode="External"/><Relationship Id="rId1" Type="http://schemas.openxmlformats.org/officeDocument/2006/relationships/slideLayout" Target="../slideLayouts/slideLayout16.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eg"/><Relationship Id="rId5" Type="http://schemas.openxmlformats.org/officeDocument/2006/relationships/image" Target="../media/image14.jpeg"/><Relationship Id="rId6" Type="http://schemas.openxmlformats.org/officeDocument/2006/relationships/hyperlink" Target="http://www.youtube.com/watch?v=j1IjSrfWE60" TargetMode="External"/><Relationship Id="rId7" Type="http://schemas.openxmlformats.org/officeDocument/2006/relationships/image" Target="../media/image15.jpg"/><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7"/>
          <p:cNvSpPr txBox="1">
            <a:spLocks noGrp="1"/>
          </p:cNvSpPr>
          <p:nvPr>
            <p:ph type="title"/>
          </p:nvPr>
        </p:nvSpPr>
        <p:spPr>
          <a:xfrm>
            <a:off x="692700" y="1963992"/>
            <a:ext cx="7688400" cy="20247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262626"/>
              </a:buClr>
              <a:buSzPts val="5400"/>
              <a:buFont typeface="Century Gothic"/>
              <a:buNone/>
            </a:pPr>
            <a:r>
              <a:rPr lang="fi-FI" sz="6000" b="0" i="0" u="none" strike="noStrike" cap="none" dirty="0" err="1">
                <a:solidFill>
                  <a:srgbClr val="262626"/>
                </a:solidFill>
                <a:latin typeface="Century Gothic"/>
                <a:ea typeface="Century Gothic"/>
                <a:cs typeface="Century Gothic"/>
                <a:sym typeface="Century Gothic"/>
              </a:rPr>
              <a:t>High</a:t>
            </a:r>
            <a:r>
              <a:rPr lang="fi-FI" sz="6000" b="0" i="0" u="none" strike="noStrike" cap="none" dirty="0">
                <a:solidFill>
                  <a:srgbClr val="262626"/>
                </a:solidFill>
                <a:latin typeface="Century Gothic"/>
                <a:ea typeface="Century Gothic"/>
                <a:cs typeface="Century Gothic"/>
                <a:sym typeface="Century Gothic"/>
              </a:rPr>
              <a:t> </a:t>
            </a:r>
            <a:r>
              <a:rPr lang="fi-FI" sz="6000" b="0" i="0" u="none" strike="noStrike" cap="none" dirty="0" err="1">
                <a:solidFill>
                  <a:srgbClr val="262626"/>
                </a:solidFill>
                <a:latin typeface="Century Gothic"/>
                <a:ea typeface="Century Gothic"/>
                <a:cs typeface="Century Gothic"/>
                <a:sym typeface="Century Gothic"/>
              </a:rPr>
              <a:t>Nature</a:t>
            </a:r>
            <a:r>
              <a:rPr lang="fi-FI" sz="6000" b="0" i="0" u="none" strike="noStrike" cap="none" dirty="0">
                <a:solidFill>
                  <a:srgbClr val="262626"/>
                </a:solidFill>
                <a:latin typeface="Century Gothic"/>
                <a:ea typeface="Century Gothic"/>
                <a:cs typeface="Century Gothic"/>
                <a:sym typeface="Century Gothic"/>
              </a:rPr>
              <a:t> Value </a:t>
            </a:r>
            <a:r>
              <a:rPr lang="fi-FI" sz="6000" b="0" i="0" u="none" strike="noStrike" cap="none" dirty="0" err="1">
                <a:solidFill>
                  <a:srgbClr val="262626"/>
                </a:solidFill>
                <a:latin typeface="Century Gothic"/>
                <a:ea typeface="Century Gothic"/>
                <a:cs typeface="Century Gothic"/>
                <a:sym typeface="Century Gothic"/>
              </a:rPr>
              <a:t>farmland</a:t>
            </a:r>
            <a:endParaRPr sz="6000" b="0" i="0" u="none" strike="noStrike" cap="none" dirty="0">
              <a:solidFill>
                <a:srgbClr val="262626"/>
              </a:solidFill>
              <a:latin typeface="Century Gothic"/>
              <a:ea typeface="Century Gothic"/>
              <a:cs typeface="Century Gothic"/>
              <a:sym typeface="Century Gothic"/>
            </a:endParaRPr>
          </a:p>
        </p:txBody>
      </p:sp>
      <p:sp>
        <p:nvSpPr>
          <p:cNvPr id="193" name="Google Shape;193;p37"/>
          <p:cNvSpPr txBox="1">
            <a:spLocks noGrp="1"/>
          </p:cNvSpPr>
          <p:nvPr>
            <p:ph type="subTitle" idx="4294967295"/>
          </p:nvPr>
        </p:nvSpPr>
        <p:spPr>
          <a:xfrm>
            <a:off x="692688" y="4242796"/>
            <a:ext cx="7543800" cy="1143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accent1"/>
              </a:buClr>
              <a:buSzPts val="1800"/>
              <a:buFont typeface="Noto Sans Symbols"/>
              <a:buNone/>
            </a:pPr>
            <a:r>
              <a:rPr lang="fi-FI" sz="3000" dirty="0" err="1">
                <a:solidFill>
                  <a:srgbClr val="434343"/>
                </a:solidFill>
              </a:rPr>
              <a:t>Examples</a:t>
            </a:r>
            <a:r>
              <a:rPr lang="fi-FI" sz="3000" dirty="0">
                <a:solidFill>
                  <a:srgbClr val="434343"/>
                </a:solidFill>
              </a:rPr>
              <a:t> </a:t>
            </a:r>
            <a:r>
              <a:rPr lang="fi-FI" sz="3000" dirty="0" err="1">
                <a:solidFill>
                  <a:srgbClr val="434343"/>
                </a:solidFill>
              </a:rPr>
              <a:t>across</a:t>
            </a:r>
            <a:r>
              <a:rPr lang="fi-FI" sz="3000" dirty="0">
                <a:solidFill>
                  <a:srgbClr val="434343"/>
                </a:solidFill>
              </a:rPr>
              <a:t> </a:t>
            </a:r>
            <a:r>
              <a:rPr lang="fi-FI" sz="3000" dirty="0" smtClean="0">
                <a:solidFill>
                  <a:srgbClr val="434343"/>
                </a:solidFill>
              </a:rPr>
              <a:t>Europe: </a:t>
            </a:r>
            <a:r>
              <a:rPr lang="fi-FI" sz="3000" dirty="0" err="1" smtClean="0">
                <a:solidFill>
                  <a:srgbClr val="434343"/>
                </a:solidFill>
              </a:rPr>
              <a:t>part</a:t>
            </a:r>
            <a:r>
              <a:rPr lang="fi-FI" sz="3000" dirty="0" smtClean="0">
                <a:solidFill>
                  <a:srgbClr val="434343"/>
                </a:solidFill>
              </a:rPr>
              <a:t> </a:t>
            </a:r>
            <a:r>
              <a:rPr lang="fi-FI" sz="3000" dirty="0" smtClean="0">
                <a:solidFill>
                  <a:srgbClr val="434343"/>
                </a:solidFill>
              </a:rPr>
              <a:t>3 </a:t>
            </a:r>
            <a:r>
              <a:rPr lang="fi-FI" sz="3000" dirty="0" smtClean="0">
                <a:solidFill>
                  <a:srgbClr val="434343"/>
                </a:solidFill>
              </a:rPr>
              <a:t>of 3</a:t>
            </a:r>
            <a:endParaRPr sz="3000" i="0" u="none" strike="noStrike" cap="none" dirty="0">
              <a:solidFill>
                <a:srgbClr val="434343"/>
              </a:solidFill>
            </a:endParaRPr>
          </a:p>
        </p:txBody>
      </p:sp>
      <p:pic>
        <p:nvPicPr>
          <p:cNvPr id="194" name="Google Shape;194;p37"/>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86772" y="369179"/>
            <a:ext cx="1530225" cy="1092100"/>
          </a:xfrm>
          <a:prstGeom prst="rect">
            <a:avLst/>
          </a:prstGeom>
          <a:noFill/>
          <a:ln>
            <a:noFill/>
          </a:ln>
        </p:spPr>
      </p:pic>
      <p:sp>
        <p:nvSpPr>
          <p:cNvPr id="196" name="Google Shape;196;p37"/>
          <p:cNvSpPr/>
          <p:nvPr/>
        </p:nvSpPr>
        <p:spPr>
          <a:xfrm>
            <a:off x="4479667" y="3198168"/>
            <a:ext cx="184800" cy="4617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FI" sz="2400" b="1" i="0" u="none" strike="noStrike" cap="none">
                <a:solidFill>
                  <a:schemeClr val="dk1"/>
                </a:solidFill>
                <a:latin typeface="Times New Roman"/>
                <a:ea typeface="Times New Roman"/>
                <a:cs typeface="Times New Roman"/>
                <a:sym typeface="Times New Roman"/>
              </a:rPr>
              <a:t> </a:t>
            </a:r>
            <a:endParaRPr sz="1400" b="0" i="0" u="none" strike="noStrike" cap="none">
              <a:solidFill>
                <a:srgbClr val="000000"/>
              </a:solidFill>
              <a:latin typeface="Arial"/>
              <a:ea typeface="Arial"/>
              <a:cs typeface="Arial"/>
              <a:sym typeface="Arial"/>
            </a:endParaRPr>
          </a:p>
        </p:txBody>
      </p:sp>
      <p:sp>
        <p:nvSpPr>
          <p:cNvPr id="197" name="Google Shape;197;p37"/>
          <p:cNvSpPr txBox="1">
            <a:spLocks noGrp="1"/>
          </p:cNvSpPr>
          <p:nvPr>
            <p:ph type="sldNum" idx="12"/>
          </p:nvPr>
        </p:nvSpPr>
        <p:spPr>
          <a:xfrm>
            <a:off x="8536302" y="6333134"/>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a:solidFill>
                  <a:schemeClr val="lt1"/>
                </a:solidFill>
              </a:rPr>
              <a:t>1</a:t>
            </a:fld>
            <a:endParaRPr>
              <a:solidFill>
                <a:schemeClr val="lt1"/>
              </a:solidFill>
            </a:endParaRPr>
          </a:p>
        </p:txBody>
      </p:sp>
      <p:pic>
        <p:nvPicPr>
          <p:cNvPr id="198" name="Google Shape;198;p37"/>
          <p:cNvPicPr preferRelativeResize="0"/>
          <p:nvPr/>
        </p:nvPicPr>
        <p:blipFill rotWithShape="1">
          <a:blip r:embed="rId4">
            <a:alphaModFix/>
          </a:blip>
          <a:srcRect/>
          <a:stretch/>
        </p:blipFill>
        <p:spPr>
          <a:xfrm>
            <a:off x="0" y="5866658"/>
            <a:ext cx="1468625" cy="995667"/>
          </a:xfrm>
          <a:prstGeom prst="rect">
            <a:avLst/>
          </a:prstGeom>
          <a:noFill/>
          <a:ln>
            <a:noFill/>
          </a:ln>
        </p:spPr>
      </p:pic>
      <p:sp>
        <p:nvSpPr>
          <p:cNvPr id="199" name="Google Shape;199;p37"/>
          <p:cNvSpPr/>
          <p:nvPr/>
        </p:nvSpPr>
        <p:spPr>
          <a:xfrm>
            <a:off x="1468625" y="6272375"/>
            <a:ext cx="6723000" cy="646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i-FI" sz="1200" b="1">
                <a:solidFill>
                  <a:srgbClr val="434343"/>
                </a:solidFill>
                <a:latin typeface="Calibri"/>
                <a:ea typeface="Calibri"/>
                <a:cs typeface="Calibri"/>
                <a:sym typeface="Calibri"/>
              </a:rPr>
              <a:t>THIS PROJECT HAS RECEIVED FUNDING FROM THE EUROPEAN UNION HORIZON 2020</a:t>
            </a:r>
            <a:endParaRPr sz="1200" b="1">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fi-FI" sz="1200" b="1">
                <a:solidFill>
                  <a:srgbClr val="434343"/>
                </a:solidFill>
                <a:latin typeface="Calibri"/>
                <a:ea typeface="Calibri"/>
                <a:cs typeface="Calibri"/>
                <a:sym typeface="Calibri"/>
              </a:rPr>
              <a:t>RESEARCH AND INNOVATION PROGRAMME UNDER GRANT AGREEMENT NO. 696391</a:t>
            </a:r>
            <a:endParaRPr sz="1200" b="1">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endParaRPr sz="1200" b="1">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200"/>
              <a:buFont typeface="Arial"/>
              <a:buNone/>
            </a:pPr>
            <a:endParaRPr sz="1200" b="1">
              <a:solidFill>
                <a:srgbClr val="434343"/>
              </a:solidFill>
              <a:latin typeface="Calibri"/>
              <a:ea typeface="Calibri"/>
              <a:cs typeface="Calibri"/>
              <a:sym typeface="Calibri"/>
            </a:endParaRPr>
          </a:p>
        </p:txBody>
      </p:sp>
      <p:sp>
        <p:nvSpPr>
          <p:cNvPr id="10" name="Google Shape;195;p37"/>
          <p:cNvSpPr txBox="1"/>
          <p:nvPr/>
        </p:nvSpPr>
        <p:spPr>
          <a:xfrm>
            <a:off x="692697" y="5120910"/>
            <a:ext cx="7465200" cy="650958"/>
          </a:xfrm>
          <a:prstGeom prst="rect">
            <a:avLst/>
          </a:prstGeom>
          <a:noFill/>
          <a:ln>
            <a:noFill/>
          </a:ln>
        </p:spPr>
        <p:txBody>
          <a:bodyPr spcFirstLastPara="1" wrap="square" lIns="91425" tIns="45700" rIns="91425" bIns="45700" anchor="t" anchorCtr="0">
            <a:noAutofit/>
          </a:bodyPr>
          <a:lstStyle/>
          <a:p>
            <a:pPr marL="0" lvl="0" indent="0" rtl="0">
              <a:spcBef>
                <a:spcPts val="0"/>
              </a:spcBef>
              <a:spcAft>
                <a:spcPts val="0"/>
              </a:spcAft>
              <a:buClr>
                <a:srgbClr val="000000"/>
              </a:buClr>
              <a:buSzPts val="1800"/>
              <a:buFont typeface="Arial"/>
              <a:buNone/>
            </a:pPr>
            <a:r>
              <a:rPr lang="fi-FI" sz="1800" dirty="0" smtClean="0">
                <a:solidFill>
                  <a:schemeClr val="dk2"/>
                </a:solidFill>
                <a:latin typeface="Calibri"/>
                <a:ea typeface="Calibri"/>
                <a:cs typeface="Calibri"/>
                <a:sym typeface="Calibri"/>
              </a:rPr>
              <a:t>Irina Herzon, Traci Birge, Riina Koivuranta, Milka Keinänen</a:t>
            </a:r>
          </a:p>
          <a:p>
            <a:pPr marL="0" lvl="0" indent="0" rtl="0">
              <a:spcBef>
                <a:spcPts val="0"/>
              </a:spcBef>
              <a:spcAft>
                <a:spcPts val="0"/>
              </a:spcAft>
              <a:buClr>
                <a:srgbClr val="000000"/>
              </a:buClr>
              <a:buSzPts val="1800"/>
              <a:buFont typeface="Arial"/>
              <a:buNone/>
            </a:pPr>
            <a:r>
              <a:rPr lang="fi-FI" sz="1800" dirty="0" err="1" smtClean="0">
                <a:solidFill>
                  <a:schemeClr val="dk2"/>
                </a:solidFill>
                <a:latin typeface="Calibri"/>
                <a:ea typeface="Calibri"/>
                <a:cs typeface="Calibri"/>
                <a:sym typeface="Calibri"/>
              </a:rPr>
              <a:t>This</a:t>
            </a:r>
            <a:r>
              <a:rPr lang="fi-FI" sz="1800" dirty="0" smtClean="0">
                <a:solidFill>
                  <a:schemeClr val="dk2"/>
                </a:solidFill>
                <a:latin typeface="Calibri"/>
                <a:ea typeface="Calibri"/>
                <a:cs typeface="Calibri"/>
                <a:sym typeface="Calibri"/>
              </a:rPr>
              <a:t> </a:t>
            </a:r>
            <a:r>
              <a:rPr lang="fi-FI" sz="1800" dirty="0" err="1">
                <a:solidFill>
                  <a:schemeClr val="dk2"/>
                </a:solidFill>
                <a:latin typeface="Calibri"/>
                <a:ea typeface="Calibri"/>
                <a:cs typeface="Calibri"/>
                <a:sym typeface="Calibri"/>
              </a:rPr>
              <a:t>presentation</a:t>
            </a:r>
            <a:r>
              <a:rPr lang="fi-FI" sz="1800" dirty="0">
                <a:solidFill>
                  <a:schemeClr val="dk2"/>
                </a:solidFill>
                <a:latin typeface="Calibri"/>
                <a:ea typeface="Calibri"/>
                <a:cs typeface="Calibri"/>
                <a:sym typeface="Calibri"/>
              </a:rPr>
              <a:t> is an output of </a:t>
            </a:r>
            <a:r>
              <a:rPr lang="fi-FI" sz="1800" dirty="0" err="1">
                <a:solidFill>
                  <a:schemeClr val="dk2"/>
                </a:solidFill>
                <a:latin typeface="Calibri"/>
                <a:ea typeface="Calibri"/>
                <a:cs typeface="Calibri"/>
                <a:sym typeface="Calibri"/>
              </a:rPr>
              <a:t>HNV-Link</a:t>
            </a:r>
            <a:r>
              <a:rPr lang="fi-FI" sz="1800" dirty="0">
                <a:solidFill>
                  <a:schemeClr val="dk2"/>
                </a:solidFill>
                <a:latin typeface="Calibri"/>
                <a:ea typeface="Calibri"/>
                <a:cs typeface="Calibri"/>
                <a:sym typeface="Calibri"/>
              </a:rPr>
              <a:t> </a:t>
            </a:r>
            <a:r>
              <a:rPr lang="fi-FI" sz="1800" dirty="0" err="1">
                <a:solidFill>
                  <a:schemeClr val="dk2"/>
                </a:solidFill>
                <a:latin typeface="Calibri"/>
                <a:ea typeface="Calibri"/>
                <a:cs typeface="Calibri"/>
                <a:sym typeface="Calibri"/>
              </a:rPr>
              <a:t>project</a:t>
            </a:r>
            <a:r>
              <a:rPr lang="fi-FI" sz="1800" dirty="0">
                <a:solidFill>
                  <a:schemeClr val="dk2"/>
                </a:solidFill>
                <a:latin typeface="Calibri"/>
                <a:ea typeface="Calibri"/>
                <a:cs typeface="Calibri"/>
                <a:sym typeface="Calibri"/>
              </a:rPr>
              <a:t> - </a:t>
            </a:r>
            <a:r>
              <a:rPr lang="fi-FI" sz="1800" dirty="0">
                <a:solidFill>
                  <a:schemeClr val="dk2"/>
                </a:solidFill>
                <a:latin typeface="Calibri"/>
                <a:ea typeface="Calibri"/>
                <a:cs typeface="Calibri"/>
                <a:sym typeface="Calibri"/>
                <a:hlinkClick r:id="rId5"/>
              </a:rPr>
              <a:t>www.hnvlink-</a:t>
            </a:r>
            <a:r>
              <a:rPr lang="fi-FI" sz="1800" dirty="0" smtClean="0">
                <a:solidFill>
                  <a:schemeClr val="dk2"/>
                </a:solidFill>
                <a:latin typeface="Calibri"/>
                <a:ea typeface="Calibri"/>
                <a:cs typeface="Calibri"/>
                <a:sym typeface="Calibri"/>
                <a:hlinkClick r:id="rId5"/>
              </a:rPr>
              <a:t>eu</a:t>
            </a:r>
            <a:endParaRPr lang="fi-FI" sz="1800" dirty="0" smtClean="0">
              <a:solidFill>
                <a:schemeClr val="dk2"/>
              </a:solidFill>
              <a:latin typeface="Calibri"/>
              <a:ea typeface="Calibri"/>
              <a:cs typeface="Calibri"/>
              <a:sym typeface="Calibri"/>
            </a:endParaRPr>
          </a:p>
          <a:p>
            <a:pPr marL="0" lvl="0" indent="0" rtl="0">
              <a:spcBef>
                <a:spcPts val="0"/>
              </a:spcBef>
              <a:spcAft>
                <a:spcPts val="0"/>
              </a:spcAft>
              <a:buClr>
                <a:srgbClr val="000000"/>
              </a:buClr>
              <a:buSzPts val="1800"/>
              <a:buFont typeface="Arial"/>
              <a:buNone/>
            </a:pPr>
            <a:endParaRPr sz="1800" dirty="0">
              <a:solidFill>
                <a:schemeClr val="dk2"/>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90"/>
        <p:cNvGrpSpPr/>
        <p:nvPr/>
      </p:nvGrpSpPr>
      <p:grpSpPr>
        <a:xfrm>
          <a:off x="0" y="0"/>
          <a:ext cx="0" cy="0"/>
          <a:chOff x="0" y="0"/>
          <a:chExt cx="0" cy="0"/>
        </a:xfrm>
      </p:grpSpPr>
      <p:sp>
        <p:nvSpPr>
          <p:cNvPr id="491" name="Google Shape;491;p61"/>
          <p:cNvSpPr txBox="1"/>
          <p:nvPr/>
        </p:nvSpPr>
        <p:spPr>
          <a:xfrm>
            <a:off x="-4475" y="1306675"/>
            <a:ext cx="9144000" cy="1014000"/>
          </a:xfrm>
          <a:prstGeom prst="rect">
            <a:avLst/>
          </a:prstGeom>
          <a:solidFill>
            <a:srgbClr val="FFFFFF"/>
          </a:solid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endParaRPr>
              <a:solidFill>
                <a:srgbClr val="F3F3F3"/>
              </a:solidFill>
            </a:endParaRPr>
          </a:p>
        </p:txBody>
      </p:sp>
      <p:sp>
        <p:nvSpPr>
          <p:cNvPr id="492" name="Google Shape;492;p61"/>
          <p:cNvSpPr txBox="1"/>
          <p:nvPr/>
        </p:nvSpPr>
        <p:spPr>
          <a:xfrm>
            <a:off x="-25" y="5843925"/>
            <a:ext cx="9144000" cy="1014000"/>
          </a:xfrm>
          <a:prstGeom prst="rect">
            <a:avLst/>
          </a:prstGeom>
          <a:solidFill>
            <a:srgbClr val="FFFFFF"/>
          </a:solid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fi-FI">
                <a:solidFill>
                  <a:srgbClr val="F3F3F3"/>
                </a:solidFill>
              </a:rPr>
              <a:t>https://youtu.be/WHaP3mbJaMY</a:t>
            </a:r>
            <a:endParaRPr>
              <a:solidFill>
                <a:srgbClr val="F3F3F3"/>
              </a:solidFill>
            </a:endParaRPr>
          </a:p>
        </p:txBody>
      </p:sp>
      <p:sp>
        <p:nvSpPr>
          <p:cNvPr id="493" name="Google Shape;493;p61"/>
          <p:cNvSpPr txBox="1"/>
          <p:nvPr/>
        </p:nvSpPr>
        <p:spPr>
          <a:xfrm>
            <a:off x="807425" y="519900"/>
            <a:ext cx="6092400" cy="588300"/>
          </a:xfrm>
          <a:prstGeom prst="rect">
            <a:avLst/>
          </a:prstGeom>
          <a:solidFill>
            <a:srgbClr val="FFF2CC"/>
          </a:solidFill>
          <a:ln>
            <a:noFill/>
          </a:ln>
          <a:effectLst>
            <a:outerShdw blurRad="114300" dist="47625" dir="2760000" algn="bl" rotWithShape="0">
              <a:srgbClr val="434343">
                <a:alpha val="43000"/>
              </a:srgbClr>
            </a:outerShdw>
          </a:effectLst>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i-FI" sz="3000" b="1">
                <a:solidFill>
                  <a:srgbClr val="434343"/>
                </a:solidFill>
                <a:latin typeface="Calibri"/>
                <a:ea typeface="Calibri"/>
                <a:cs typeface="Calibri"/>
                <a:sym typeface="Calibri"/>
              </a:rPr>
              <a:t>In focus:</a:t>
            </a:r>
            <a:r>
              <a:rPr lang="fi-FI" sz="3000">
                <a:solidFill>
                  <a:srgbClr val="434343"/>
                </a:solidFill>
                <a:latin typeface="Calibri"/>
                <a:ea typeface="Calibri"/>
                <a:cs typeface="Calibri"/>
                <a:sym typeface="Calibri"/>
              </a:rPr>
              <a:t> </a:t>
            </a:r>
            <a:r>
              <a:rPr lang="fi-FI" sz="3000" i="0" u="none" strike="noStrike" cap="none">
                <a:solidFill>
                  <a:srgbClr val="434343"/>
                </a:solidFill>
                <a:latin typeface="Calibri"/>
                <a:ea typeface="Calibri"/>
                <a:cs typeface="Calibri"/>
                <a:sym typeface="Calibri"/>
              </a:rPr>
              <a:t>Winterage in the Burren</a:t>
            </a:r>
            <a:endParaRPr sz="3000" i="0" u="none" strike="noStrike" cap="none">
              <a:solidFill>
                <a:srgbClr val="434343"/>
              </a:solidFill>
              <a:latin typeface="Calibri"/>
              <a:ea typeface="Calibri"/>
              <a:cs typeface="Calibri"/>
              <a:sym typeface="Calibri"/>
            </a:endParaRPr>
          </a:p>
        </p:txBody>
      </p:sp>
      <p:pic>
        <p:nvPicPr>
          <p:cNvPr id="494" name="Google Shape;494;p61"/>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07425" y="1424525"/>
            <a:ext cx="3392648" cy="3447149"/>
          </a:xfrm>
          <a:prstGeom prst="rect">
            <a:avLst/>
          </a:prstGeom>
          <a:noFill/>
          <a:ln>
            <a:noFill/>
          </a:ln>
        </p:spPr>
      </p:pic>
      <p:sp>
        <p:nvSpPr>
          <p:cNvPr id="495" name="Google Shape;495;p61"/>
          <p:cNvSpPr txBox="1"/>
          <p:nvPr/>
        </p:nvSpPr>
        <p:spPr>
          <a:xfrm>
            <a:off x="4355075" y="1382875"/>
            <a:ext cx="4521000" cy="5098800"/>
          </a:xfrm>
          <a:prstGeom prst="rect">
            <a:avLst/>
          </a:prstGeom>
          <a:solidFill>
            <a:srgbClr val="FFFFFF"/>
          </a:solidFill>
          <a:ln>
            <a:noFill/>
          </a:ln>
        </p:spPr>
        <p:txBody>
          <a:bodyPr spcFirstLastPara="1" wrap="square" lIns="91425" tIns="91425" rIns="91425" bIns="91425" anchor="t" anchorCtr="0">
            <a:noAutofit/>
          </a:bodyPr>
          <a:lstStyle/>
          <a:p>
            <a:pPr marL="0" lvl="0" indent="0" rtl="0">
              <a:lnSpc>
                <a:spcPct val="100000"/>
              </a:lnSpc>
              <a:spcBef>
                <a:spcPts val="0"/>
              </a:spcBef>
              <a:spcAft>
                <a:spcPts val="0"/>
              </a:spcAft>
              <a:buClr>
                <a:schemeClr val="dk1"/>
              </a:buClr>
              <a:buSzPts val="1100"/>
              <a:buFont typeface="Arial"/>
              <a:buNone/>
            </a:pPr>
            <a:r>
              <a:rPr lang="fi-FI" sz="2400" b="1">
                <a:solidFill>
                  <a:srgbClr val="434343"/>
                </a:solidFill>
                <a:latin typeface="Calibri"/>
                <a:ea typeface="Calibri"/>
                <a:cs typeface="Calibri"/>
                <a:sym typeface="Calibri"/>
              </a:rPr>
              <a:t>Winterage: </a:t>
            </a:r>
            <a:r>
              <a:rPr lang="fi-FI" sz="2400">
                <a:solidFill>
                  <a:srgbClr val="434343"/>
                </a:solidFill>
                <a:latin typeface="Calibri"/>
                <a:ea typeface="Calibri"/>
                <a:cs typeface="Calibri"/>
                <a:sym typeface="Calibri"/>
              </a:rPr>
              <a:t>a unique and ancient</a:t>
            </a:r>
            <a:r>
              <a:rPr lang="fi-FI" sz="2400" b="1">
                <a:solidFill>
                  <a:srgbClr val="434343"/>
                </a:solidFill>
                <a:latin typeface="Calibri"/>
                <a:ea typeface="Calibri"/>
                <a:cs typeface="Calibri"/>
                <a:sym typeface="Calibri"/>
              </a:rPr>
              <a:t> “</a:t>
            </a:r>
            <a:r>
              <a:rPr lang="fi-FI" sz="2400">
                <a:solidFill>
                  <a:srgbClr val="434343"/>
                </a:solidFill>
                <a:latin typeface="Calibri"/>
                <a:ea typeface="Calibri"/>
                <a:cs typeface="Calibri"/>
                <a:sym typeface="Calibri"/>
              </a:rPr>
              <a:t>reverse transhumance” practiced in the Burren</a:t>
            </a:r>
            <a:endParaRPr sz="2400">
              <a:solidFill>
                <a:srgbClr val="434343"/>
              </a:solidFill>
              <a:latin typeface="Calibri"/>
              <a:ea typeface="Calibri"/>
              <a:cs typeface="Calibri"/>
              <a:sym typeface="Calibri"/>
            </a:endParaRPr>
          </a:p>
          <a:p>
            <a:pPr marL="457200" lvl="0" indent="-381000" rtl="0">
              <a:spcBef>
                <a:spcPts val="0"/>
              </a:spcBef>
              <a:spcAft>
                <a:spcPts val="0"/>
              </a:spcAft>
              <a:buClr>
                <a:srgbClr val="CC6600"/>
              </a:buClr>
              <a:buSzPts val="2400"/>
              <a:buFont typeface="Calibri"/>
              <a:buChar char="●"/>
            </a:pPr>
            <a:r>
              <a:rPr lang="fi-FI" sz="2400">
                <a:solidFill>
                  <a:srgbClr val="434343"/>
                </a:solidFill>
                <a:latin typeface="Calibri"/>
                <a:ea typeface="Calibri"/>
                <a:cs typeface="Calibri"/>
                <a:sym typeface="Calibri"/>
              </a:rPr>
              <a:t>Livestock are moved from the lowlands to the highlands for the winter</a:t>
            </a:r>
            <a:endParaRPr sz="2400">
              <a:solidFill>
                <a:srgbClr val="434343"/>
              </a:solidFill>
              <a:latin typeface="Calibri"/>
              <a:ea typeface="Calibri"/>
              <a:cs typeface="Calibri"/>
              <a:sym typeface="Calibri"/>
            </a:endParaRPr>
          </a:p>
          <a:p>
            <a:pPr marL="457200" lvl="0" indent="-381000" rtl="0">
              <a:spcBef>
                <a:spcPts val="0"/>
              </a:spcBef>
              <a:spcAft>
                <a:spcPts val="0"/>
              </a:spcAft>
              <a:buClr>
                <a:srgbClr val="CC6600"/>
              </a:buClr>
              <a:buSzPts val="2400"/>
              <a:buFont typeface="Calibri"/>
              <a:buChar char="●"/>
            </a:pPr>
            <a:r>
              <a:rPr lang="fi-FI" sz="2400">
                <a:solidFill>
                  <a:srgbClr val="434343"/>
                </a:solidFill>
                <a:latin typeface="Calibri"/>
                <a:ea typeface="Calibri"/>
                <a:cs typeface="Calibri"/>
                <a:sym typeface="Calibri"/>
              </a:rPr>
              <a:t>Made possible by the limestone bedrock, which acts as a “heated floor”</a:t>
            </a:r>
            <a:endParaRPr sz="2400">
              <a:solidFill>
                <a:srgbClr val="434343"/>
              </a:solidFill>
              <a:latin typeface="Calibri"/>
              <a:ea typeface="Calibri"/>
              <a:cs typeface="Calibri"/>
              <a:sym typeface="Calibri"/>
            </a:endParaRPr>
          </a:p>
          <a:p>
            <a:pPr marL="457200" lvl="0" indent="-381000" rtl="0">
              <a:spcBef>
                <a:spcPts val="0"/>
              </a:spcBef>
              <a:spcAft>
                <a:spcPts val="0"/>
              </a:spcAft>
              <a:buClr>
                <a:srgbClr val="CC6600"/>
              </a:buClr>
              <a:buSzPts val="2400"/>
              <a:buFont typeface="Calibri"/>
              <a:buChar char="●"/>
            </a:pPr>
            <a:r>
              <a:rPr lang="fi-FI" sz="2400">
                <a:solidFill>
                  <a:srgbClr val="434343"/>
                </a:solidFill>
                <a:latin typeface="Calibri"/>
                <a:ea typeface="Calibri"/>
                <a:cs typeface="Calibri"/>
                <a:sym typeface="Calibri"/>
              </a:rPr>
              <a:t>M</a:t>
            </a:r>
            <a:r>
              <a:rPr lang="fi-FI" sz="2400" i="0" u="none" strike="noStrike" cap="none">
                <a:solidFill>
                  <a:srgbClr val="434343"/>
                </a:solidFill>
                <a:latin typeface="Calibri"/>
                <a:ea typeface="Calibri"/>
                <a:cs typeface="Calibri"/>
                <a:sym typeface="Calibri"/>
              </a:rPr>
              <a:t>aintains plant biodiversity by keeping scrub down and grazing when wildflower species are dormant</a:t>
            </a:r>
            <a:endParaRPr sz="2400" i="0" u="none" strike="noStrike" cap="none">
              <a:solidFill>
                <a:srgbClr val="434343"/>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600"/>
              <a:buFont typeface="Arial"/>
              <a:buNone/>
            </a:pPr>
            <a:endParaRPr sz="2400">
              <a:solidFill>
                <a:srgbClr val="434343"/>
              </a:solidFill>
              <a:latin typeface="Calibri"/>
              <a:ea typeface="Calibri"/>
              <a:cs typeface="Calibri"/>
              <a:sym typeface="Calibri"/>
            </a:endParaRPr>
          </a:p>
          <a:p>
            <a:pPr marL="0" marR="0" lvl="0" indent="0" algn="just" rtl="0">
              <a:lnSpc>
                <a:spcPct val="100000"/>
              </a:lnSpc>
              <a:spcBef>
                <a:spcPts val="0"/>
              </a:spcBef>
              <a:spcAft>
                <a:spcPts val="0"/>
              </a:spcAft>
              <a:buClr>
                <a:srgbClr val="000000"/>
              </a:buClr>
              <a:buSzPts val="2600"/>
              <a:buFont typeface="Arial"/>
              <a:buNone/>
            </a:pPr>
            <a:endParaRPr sz="2400">
              <a:solidFill>
                <a:srgbClr val="434343"/>
              </a:solidFill>
              <a:latin typeface="Calibri"/>
              <a:ea typeface="Calibri"/>
              <a:cs typeface="Calibri"/>
              <a:sym typeface="Calibri"/>
            </a:endParaRPr>
          </a:p>
        </p:txBody>
      </p:sp>
      <p:pic>
        <p:nvPicPr>
          <p:cNvPr id="496" name="Google Shape;496;p61" descr="Filmed by Bordbia at the Burren Winterage Weekend 2015 www.burrenwinterage.com" title="Livestock moving to the Winterage in the Burren">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300324" y="4433100"/>
            <a:ext cx="2731402" cy="2048575"/>
          </a:xfrm>
          <a:prstGeom prst="rect">
            <a:avLst/>
          </a:prstGeom>
          <a:noFill/>
          <a:ln>
            <a:noFill/>
          </a:ln>
        </p:spPr>
      </p:pic>
      <p:sp>
        <p:nvSpPr>
          <p:cNvPr id="497" name="Google Shape;497;p61"/>
          <p:cNvSpPr txBox="1"/>
          <p:nvPr/>
        </p:nvSpPr>
        <p:spPr>
          <a:xfrm>
            <a:off x="191975" y="6481675"/>
            <a:ext cx="2948100" cy="3135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fi-FI">
                <a:solidFill>
                  <a:srgbClr val="434343"/>
                </a:solidFill>
                <a:latin typeface="Consolas"/>
                <a:ea typeface="Consolas"/>
                <a:cs typeface="Consolas"/>
                <a:sym typeface="Consolas"/>
              </a:rPr>
              <a:t>https://youtu.be/WHaP3mbJaMY</a:t>
            </a:r>
            <a:endParaRPr>
              <a:solidFill>
                <a:srgbClr val="434343"/>
              </a:solidFill>
              <a:latin typeface="Consolas"/>
              <a:ea typeface="Consolas"/>
              <a:cs typeface="Consolas"/>
              <a:sym typeface="Consolas"/>
            </a:endParaRPr>
          </a:p>
          <a:p>
            <a:pPr marL="0" lvl="0" indent="0">
              <a:spcBef>
                <a:spcPts val="0"/>
              </a:spcBef>
              <a:spcAft>
                <a:spcPts val="0"/>
              </a:spcAft>
              <a:buNone/>
            </a:pPr>
            <a:endParaRPr>
              <a:solidFill>
                <a:srgbClr val="434343"/>
              </a:solidFill>
              <a:latin typeface="Consolas"/>
              <a:ea typeface="Consolas"/>
              <a:cs typeface="Consolas"/>
              <a:sym typeface="Consolas"/>
            </a:endParaRPr>
          </a:p>
        </p:txBody>
      </p:sp>
      <p:sp>
        <p:nvSpPr>
          <p:cNvPr id="498" name="Google Shape;498;p61"/>
          <p:cNvSpPr txBox="1">
            <a:spLocks noGrp="1"/>
          </p:cNvSpPr>
          <p:nvPr>
            <p:ph type="sldNum" idx="12"/>
          </p:nvPr>
        </p:nvSpPr>
        <p:spPr>
          <a:xfrm>
            <a:off x="7993008" y="624362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10</a:t>
            </a:fld>
            <a:endParaRPr/>
          </a:p>
        </p:txBody>
      </p:sp>
    </p:spTree>
    <p:extLst>
      <p:ext uri="{BB962C8B-B14F-4D97-AF65-F5344CB8AC3E}">
        <p14:creationId xmlns:p14="http://schemas.microsoft.com/office/powerpoint/2010/main" val="23288222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62"/>
          <p:cNvSpPr txBox="1">
            <a:spLocks noGrp="1"/>
          </p:cNvSpPr>
          <p:nvPr>
            <p:ph type="title" idx="4294967295"/>
          </p:nvPr>
        </p:nvSpPr>
        <p:spPr>
          <a:xfrm>
            <a:off x="396452" y="332125"/>
            <a:ext cx="5549400" cy="8286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3600" b="0" i="0" u="none" strike="noStrike" cap="none">
                <a:solidFill>
                  <a:srgbClr val="3F3F3F"/>
                </a:solidFill>
                <a:latin typeface="Century Gothic"/>
                <a:ea typeface="Century Gothic"/>
                <a:cs typeface="Century Gothic"/>
                <a:sym typeface="Century Gothic"/>
              </a:rPr>
              <a:t>Other values: Culture</a:t>
            </a:r>
            <a:endParaRPr sz="3600" b="0" i="0" u="none" strike="noStrike" cap="none">
              <a:solidFill>
                <a:srgbClr val="3F3F3F"/>
              </a:solidFill>
              <a:latin typeface="Century Gothic"/>
              <a:ea typeface="Century Gothic"/>
              <a:cs typeface="Century Gothic"/>
              <a:sym typeface="Century Gothic"/>
            </a:endParaRPr>
          </a:p>
        </p:txBody>
      </p:sp>
      <p:grpSp>
        <p:nvGrpSpPr>
          <p:cNvPr id="504" name="Google Shape;504;p62"/>
          <p:cNvGrpSpPr/>
          <p:nvPr/>
        </p:nvGrpSpPr>
        <p:grpSpPr>
          <a:xfrm>
            <a:off x="0" y="4642800"/>
            <a:ext cx="3150501" cy="2228375"/>
            <a:chOff x="5430161" y="4162478"/>
            <a:chExt cx="2507762" cy="2131805"/>
          </a:xfrm>
        </p:grpSpPr>
        <p:pic>
          <p:nvPicPr>
            <p:cNvPr id="505" name="Google Shape;505;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430161" y="4162478"/>
              <a:ext cx="2507762" cy="2131805"/>
            </a:xfrm>
            <a:prstGeom prst="rect">
              <a:avLst/>
            </a:prstGeom>
            <a:noFill/>
            <a:ln>
              <a:noFill/>
            </a:ln>
          </p:spPr>
        </p:pic>
        <p:sp>
          <p:nvSpPr>
            <p:cNvPr id="506" name="Google Shape;506;p62"/>
            <p:cNvSpPr/>
            <p:nvPr/>
          </p:nvSpPr>
          <p:spPr>
            <a:xfrm>
              <a:off x="5430161" y="5901285"/>
              <a:ext cx="2507700" cy="38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fi-FI" sz="1200" u="none" strike="noStrike" cap="none">
                  <a:solidFill>
                    <a:srgbClr val="FFFFFF"/>
                  </a:solidFill>
                  <a:latin typeface="Calibri"/>
                  <a:ea typeface="Calibri"/>
                  <a:cs typeface="Calibri"/>
                  <a:sym typeface="Calibri"/>
                </a:rPr>
                <a:t>https://www.aranlife.ie/farming-on-the-islands</a:t>
              </a:r>
              <a:endParaRPr sz="1200" u="none" strike="noStrike" cap="none">
                <a:solidFill>
                  <a:srgbClr val="FFFFFF"/>
                </a:solidFill>
                <a:latin typeface="Calibri"/>
                <a:ea typeface="Calibri"/>
                <a:cs typeface="Calibri"/>
                <a:sym typeface="Calibri"/>
              </a:endParaRPr>
            </a:p>
          </p:txBody>
        </p:sp>
      </p:grpSp>
      <p:grpSp>
        <p:nvGrpSpPr>
          <p:cNvPr id="507" name="Google Shape;507;p62"/>
          <p:cNvGrpSpPr/>
          <p:nvPr/>
        </p:nvGrpSpPr>
        <p:grpSpPr>
          <a:xfrm>
            <a:off x="3109875" y="4642800"/>
            <a:ext cx="3062886" cy="2228376"/>
            <a:chOff x="2938425" y="4698656"/>
            <a:chExt cx="1437300" cy="1522115"/>
          </a:xfrm>
        </p:grpSpPr>
        <p:pic>
          <p:nvPicPr>
            <p:cNvPr id="508" name="Google Shape;508;p62"/>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938425" y="4698656"/>
              <a:ext cx="1437294" cy="1522115"/>
            </a:xfrm>
            <a:prstGeom prst="rect">
              <a:avLst/>
            </a:prstGeom>
            <a:noFill/>
            <a:ln>
              <a:noFill/>
            </a:ln>
          </p:spPr>
        </p:pic>
        <p:sp>
          <p:nvSpPr>
            <p:cNvPr id="509" name="Google Shape;509;p62"/>
            <p:cNvSpPr txBox="1"/>
            <p:nvPr/>
          </p:nvSpPr>
          <p:spPr>
            <a:xfrm>
              <a:off x="2938425" y="5871675"/>
              <a:ext cx="1437300" cy="2973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fi-FI" sz="1200" b="0" u="none" strike="noStrike" cap="none">
                  <a:solidFill>
                    <a:srgbClr val="FFFFFF"/>
                  </a:solidFill>
                  <a:latin typeface="Calibri"/>
                  <a:ea typeface="Calibri"/>
                  <a:cs typeface="Calibri"/>
                  <a:sym typeface="Calibri"/>
                </a:rPr>
                <a:t>http://www.high-nature-value-farmland.ie/whole-hnv/</a:t>
              </a:r>
              <a:endParaRPr sz="1200" b="0" u="none" strike="noStrike" cap="none">
                <a:solidFill>
                  <a:srgbClr val="FFFFFF"/>
                </a:solidFill>
                <a:latin typeface="Arial"/>
                <a:ea typeface="Arial"/>
                <a:cs typeface="Arial"/>
                <a:sym typeface="Arial"/>
              </a:endParaRPr>
            </a:p>
          </p:txBody>
        </p:sp>
      </p:grpSp>
      <p:pic>
        <p:nvPicPr>
          <p:cNvPr id="510" name="Google Shape;510;p62" descr="This video is a short overview of the Burren Winterage Weekend - an event held at the end of October in the Burren region to celebrate the unique pastoral farming that exists  in this region, the legacy it has create on this beautiful landscape and why it should be celebrated." title="Burren Winterage Weekend">
            <a:hlinkClick r:id="rId5"/>
          </p:cNvPr>
          <p:cNvPicPr preferRelativeResize="0"/>
          <p:nvPr/>
        </p:nvPicPr>
        <p:blipFill rotWithShape="1">
          <a:blip r:embed="rId6">
            <a:alphaModFix/>
          </a:blip>
          <a:srcRect/>
          <a:stretch/>
        </p:blipFill>
        <p:spPr>
          <a:xfrm>
            <a:off x="6172750" y="4629625"/>
            <a:ext cx="2971250" cy="2228375"/>
          </a:xfrm>
          <a:prstGeom prst="rect">
            <a:avLst/>
          </a:prstGeom>
          <a:noFill/>
          <a:ln>
            <a:noFill/>
          </a:ln>
        </p:spPr>
      </p:pic>
      <p:sp>
        <p:nvSpPr>
          <p:cNvPr id="511" name="Google Shape;511;p62"/>
          <p:cNvSpPr txBox="1">
            <a:spLocks noGrp="1"/>
          </p:cNvSpPr>
          <p:nvPr>
            <p:ph type="body" idx="4294967295"/>
          </p:nvPr>
        </p:nvSpPr>
        <p:spPr>
          <a:xfrm>
            <a:off x="396450" y="1313125"/>
            <a:ext cx="8237100" cy="2731800"/>
          </a:xfrm>
          <a:prstGeom prst="rect">
            <a:avLst/>
          </a:prstGeom>
          <a:solidFill>
            <a:srgbClr val="FFFFFF"/>
          </a:solidFill>
          <a:ln>
            <a:noFill/>
          </a:ln>
        </p:spPr>
        <p:txBody>
          <a:bodyPr spcFirstLastPara="1" wrap="square" lIns="0" tIns="45700" rIns="0" bIns="45700" anchor="t" anchorCtr="0">
            <a:noAutofit/>
          </a:bodyPr>
          <a:lstStyle/>
          <a:p>
            <a:pPr marL="342900" marR="0" lvl="0" indent="-342900" algn="l" rtl="0">
              <a:lnSpc>
                <a:spcPct val="115000"/>
              </a:lnSpc>
              <a:spcBef>
                <a:spcPts val="1000"/>
              </a:spcBef>
              <a:spcAft>
                <a:spcPts val="0"/>
              </a:spcAft>
              <a:buClr>
                <a:srgbClr val="073763"/>
              </a:buClr>
              <a:buSzPts val="2400"/>
              <a:buFont typeface="Noto Sans Symbols"/>
              <a:buChar char="●"/>
            </a:pPr>
            <a:r>
              <a:rPr lang="fi-FI" sz="2400" i="0" u="none" strike="noStrike" cap="none">
                <a:solidFill>
                  <a:srgbClr val="262626"/>
                </a:solidFill>
                <a:latin typeface="Calibri"/>
                <a:ea typeface="Calibri"/>
                <a:cs typeface="Calibri"/>
                <a:sym typeface="Calibri"/>
              </a:rPr>
              <a:t>Unique cultural landscapes</a:t>
            </a:r>
            <a:r>
              <a:rPr lang="fi-FI" sz="2400">
                <a:solidFill>
                  <a:srgbClr val="262626"/>
                </a:solidFill>
                <a:latin typeface="Calibri"/>
                <a:ea typeface="Calibri"/>
                <a:cs typeface="Calibri"/>
                <a:sym typeface="Calibri"/>
              </a:rPr>
              <a:t>, incl. </a:t>
            </a:r>
            <a:r>
              <a:rPr lang="fi-FI" sz="2400" i="0" u="none" strike="noStrike" cap="none">
                <a:solidFill>
                  <a:srgbClr val="262626"/>
                </a:solidFill>
                <a:latin typeface="Calibri"/>
                <a:ea typeface="Calibri"/>
                <a:cs typeface="Calibri"/>
                <a:sym typeface="Calibri"/>
              </a:rPr>
              <a:t> many </a:t>
            </a:r>
            <a:r>
              <a:rPr lang="fi-FI" sz="2400">
                <a:solidFill>
                  <a:srgbClr val="262626"/>
                </a:solidFill>
                <a:latin typeface="Calibri"/>
                <a:ea typeface="Calibri"/>
                <a:cs typeface="Calibri"/>
                <a:sym typeface="Calibri"/>
              </a:rPr>
              <a:t>archaeological</a:t>
            </a:r>
            <a:r>
              <a:rPr lang="fi-FI" sz="2400" i="0" u="none" strike="noStrike" cap="none">
                <a:solidFill>
                  <a:srgbClr val="262626"/>
                </a:solidFill>
                <a:latin typeface="Calibri"/>
                <a:ea typeface="Calibri"/>
                <a:cs typeface="Calibri"/>
                <a:sym typeface="Calibri"/>
              </a:rPr>
              <a:t> sites</a:t>
            </a:r>
            <a:endParaRPr sz="2400">
              <a:solidFill>
                <a:srgbClr val="262626"/>
              </a:solidFill>
              <a:latin typeface="Calibri"/>
              <a:ea typeface="Calibri"/>
              <a:cs typeface="Calibri"/>
              <a:sym typeface="Calibri"/>
            </a:endParaRPr>
          </a:p>
          <a:p>
            <a:pPr marL="342900" marR="0" lvl="0" indent="-342900" algn="l" rtl="0">
              <a:lnSpc>
                <a:spcPct val="115000"/>
              </a:lnSpc>
              <a:spcBef>
                <a:spcPts val="1000"/>
              </a:spcBef>
              <a:spcAft>
                <a:spcPts val="0"/>
              </a:spcAft>
              <a:buClr>
                <a:srgbClr val="073763"/>
              </a:buClr>
              <a:buSzPts val="2400"/>
              <a:buFont typeface="Calibri"/>
              <a:buChar char="●"/>
            </a:pPr>
            <a:r>
              <a:rPr lang="fi-FI" sz="2400" i="0" u="none" strike="noStrike" cap="none">
                <a:solidFill>
                  <a:srgbClr val="262626"/>
                </a:solidFill>
                <a:latin typeface="Calibri"/>
                <a:ea typeface="Calibri"/>
                <a:cs typeface="Calibri"/>
                <a:sym typeface="Calibri"/>
              </a:rPr>
              <a:t>Profitability is low; farmers</a:t>
            </a:r>
            <a:r>
              <a:rPr lang="fi-FI" sz="2400">
                <a:solidFill>
                  <a:srgbClr val="262626"/>
                </a:solidFill>
                <a:latin typeface="Calibri"/>
                <a:ea typeface="Calibri"/>
                <a:cs typeface="Calibri"/>
                <a:sym typeface="Calibri"/>
              </a:rPr>
              <a:t>’ practices shifting, incl. to part-time</a:t>
            </a:r>
            <a:endParaRPr sz="2400">
              <a:solidFill>
                <a:srgbClr val="262626"/>
              </a:solidFill>
              <a:latin typeface="Calibri"/>
              <a:ea typeface="Calibri"/>
              <a:cs typeface="Calibri"/>
              <a:sym typeface="Calibri"/>
            </a:endParaRPr>
          </a:p>
          <a:p>
            <a:pPr marL="342900" marR="0" lvl="0" indent="-342900" algn="l" rtl="0">
              <a:lnSpc>
                <a:spcPct val="115000"/>
              </a:lnSpc>
              <a:spcBef>
                <a:spcPts val="1000"/>
              </a:spcBef>
              <a:spcAft>
                <a:spcPts val="0"/>
              </a:spcAft>
              <a:buClr>
                <a:srgbClr val="073763"/>
              </a:buClr>
              <a:buSzPts val="2400"/>
              <a:buFont typeface="Calibri"/>
              <a:buChar char="●"/>
            </a:pPr>
            <a:r>
              <a:rPr lang="fi-FI" sz="2400" i="0" u="none" strike="noStrike" cap="none">
                <a:solidFill>
                  <a:srgbClr val="262626"/>
                </a:solidFill>
                <a:latin typeface="Calibri"/>
                <a:ea typeface="Calibri"/>
                <a:cs typeface="Calibri"/>
                <a:sym typeface="Calibri"/>
              </a:rPr>
              <a:t>Landscape-based tourism and celebration of farming traditions</a:t>
            </a:r>
            <a:endParaRPr sz="2400">
              <a:solidFill>
                <a:srgbClr val="262626"/>
              </a:solidFill>
              <a:latin typeface="Calibri"/>
              <a:ea typeface="Calibri"/>
              <a:cs typeface="Calibri"/>
              <a:sym typeface="Calibri"/>
            </a:endParaRPr>
          </a:p>
          <a:p>
            <a:pPr marL="342900" marR="0" lvl="0" indent="-342900" algn="l" rtl="0">
              <a:lnSpc>
                <a:spcPct val="115000"/>
              </a:lnSpc>
              <a:spcBef>
                <a:spcPts val="1000"/>
              </a:spcBef>
              <a:spcAft>
                <a:spcPts val="0"/>
              </a:spcAft>
              <a:buClr>
                <a:srgbClr val="073763"/>
              </a:buClr>
              <a:buSzPts val="2400"/>
              <a:buFont typeface="Calibri"/>
              <a:buChar char="●"/>
            </a:pPr>
            <a:r>
              <a:rPr lang="fi-FI" sz="2400" i="0" u="none" strike="noStrike" cap="none">
                <a:solidFill>
                  <a:srgbClr val="262626"/>
                </a:solidFill>
                <a:latin typeface="Calibri"/>
                <a:ea typeface="Calibri"/>
                <a:cs typeface="Calibri"/>
                <a:sym typeface="Calibri"/>
              </a:rPr>
              <a:t>Connemara ponies, rye thatching, stone walls, winterage are some of the farming heritage and skills visible in the landscape.</a:t>
            </a:r>
            <a:endParaRPr sz="2400" i="0" u="none" strike="noStrike" cap="none">
              <a:solidFill>
                <a:srgbClr val="262626"/>
              </a:solidFill>
              <a:latin typeface="Calibri"/>
              <a:ea typeface="Calibri"/>
              <a:cs typeface="Calibri"/>
              <a:sym typeface="Calibri"/>
            </a:endParaRPr>
          </a:p>
        </p:txBody>
      </p:sp>
      <p:sp>
        <p:nvSpPr>
          <p:cNvPr id="512" name="Google Shape;512;p62"/>
          <p:cNvSpPr txBox="1"/>
          <p:nvPr/>
        </p:nvSpPr>
        <p:spPr>
          <a:xfrm>
            <a:off x="6172775" y="3954000"/>
            <a:ext cx="2971200" cy="6888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1400"/>
              <a:buFont typeface="Arial"/>
              <a:buNone/>
            </a:pPr>
            <a:r>
              <a:rPr lang="fi-FI" i="0" u="none" strike="noStrike" cap="none">
                <a:solidFill>
                  <a:srgbClr val="000000"/>
                </a:solidFill>
                <a:latin typeface="Calibri"/>
                <a:ea typeface="Calibri"/>
                <a:cs typeface="Calibri"/>
                <a:sym typeface="Calibri"/>
              </a:rPr>
              <a:t>T</a:t>
            </a:r>
            <a:r>
              <a:rPr lang="fi-FI" i="0" u="none" strike="noStrike" cap="none">
                <a:latin typeface="Calibri"/>
                <a:ea typeface="Calibri"/>
                <a:cs typeface="Calibri"/>
                <a:sym typeface="Calibri"/>
              </a:rPr>
              <a:t>he Burren winterage weekend- (start 1:14)</a:t>
            </a:r>
            <a:r>
              <a:rPr lang="fi-FI">
                <a:latin typeface="Calibri"/>
                <a:ea typeface="Calibri"/>
                <a:cs typeface="Calibri"/>
                <a:sym typeface="Calibri"/>
              </a:rPr>
              <a:t> </a:t>
            </a:r>
            <a:r>
              <a:rPr lang="fi-FI" u="sng">
                <a:solidFill>
                  <a:srgbClr val="0000FF"/>
                </a:solidFill>
                <a:latin typeface="Calibri"/>
                <a:ea typeface="Calibri"/>
                <a:cs typeface="Calibri"/>
                <a:sym typeface="Calibri"/>
                <a:hlinkClick r:id="rId7"/>
              </a:rPr>
              <a:t>https://youtu.be/KUFky2as5hI</a:t>
            </a:r>
            <a:r>
              <a:rPr lang="fi-FI">
                <a:solidFill>
                  <a:srgbClr val="0000FF"/>
                </a:solidFill>
                <a:latin typeface="Calibri"/>
                <a:ea typeface="Calibri"/>
                <a:cs typeface="Calibri"/>
                <a:sym typeface="Calibri"/>
              </a:rPr>
              <a:t> </a:t>
            </a:r>
            <a:endParaRPr>
              <a:solidFill>
                <a:srgbClr val="0000FF"/>
              </a:solidFill>
              <a:latin typeface="Calibri"/>
              <a:ea typeface="Calibri"/>
              <a:cs typeface="Calibri"/>
              <a:sym typeface="Calibri"/>
            </a:endParaRPr>
          </a:p>
        </p:txBody>
      </p:sp>
      <p:sp>
        <p:nvSpPr>
          <p:cNvPr id="513" name="Google Shape;513;p62"/>
          <p:cNvSpPr txBox="1">
            <a:spLocks noGrp="1"/>
          </p:cNvSpPr>
          <p:nvPr>
            <p:ph type="sldNum" idx="4294967295"/>
          </p:nvPr>
        </p:nvSpPr>
        <p:spPr>
          <a:xfrm>
            <a:off x="8455650" y="6378974"/>
            <a:ext cx="548700" cy="397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sz="1000">
                <a:solidFill>
                  <a:srgbClr val="EFEFEF"/>
                </a:solidFill>
              </a:rPr>
              <a:t>11</a:t>
            </a:fld>
            <a:endParaRPr sz="1000">
              <a:solidFill>
                <a:srgbClr val="EFEFEF"/>
              </a:solidFill>
            </a:endParaRPr>
          </a:p>
        </p:txBody>
      </p:sp>
      <p:sp>
        <p:nvSpPr>
          <p:cNvPr id="514" name="Google Shape;514;p62"/>
          <p:cNvSpPr txBox="1"/>
          <p:nvPr/>
        </p:nvSpPr>
        <p:spPr>
          <a:xfrm>
            <a:off x="6303300" y="6404150"/>
            <a:ext cx="2700900" cy="397500"/>
          </a:xfrm>
          <a:prstGeom prst="rect">
            <a:avLst/>
          </a:prstGeom>
          <a:noFill/>
          <a:ln>
            <a:noFill/>
          </a:ln>
        </p:spPr>
        <p:txBody>
          <a:bodyPr spcFirstLastPara="1" wrap="square" lIns="91425" tIns="91425" rIns="91425" bIns="91425" anchor="t" anchorCtr="0">
            <a:noAutofit/>
          </a:bodyPr>
          <a:lstStyle/>
          <a:p>
            <a:pPr marL="0" lvl="0" indent="0" rtl="0">
              <a:lnSpc>
                <a:spcPct val="90000"/>
              </a:lnSpc>
              <a:spcBef>
                <a:spcPts val="0"/>
              </a:spcBef>
              <a:spcAft>
                <a:spcPts val="0"/>
              </a:spcAft>
              <a:buClr>
                <a:schemeClr val="dk1"/>
              </a:buClr>
              <a:buSzPts val="1100"/>
              <a:buFont typeface="Arial"/>
              <a:buNone/>
            </a:pPr>
            <a:endParaRPr>
              <a:solidFill>
                <a:srgbClr val="FFFFFF"/>
              </a:solidFill>
            </a:endParaRPr>
          </a:p>
        </p:txBody>
      </p:sp>
    </p:spTree>
    <p:extLst>
      <p:ext uri="{BB962C8B-B14F-4D97-AF65-F5344CB8AC3E}">
        <p14:creationId xmlns:p14="http://schemas.microsoft.com/office/powerpoint/2010/main" val="306619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18"/>
        <p:cNvGrpSpPr/>
        <p:nvPr/>
      </p:nvGrpSpPr>
      <p:grpSpPr>
        <a:xfrm>
          <a:off x="0" y="0"/>
          <a:ext cx="0" cy="0"/>
          <a:chOff x="0" y="0"/>
          <a:chExt cx="0" cy="0"/>
        </a:xfrm>
      </p:grpSpPr>
      <p:sp>
        <p:nvSpPr>
          <p:cNvPr id="519" name="Google Shape;519;p63"/>
          <p:cNvSpPr txBox="1">
            <a:spLocks noGrp="1"/>
          </p:cNvSpPr>
          <p:nvPr>
            <p:ph type="title"/>
          </p:nvPr>
        </p:nvSpPr>
        <p:spPr>
          <a:xfrm>
            <a:off x="822950" y="286601"/>
            <a:ext cx="7543800" cy="9480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800" i="0" u="none" strike="noStrike" cap="none">
                <a:solidFill>
                  <a:srgbClr val="3F3F3F"/>
                </a:solidFill>
                <a:latin typeface="Century Gothic"/>
                <a:ea typeface="Century Gothic"/>
                <a:cs typeface="Century Gothic"/>
                <a:sym typeface="Century Gothic"/>
              </a:rPr>
              <a:t>Sources &amp; experts</a:t>
            </a:r>
            <a:endParaRPr sz="4800" i="0" u="none" strike="noStrike" cap="none">
              <a:solidFill>
                <a:srgbClr val="3F3F3F"/>
              </a:solidFill>
              <a:latin typeface="Century Gothic"/>
              <a:ea typeface="Century Gothic"/>
              <a:cs typeface="Century Gothic"/>
              <a:sym typeface="Century Gothic"/>
            </a:endParaRPr>
          </a:p>
        </p:txBody>
      </p:sp>
      <p:sp>
        <p:nvSpPr>
          <p:cNvPr id="520" name="Google Shape;520;p63"/>
          <p:cNvSpPr txBox="1">
            <a:spLocks noGrp="1"/>
          </p:cNvSpPr>
          <p:nvPr>
            <p:ph type="body" idx="1"/>
          </p:nvPr>
        </p:nvSpPr>
        <p:spPr>
          <a:xfrm>
            <a:off x="151400" y="1234600"/>
            <a:ext cx="8886900" cy="5089500"/>
          </a:xfrm>
          <a:prstGeom prst="rect">
            <a:avLst/>
          </a:prstGeom>
          <a:noFill/>
          <a:ln>
            <a:noFill/>
          </a:ln>
        </p:spPr>
        <p:txBody>
          <a:bodyPr spcFirstLastPara="1" wrap="square" lIns="0" tIns="45700" rIns="0" bIns="45700" anchor="t" anchorCtr="0">
            <a:noAutofit/>
          </a:bodyPr>
          <a:lstStyle/>
          <a:p>
            <a:pPr marL="457200" marR="0" lvl="0" indent="-355600" algn="l" rtl="0">
              <a:lnSpc>
                <a:spcPct val="115000"/>
              </a:lnSpc>
              <a:spcBef>
                <a:spcPts val="1000"/>
              </a:spcBef>
              <a:spcAft>
                <a:spcPts val="0"/>
              </a:spcAft>
              <a:buClr>
                <a:schemeClr val="accent1"/>
              </a:buClr>
              <a:buSzPts val="2000"/>
              <a:buFont typeface="Calibri"/>
              <a:buChar char=" "/>
            </a:pPr>
            <a:r>
              <a:rPr lang="fi-FI" i="0" u="sng" strike="noStrike" cap="none" dirty="0">
                <a:solidFill>
                  <a:schemeClr val="hlink"/>
                </a:solidFill>
                <a:hlinkClick r:id="rId3"/>
              </a:rPr>
              <a:t>https://idealhnv.wordpress.com/</a:t>
            </a:r>
            <a:r>
              <a:rPr lang="fi-FI" i="0" u="none" strike="noStrike" cap="none" dirty="0">
                <a:solidFill>
                  <a:srgbClr val="3F3F3F"/>
                </a:solidFill>
              </a:rPr>
              <a:t> &amp; </a:t>
            </a:r>
            <a:r>
              <a:rPr lang="fi-FI" i="0" u="sng" strike="noStrike" cap="none" dirty="0">
                <a:solidFill>
                  <a:schemeClr val="hlink"/>
                </a:solidFill>
                <a:hlinkClick r:id="rId4"/>
              </a:rPr>
              <a:t>http://www.high-nature-value-farmland.ie/</a:t>
            </a:r>
            <a:r>
              <a:rPr lang="fi-FI" i="0" u="none" strike="noStrike" cap="none" dirty="0">
                <a:solidFill>
                  <a:srgbClr val="3F3F3F"/>
                </a:solidFill>
              </a:rPr>
              <a:t> </a:t>
            </a:r>
            <a:endParaRPr i="0" u="none" strike="noStrike" cap="none" dirty="0">
              <a:solidFill>
                <a:srgbClr val="3F3F3F"/>
              </a:solidFill>
            </a:endParaRPr>
          </a:p>
          <a:p>
            <a:pPr marL="457200" marR="0" lvl="0" indent="-355600" algn="l" rtl="0">
              <a:lnSpc>
                <a:spcPct val="115000"/>
              </a:lnSpc>
              <a:spcBef>
                <a:spcPts val="1000"/>
              </a:spcBef>
              <a:spcAft>
                <a:spcPts val="0"/>
              </a:spcAft>
              <a:buClr>
                <a:schemeClr val="accent1"/>
              </a:buClr>
              <a:buSzPts val="2000"/>
              <a:buFont typeface="Calibri"/>
              <a:buChar char=" "/>
            </a:pPr>
            <a:r>
              <a:rPr lang="fi-FI" i="0" u="sng" strike="noStrike" cap="none" dirty="0">
                <a:solidFill>
                  <a:schemeClr val="hlink"/>
                </a:solidFill>
                <a:hlinkClick r:id="rId5"/>
              </a:rPr>
              <a:t>http://efncp.org/projects/hnv-farmland-irish-uplands/</a:t>
            </a:r>
            <a:r>
              <a:rPr lang="fi-FI" i="0" u="none" strike="noStrike" cap="none" dirty="0">
                <a:solidFill>
                  <a:srgbClr val="3F3F3F"/>
                </a:solidFill>
              </a:rPr>
              <a:t> </a:t>
            </a:r>
            <a:endParaRPr i="0" u="none" strike="noStrike" cap="none" dirty="0">
              <a:solidFill>
                <a:srgbClr val="3F3F3F"/>
              </a:solidFill>
            </a:endParaRPr>
          </a:p>
          <a:p>
            <a:pPr marL="457200" marR="0" lvl="0" indent="-355600" algn="l" rtl="0">
              <a:lnSpc>
                <a:spcPct val="115000"/>
              </a:lnSpc>
              <a:spcBef>
                <a:spcPts val="1000"/>
              </a:spcBef>
              <a:spcAft>
                <a:spcPts val="0"/>
              </a:spcAft>
              <a:buClr>
                <a:schemeClr val="accent1"/>
              </a:buClr>
              <a:buSzPts val="2000"/>
              <a:buFont typeface="Calibri"/>
              <a:buChar char=" "/>
            </a:pPr>
            <a:r>
              <a:rPr lang="fi-FI" u="sng" dirty="0">
                <a:solidFill>
                  <a:schemeClr val="accent5"/>
                </a:solidFill>
                <a:hlinkClick r:id="rId6"/>
              </a:rPr>
              <a:t>http://www.hnvlink.eu/learning-areas/the-burren-ireland/</a:t>
            </a:r>
            <a:r>
              <a:rPr lang="fi-FI" dirty="0"/>
              <a:t> </a:t>
            </a:r>
            <a:endParaRPr dirty="0"/>
          </a:p>
          <a:p>
            <a:pPr marL="457200" marR="0" lvl="0" indent="-355600" algn="l" rtl="0">
              <a:lnSpc>
                <a:spcPct val="115000"/>
              </a:lnSpc>
              <a:spcBef>
                <a:spcPts val="1000"/>
              </a:spcBef>
              <a:spcAft>
                <a:spcPts val="0"/>
              </a:spcAft>
              <a:buClr>
                <a:schemeClr val="accent1"/>
              </a:buClr>
              <a:buSzPts val="2000"/>
              <a:buFont typeface="Calibri"/>
              <a:buChar char=" "/>
            </a:pPr>
            <a:r>
              <a:rPr lang="fi-FI" i="0" u="sng" strike="noStrike" cap="none" dirty="0">
                <a:solidFill>
                  <a:schemeClr val="hlink"/>
                </a:solidFill>
                <a:hlinkClick r:id="rId7"/>
              </a:rPr>
              <a:t>https://whc.unesco.org/en/tentativelists/5522/</a:t>
            </a:r>
            <a:r>
              <a:rPr lang="fi-FI" i="0" u="none" strike="noStrike" cap="none" dirty="0">
                <a:solidFill>
                  <a:srgbClr val="3F3F3F"/>
                </a:solidFill>
              </a:rPr>
              <a:t> </a:t>
            </a:r>
            <a:endParaRPr i="0" u="none" strike="noStrike" cap="none" dirty="0">
              <a:solidFill>
                <a:srgbClr val="3F3F3F"/>
              </a:solidFill>
            </a:endParaRPr>
          </a:p>
          <a:p>
            <a:pPr marL="457200" marR="0" lvl="0" indent="-355600" algn="l" rtl="0">
              <a:lnSpc>
                <a:spcPct val="115000"/>
              </a:lnSpc>
              <a:spcBef>
                <a:spcPts val="1000"/>
              </a:spcBef>
              <a:spcAft>
                <a:spcPts val="0"/>
              </a:spcAft>
              <a:buClr>
                <a:schemeClr val="accent1"/>
              </a:buClr>
              <a:buSzPts val="2000"/>
              <a:buFont typeface="Calibri"/>
              <a:buChar char=" "/>
            </a:pPr>
            <a:r>
              <a:rPr lang="fi-FI" i="0" u="sng" strike="noStrike" cap="none" dirty="0">
                <a:solidFill>
                  <a:schemeClr val="hlink"/>
                </a:solidFill>
                <a:hlinkClick r:id="rId8"/>
              </a:rPr>
              <a:t>http://burrenprogramme.com/category/high-nature-value-farming/</a:t>
            </a:r>
            <a:r>
              <a:rPr lang="fi-FI" i="0" u="none" strike="noStrike" cap="none" dirty="0">
                <a:solidFill>
                  <a:srgbClr val="3F3F3F"/>
                </a:solidFill>
              </a:rPr>
              <a:t> </a:t>
            </a:r>
            <a:endParaRPr i="0" u="none" strike="noStrike" cap="none" dirty="0">
              <a:solidFill>
                <a:srgbClr val="3F3F3F"/>
              </a:solidFill>
            </a:endParaRPr>
          </a:p>
          <a:p>
            <a:pPr marL="457200" marR="0" lvl="0" indent="-355600" algn="l" rtl="0">
              <a:lnSpc>
                <a:spcPct val="115000"/>
              </a:lnSpc>
              <a:spcBef>
                <a:spcPts val="1000"/>
              </a:spcBef>
              <a:spcAft>
                <a:spcPts val="0"/>
              </a:spcAft>
              <a:buClr>
                <a:schemeClr val="accent1"/>
              </a:buClr>
              <a:buSzPts val="2000"/>
              <a:buFont typeface="Calibri"/>
              <a:buChar char=" "/>
            </a:pPr>
            <a:r>
              <a:rPr lang="fi-FI" i="0" u="sng" strike="noStrike" cap="none" dirty="0">
                <a:solidFill>
                  <a:schemeClr val="hlink"/>
                </a:solidFill>
                <a:hlinkClick r:id="rId9"/>
              </a:rPr>
              <a:t>https://www.aranlife.ie/</a:t>
            </a:r>
            <a:r>
              <a:rPr lang="fi-FI" i="0" u="none" strike="noStrike" cap="none" dirty="0">
                <a:solidFill>
                  <a:srgbClr val="3F3F3F"/>
                </a:solidFill>
              </a:rPr>
              <a:t> </a:t>
            </a:r>
            <a:endParaRPr i="0" u="none" strike="noStrike" cap="none" dirty="0">
              <a:solidFill>
                <a:srgbClr val="3F3F3F"/>
              </a:solidFill>
            </a:endParaRPr>
          </a:p>
          <a:p>
            <a:pPr marL="457200" marR="0" lvl="0" indent="-355600" algn="l" rtl="0">
              <a:lnSpc>
                <a:spcPct val="115000"/>
              </a:lnSpc>
              <a:spcBef>
                <a:spcPts val="1000"/>
              </a:spcBef>
              <a:spcAft>
                <a:spcPts val="0"/>
              </a:spcAft>
              <a:buClr>
                <a:schemeClr val="accent1"/>
              </a:buClr>
              <a:buSzPts val="2000"/>
              <a:buFont typeface="Calibri"/>
              <a:buChar char=" "/>
            </a:pPr>
            <a:r>
              <a:rPr lang="fi-FI" i="0" u="sng" strike="noStrike" cap="none" dirty="0">
                <a:solidFill>
                  <a:schemeClr val="hlink"/>
                </a:solidFill>
                <a:hlinkClick r:id="rId10"/>
              </a:rPr>
              <a:t>https://www.burrenwinterage.com/about-winterage</a:t>
            </a:r>
            <a:r>
              <a:rPr lang="fi-FI" i="0" u="none" strike="noStrike" cap="none" dirty="0">
                <a:solidFill>
                  <a:srgbClr val="3F3F3F"/>
                </a:solidFill>
              </a:rPr>
              <a:t> </a:t>
            </a:r>
            <a:endParaRPr i="0" u="none" strike="noStrike" cap="none" dirty="0">
              <a:solidFill>
                <a:srgbClr val="3F3F3F"/>
              </a:solidFill>
            </a:endParaRPr>
          </a:p>
          <a:p>
            <a:pPr marL="457200" lvl="0" indent="-342900" rtl="0">
              <a:lnSpc>
                <a:spcPct val="100000"/>
              </a:lnSpc>
              <a:spcBef>
                <a:spcPts val="600"/>
              </a:spcBef>
              <a:spcAft>
                <a:spcPts val="0"/>
              </a:spcAft>
              <a:buClr>
                <a:schemeClr val="accent1"/>
              </a:buClr>
              <a:buSzPts val="1800"/>
              <a:buFont typeface="Consolas"/>
              <a:buChar char=" "/>
            </a:pPr>
            <a:r>
              <a:rPr lang="fi-FI" sz="1800" dirty="0">
                <a:solidFill>
                  <a:srgbClr val="000000"/>
                </a:solidFill>
              </a:rPr>
              <a:t>S. Matin, C. A. Sullivan, D. Ó </a:t>
            </a:r>
            <a:r>
              <a:rPr lang="fi-FI" sz="1800" dirty="0" err="1">
                <a:solidFill>
                  <a:srgbClr val="000000"/>
                </a:solidFill>
              </a:rPr>
              <a:t>hUallacháin</a:t>
            </a:r>
            <a:r>
              <a:rPr lang="fi-FI" sz="1800" dirty="0">
                <a:solidFill>
                  <a:srgbClr val="000000"/>
                </a:solidFill>
              </a:rPr>
              <a:t>, D. </a:t>
            </a:r>
            <a:r>
              <a:rPr lang="fi-FI" sz="1800" dirty="0" err="1">
                <a:solidFill>
                  <a:srgbClr val="000000"/>
                </a:solidFill>
              </a:rPr>
              <a:t>Meredith</a:t>
            </a:r>
            <a:r>
              <a:rPr lang="fi-FI" sz="1800" dirty="0">
                <a:solidFill>
                  <a:srgbClr val="000000"/>
                </a:solidFill>
              </a:rPr>
              <a:t>, J. Moran, J. A. Finn &amp; S. Green (2016) </a:t>
            </a:r>
            <a:r>
              <a:rPr lang="fi-FI" sz="1800" dirty="0" err="1">
                <a:solidFill>
                  <a:srgbClr val="000000"/>
                </a:solidFill>
              </a:rPr>
              <a:t>Predicted</a:t>
            </a:r>
            <a:r>
              <a:rPr lang="fi-FI" sz="1800" dirty="0">
                <a:solidFill>
                  <a:srgbClr val="000000"/>
                </a:solidFill>
              </a:rPr>
              <a:t> </a:t>
            </a:r>
            <a:r>
              <a:rPr lang="fi-FI" sz="1800" dirty="0" err="1">
                <a:solidFill>
                  <a:srgbClr val="000000"/>
                </a:solidFill>
              </a:rPr>
              <a:t>distribution</a:t>
            </a:r>
            <a:r>
              <a:rPr lang="fi-FI" sz="1800" dirty="0">
                <a:solidFill>
                  <a:srgbClr val="000000"/>
                </a:solidFill>
              </a:rPr>
              <a:t> of </a:t>
            </a:r>
            <a:r>
              <a:rPr lang="fi-FI" sz="1800" dirty="0" err="1">
                <a:solidFill>
                  <a:srgbClr val="000000"/>
                </a:solidFill>
              </a:rPr>
              <a:t>High</a:t>
            </a:r>
            <a:r>
              <a:rPr lang="fi-FI" sz="1800" dirty="0">
                <a:solidFill>
                  <a:srgbClr val="000000"/>
                </a:solidFill>
              </a:rPr>
              <a:t> </a:t>
            </a:r>
            <a:r>
              <a:rPr lang="fi-FI" sz="1800" dirty="0" err="1">
                <a:solidFill>
                  <a:srgbClr val="000000"/>
                </a:solidFill>
              </a:rPr>
              <a:t>Nature</a:t>
            </a:r>
            <a:r>
              <a:rPr lang="fi-FI" sz="1800" dirty="0">
                <a:solidFill>
                  <a:srgbClr val="000000"/>
                </a:solidFill>
              </a:rPr>
              <a:t> Value </a:t>
            </a:r>
            <a:r>
              <a:rPr lang="fi-FI" sz="1800" dirty="0" err="1">
                <a:solidFill>
                  <a:srgbClr val="000000"/>
                </a:solidFill>
              </a:rPr>
              <a:t>farmland</a:t>
            </a:r>
            <a:r>
              <a:rPr lang="fi-FI" sz="1800" dirty="0">
                <a:solidFill>
                  <a:srgbClr val="000000"/>
                </a:solidFill>
              </a:rPr>
              <a:t> in </a:t>
            </a:r>
            <a:r>
              <a:rPr lang="fi-FI" sz="1800" dirty="0" err="1">
                <a:solidFill>
                  <a:srgbClr val="000000"/>
                </a:solidFill>
              </a:rPr>
              <a:t>the</a:t>
            </a:r>
            <a:r>
              <a:rPr lang="fi-FI" sz="1800" dirty="0">
                <a:solidFill>
                  <a:srgbClr val="000000"/>
                </a:solidFill>
              </a:rPr>
              <a:t> </a:t>
            </a:r>
            <a:r>
              <a:rPr lang="fi-FI" sz="1800" dirty="0" err="1">
                <a:solidFill>
                  <a:srgbClr val="000000"/>
                </a:solidFill>
              </a:rPr>
              <a:t>Republic</a:t>
            </a:r>
            <a:r>
              <a:rPr lang="fi-FI" sz="1800" dirty="0">
                <a:solidFill>
                  <a:srgbClr val="000000"/>
                </a:solidFill>
              </a:rPr>
              <a:t> of </a:t>
            </a:r>
            <a:r>
              <a:rPr lang="fi-FI" sz="1800" dirty="0" err="1">
                <a:solidFill>
                  <a:srgbClr val="000000"/>
                </a:solidFill>
              </a:rPr>
              <a:t>Ireland</a:t>
            </a:r>
            <a:r>
              <a:rPr lang="fi-FI" sz="1800" dirty="0">
                <a:solidFill>
                  <a:srgbClr val="000000"/>
                </a:solidFill>
              </a:rPr>
              <a:t>, Journal of </a:t>
            </a:r>
            <a:r>
              <a:rPr lang="fi-FI" sz="1800" dirty="0" err="1">
                <a:solidFill>
                  <a:srgbClr val="000000"/>
                </a:solidFill>
              </a:rPr>
              <a:t>Maps</a:t>
            </a:r>
            <a:r>
              <a:rPr lang="fi-FI" sz="1800" dirty="0">
                <a:solidFill>
                  <a:srgbClr val="000000"/>
                </a:solidFill>
              </a:rPr>
              <a:t>, 12:sup1, 373-376, DOI: 10.1080/17445647.2016.1223761</a:t>
            </a:r>
            <a:endParaRPr sz="1800" i="0" u="none" strike="noStrike" cap="none" dirty="0">
              <a:solidFill>
                <a:srgbClr val="3F3F3F"/>
              </a:solidFill>
            </a:endParaRPr>
          </a:p>
          <a:p>
            <a:pPr marL="0" marR="0" lvl="0" indent="457200" algn="l" rtl="0">
              <a:lnSpc>
                <a:spcPct val="115000"/>
              </a:lnSpc>
              <a:spcBef>
                <a:spcPts val="0"/>
              </a:spcBef>
              <a:spcAft>
                <a:spcPts val="0"/>
              </a:spcAft>
              <a:buNone/>
            </a:pPr>
            <a:endParaRPr sz="1100" dirty="0"/>
          </a:p>
          <a:p>
            <a:pPr marL="0" marR="0" lvl="0" indent="457200" algn="l" rtl="0">
              <a:lnSpc>
                <a:spcPct val="115000"/>
              </a:lnSpc>
              <a:spcBef>
                <a:spcPts val="0"/>
              </a:spcBef>
              <a:spcAft>
                <a:spcPts val="0"/>
              </a:spcAft>
              <a:buNone/>
            </a:pPr>
            <a:r>
              <a:rPr lang="fi-FI" b="1" dirty="0" err="1"/>
              <a:t>Experts</a:t>
            </a:r>
            <a:r>
              <a:rPr lang="fi-FI" b="1" i="0" u="none" strike="noStrike" cap="none" dirty="0">
                <a:solidFill>
                  <a:srgbClr val="3F3F3F"/>
                </a:solidFill>
              </a:rPr>
              <a:t>:</a:t>
            </a:r>
            <a:r>
              <a:rPr lang="fi-FI" i="0" u="none" strike="noStrike" cap="none" dirty="0">
                <a:solidFill>
                  <a:srgbClr val="3F3F3F"/>
                </a:solidFill>
              </a:rPr>
              <a:t> </a:t>
            </a:r>
            <a:r>
              <a:rPr lang="fi-FI" dirty="0"/>
              <a:t>James Moran, GMIT </a:t>
            </a:r>
            <a:r>
              <a:rPr lang="fi-FI" u="sng" dirty="0">
                <a:solidFill>
                  <a:srgbClr val="0000FF"/>
                </a:solidFill>
                <a:hlinkClick r:id="rId11"/>
              </a:rPr>
              <a:t>James.Moran@gmit.ie</a:t>
            </a:r>
            <a:r>
              <a:rPr lang="fi-FI" dirty="0">
                <a:solidFill>
                  <a:srgbClr val="0000FF"/>
                </a:solidFill>
              </a:rPr>
              <a:t> </a:t>
            </a:r>
            <a:endParaRPr i="0" u="none" strike="noStrike" cap="none" dirty="0">
              <a:solidFill>
                <a:srgbClr val="0000FF"/>
              </a:solidFill>
            </a:endParaRPr>
          </a:p>
        </p:txBody>
      </p:sp>
      <p:sp>
        <p:nvSpPr>
          <p:cNvPr id="521" name="Google Shape;521;p63"/>
          <p:cNvSpPr txBox="1">
            <a:spLocks noGrp="1"/>
          </p:cNvSpPr>
          <p:nvPr>
            <p:ph type="sldNum" idx="12"/>
          </p:nvPr>
        </p:nvSpPr>
        <p:spPr>
          <a:xfrm>
            <a:off x="7993008" y="624362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12</a:t>
            </a:fld>
            <a:endParaRPr/>
          </a:p>
        </p:txBody>
      </p:sp>
    </p:spTree>
    <p:extLst>
      <p:ext uri="{BB962C8B-B14F-4D97-AF65-F5344CB8AC3E}">
        <p14:creationId xmlns:p14="http://schemas.microsoft.com/office/powerpoint/2010/main" val="13667026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pic>
        <p:nvPicPr>
          <p:cNvPr id="897" name="Google Shape;897;p99"/>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1581107"/>
            <a:ext cx="9143999" cy="5276886"/>
          </a:xfrm>
          <a:prstGeom prst="rect">
            <a:avLst/>
          </a:prstGeom>
          <a:noFill/>
          <a:ln>
            <a:noFill/>
          </a:ln>
        </p:spPr>
      </p:pic>
      <p:sp>
        <p:nvSpPr>
          <p:cNvPr id="898" name="Google Shape;898;p99"/>
          <p:cNvSpPr txBox="1">
            <a:spLocks noGrp="1"/>
          </p:cNvSpPr>
          <p:nvPr>
            <p:ph type="title"/>
          </p:nvPr>
        </p:nvSpPr>
        <p:spPr>
          <a:xfrm>
            <a:off x="201750" y="139625"/>
            <a:ext cx="3909000" cy="13038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262626"/>
              </a:buClr>
              <a:buSzPts val="8000"/>
              <a:buFont typeface="Calibri"/>
              <a:buNone/>
            </a:pPr>
            <a:r>
              <a:rPr lang="fi-FI" sz="8000" i="0" u="none" strike="noStrike" cap="none">
                <a:solidFill>
                  <a:srgbClr val="262626"/>
                </a:solidFill>
                <a:latin typeface="Century Gothic"/>
                <a:ea typeface="Century Gothic"/>
                <a:cs typeface="Century Gothic"/>
                <a:sym typeface="Century Gothic"/>
              </a:rPr>
              <a:t>Finland</a:t>
            </a:r>
            <a:endParaRPr sz="8000" i="0" u="none" strike="noStrike" cap="none">
              <a:solidFill>
                <a:srgbClr val="262626"/>
              </a:solidFill>
              <a:latin typeface="Century Gothic"/>
              <a:ea typeface="Century Gothic"/>
              <a:cs typeface="Century Gothic"/>
              <a:sym typeface="Century Gothic"/>
            </a:endParaRPr>
          </a:p>
        </p:txBody>
      </p:sp>
      <p:sp>
        <p:nvSpPr>
          <p:cNvPr id="899" name="Google Shape;899;p99"/>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050"/>
              <a:buFont typeface="Arial"/>
              <a:buNone/>
            </a:pPr>
            <a:fld id="{00000000-1234-1234-1234-123412341234}" type="slidenum">
              <a:rPr lang="fi-FI" sz="1050" b="1" i="0" u="none" strike="noStrike" cap="none">
                <a:solidFill>
                  <a:srgbClr val="FFFFFF"/>
                </a:solidFill>
                <a:latin typeface="Times New Roman"/>
                <a:ea typeface="Times New Roman"/>
                <a:cs typeface="Times New Roman"/>
                <a:sym typeface="Times New Roman"/>
              </a:rPr>
              <a:t>13</a:t>
            </a:fld>
            <a:endParaRPr sz="1050" b="1" i="0" u="none" strike="noStrike" cap="none">
              <a:solidFill>
                <a:srgbClr val="FFFFFF"/>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pic>
        <p:nvPicPr>
          <p:cNvPr id="905" name="Google Shape;905;p100"/>
          <p:cNvPicPr preferRelativeResize="0"/>
          <p:nvPr/>
        </p:nvPicPr>
        <p:blipFill rotWithShape="1">
          <a:blip r:embed="rId3">
            <a:alphaModFix/>
          </a:blip>
          <a:srcRect/>
          <a:stretch/>
        </p:blipFill>
        <p:spPr>
          <a:xfrm>
            <a:off x="170400" y="412346"/>
            <a:ext cx="3347200" cy="5411579"/>
          </a:xfrm>
          <a:prstGeom prst="rect">
            <a:avLst/>
          </a:prstGeom>
          <a:noFill/>
          <a:ln>
            <a:noFill/>
          </a:ln>
        </p:spPr>
      </p:pic>
      <p:sp>
        <p:nvSpPr>
          <p:cNvPr id="906" name="Google Shape;906;p100"/>
          <p:cNvSpPr txBox="1">
            <a:spLocks noGrp="1"/>
          </p:cNvSpPr>
          <p:nvPr>
            <p:ph type="body" idx="1"/>
          </p:nvPr>
        </p:nvSpPr>
        <p:spPr>
          <a:xfrm>
            <a:off x="3291050" y="1774850"/>
            <a:ext cx="5330100" cy="43263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chemeClr val="accent1"/>
              </a:buClr>
              <a:buSzPts val="2400"/>
              <a:buFont typeface="Calibri"/>
              <a:buNone/>
            </a:pPr>
            <a:r>
              <a:rPr lang="fi-FI" sz="2400" b="1"/>
              <a:t>F</a:t>
            </a:r>
            <a:r>
              <a:rPr lang="fi-FI" sz="2400" b="1" i="0" u="none" strike="noStrike" cap="none">
                <a:solidFill>
                  <a:srgbClr val="3F3F3F"/>
                </a:solidFill>
              </a:rPr>
              <a:t>arms with highest scores have:</a:t>
            </a:r>
            <a:endParaRPr sz="2400" b="1" i="0" u="none" strike="noStrike" cap="none">
              <a:solidFill>
                <a:srgbClr val="3F3F3F"/>
              </a:solidFill>
            </a:endParaRPr>
          </a:p>
          <a:p>
            <a:pPr marL="457200" lvl="0" indent="-381000" rtl="0">
              <a:lnSpc>
                <a:spcPct val="115000"/>
              </a:lnSpc>
              <a:spcBef>
                <a:spcPts val="0"/>
              </a:spcBef>
              <a:spcAft>
                <a:spcPts val="0"/>
              </a:spcAft>
              <a:buClr>
                <a:srgbClr val="073763"/>
              </a:buClr>
              <a:buSzPts val="2400"/>
              <a:buChar char="●"/>
            </a:pPr>
            <a:r>
              <a:rPr lang="fi-FI" sz="2400"/>
              <a:t>Large areas of semi-natural grasslands and permanent pastures</a:t>
            </a:r>
            <a:endParaRPr sz="2400"/>
          </a:p>
          <a:p>
            <a:pPr marL="457200" lvl="0" indent="-381000" rtl="0">
              <a:lnSpc>
                <a:spcPct val="115000"/>
              </a:lnSpc>
              <a:spcBef>
                <a:spcPts val="0"/>
              </a:spcBef>
              <a:spcAft>
                <a:spcPts val="0"/>
              </a:spcAft>
              <a:buClr>
                <a:srgbClr val="073763"/>
              </a:buClr>
              <a:buSzPts val="2400"/>
              <a:buChar char="●"/>
            </a:pPr>
            <a:r>
              <a:rPr lang="fi-FI" sz="2400"/>
              <a:t>Large areas under agri-environment contracts for managing semi-natural grasslands, but also </a:t>
            </a:r>
            <a:endParaRPr sz="2400"/>
          </a:p>
          <a:p>
            <a:pPr marL="914400" lvl="1" indent="-317500" rtl="0">
              <a:lnSpc>
                <a:spcPct val="115000"/>
              </a:lnSpc>
              <a:spcBef>
                <a:spcPts val="0"/>
              </a:spcBef>
              <a:spcAft>
                <a:spcPts val="0"/>
              </a:spcAft>
              <a:buClr>
                <a:schemeClr val="dk1"/>
              </a:buClr>
              <a:buSzPts val="1400"/>
              <a:buFont typeface="Arial"/>
              <a:buChar char="○"/>
            </a:pPr>
            <a:r>
              <a:rPr lang="fi-FI" sz="2400" i="0" u="none" strike="noStrike" cap="none">
                <a:solidFill>
                  <a:srgbClr val="3F3F3F"/>
                </a:solidFill>
              </a:rPr>
              <a:t>Small field parcels</a:t>
            </a:r>
            <a:endParaRPr sz="2400"/>
          </a:p>
          <a:p>
            <a:pPr marL="914400" lvl="1" indent="-317500" rtl="0">
              <a:lnSpc>
                <a:spcPct val="115000"/>
              </a:lnSpc>
              <a:spcBef>
                <a:spcPts val="0"/>
              </a:spcBef>
              <a:spcAft>
                <a:spcPts val="0"/>
              </a:spcAft>
              <a:buClr>
                <a:schemeClr val="dk1"/>
              </a:buClr>
              <a:buSzPts val="1400"/>
              <a:buFont typeface="Arial"/>
              <a:buChar char="○"/>
            </a:pPr>
            <a:r>
              <a:rPr lang="fi-FI" sz="2400"/>
              <a:t>Animal husbandry</a:t>
            </a:r>
            <a:endParaRPr sz="2400"/>
          </a:p>
          <a:p>
            <a:pPr marL="914400" lvl="1" indent="-317500" rtl="0">
              <a:lnSpc>
                <a:spcPct val="115000"/>
              </a:lnSpc>
              <a:spcBef>
                <a:spcPts val="0"/>
              </a:spcBef>
              <a:spcAft>
                <a:spcPts val="0"/>
              </a:spcAft>
              <a:buClr>
                <a:schemeClr val="dk1"/>
              </a:buClr>
              <a:buSzPts val="1400"/>
              <a:buFont typeface="Arial"/>
              <a:buChar char="○"/>
            </a:pPr>
            <a:r>
              <a:rPr lang="fi-FI" sz="2400"/>
              <a:t>Large areas under extensive land use, such as grassland, fallow </a:t>
            </a:r>
            <a:endParaRPr sz="2400" i="0" u="none" strike="noStrike" cap="none">
              <a:solidFill>
                <a:srgbClr val="3F3F3F"/>
              </a:solidFill>
            </a:endParaRPr>
          </a:p>
          <a:p>
            <a:pPr marL="0" marR="0" lvl="0" indent="0" algn="l" rtl="0">
              <a:lnSpc>
                <a:spcPct val="115000"/>
              </a:lnSpc>
              <a:spcBef>
                <a:spcPts val="1200"/>
              </a:spcBef>
              <a:spcAft>
                <a:spcPts val="200"/>
              </a:spcAft>
              <a:buClr>
                <a:schemeClr val="accent1"/>
              </a:buClr>
              <a:buSzPts val="2400"/>
              <a:buFont typeface="Calibri"/>
              <a:buNone/>
            </a:pPr>
            <a:endParaRPr sz="2400" b="0" i="0" u="none" strike="noStrike" cap="none">
              <a:solidFill>
                <a:srgbClr val="3F3F3F"/>
              </a:solidFill>
              <a:latin typeface="Calibri"/>
              <a:ea typeface="Calibri"/>
              <a:cs typeface="Calibri"/>
              <a:sym typeface="Calibri"/>
            </a:endParaRPr>
          </a:p>
        </p:txBody>
      </p:sp>
      <p:sp>
        <p:nvSpPr>
          <p:cNvPr id="907" name="Google Shape;907;p100"/>
          <p:cNvSpPr txBox="1"/>
          <p:nvPr/>
        </p:nvSpPr>
        <p:spPr>
          <a:xfrm>
            <a:off x="3350375" y="387675"/>
            <a:ext cx="5419800" cy="1174800"/>
          </a:xfrm>
          <a:prstGeom prst="rect">
            <a:avLst/>
          </a:prstGeom>
          <a:noFill/>
          <a:ln>
            <a:noFill/>
          </a:ln>
        </p:spPr>
        <p:txBody>
          <a:bodyPr spcFirstLastPara="1" wrap="square" lIns="91425" tIns="91425" rIns="91425" bIns="91425" anchor="t" anchorCtr="0">
            <a:noAutofit/>
          </a:bodyPr>
          <a:lstStyle/>
          <a:p>
            <a:pPr marL="0" marR="0" lvl="0" indent="0" rtl="0">
              <a:lnSpc>
                <a:spcPct val="100000"/>
              </a:lnSpc>
              <a:spcBef>
                <a:spcPts val="0"/>
              </a:spcBef>
              <a:spcAft>
                <a:spcPts val="0"/>
              </a:spcAft>
              <a:buClr>
                <a:srgbClr val="000000"/>
              </a:buClr>
              <a:buSzPts val="3600"/>
              <a:buFont typeface="Arial"/>
              <a:buNone/>
            </a:pPr>
            <a:r>
              <a:rPr lang="fi-FI" sz="3600" i="0" u="none" strike="noStrike" cap="none">
                <a:solidFill>
                  <a:srgbClr val="3F3F3F"/>
                </a:solidFill>
                <a:latin typeface="Century Gothic"/>
                <a:ea typeface="Century Gothic"/>
                <a:cs typeface="Century Gothic"/>
                <a:sym typeface="Century Gothic"/>
              </a:rPr>
              <a:t>HNV farming indicator </a:t>
            </a:r>
            <a:r>
              <a:rPr lang="fi-FI" sz="3600">
                <a:solidFill>
                  <a:srgbClr val="3F3F3F"/>
                </a:solidFill>
                <a:latin typeface="Century Gothic"/>
                <a:ea typeface="Century Gothic"/>
                <a:cs typeface="Century Gothic"/>
                <a:sym typeface="Century Gothic"/>
              </a:rPr>
              <a:t>at </a:t>
            </a:r>
            <a:r>
              <a:rPr lang="fi-FI" sz="3600" i="0" u="none" strike="noStrike" cap="none">
                <a:solidFill>
                  <a:srgbClr val="3F3F3F"/>
                </a:solidFill>
                <a:latin typeface="Century Gothic"/>
                <a:ea typeface="Century Gothic"/>
                <a:cs typeface="Century Gothic"/>
                <a:sym typeface="Century Gothic"/>
              </a:rPr>
              <a:t>farm level</a:t>
            </a:r>
            <a:endParaRPr sz="3600" i="0" u="none" strike="noStrike" cap="none">
              <a:solidFill>
                <a:srgbClr val="3F3F3F"/>
              </a:solidFill>
              <a:latin typeface="Century Gothic"/>
              <a:ea typeface="Century Gothic"/>
              <a:cs typeface="Century Gothic"/>
              <a:sym typeface="Century Gothic"/>
            </a:endParaRPr>
          </a:p>
        </p:txBody>
      </p:sp>
      <p:sp>
        <p:nvSpPr>
          <p:cNvPr id="908" name="Google Shape;908;p100"/>
          <p:cNvSpPr txBox="1"/>
          <p:nvPr/>
        </p:nvSpPr>
        <p:spPr>
          <a:xfrm>
            <a:off x="1825675" y="6225875"/>
            <a:ext cx="4651200" cy="579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FI" sz="1200" i="0" u="none" strike="noStrike" cap="none">
                <a:solidFill>
                  <a:srgbClr val="666666"/>
                </a:solidFill>
                <a:latin typeface="Calibri"/>
                <a:ea typeface="Calibri"/>
                <a:cs typeface="Calibri"/>
                <a:sym typeface="Calibri"/>
              </a:rPr>
              <a:t>Source: Heliölä et al. 2009</a:t>
            </a:r>
            <a:endParaRPr sz="1200" i="0" u="none" strike="noStrike" cap="none">
              <a:solidFill>
                <a:srgbClr val="666666"/>
              </a:solidFill>
              <a:latin typeface="Calibri"/>
              <a:ea typeface="Calibri"/>
              <a:cs typeface="Calibri"/>
              <a:sym typeface="Calibri"/>
            </a:endParaRPr>
          </a:p>
        </p:txBody>
      </p:sp>
      <p:sp>
        <p:nvSpPr>
          <p:cNvPr id="909" name="Google Shape;909;p100"/>
          <p:cNvSpPr txBox="1">
            <a:spLocks noGrp="1"/>
          </p:cNvSpPr>
          <p:nvPr>
            <p:ph type="sldNum" idx="12"/>
          </p:nvPr>
        </p:nvSpPr>
        <p:spPr>
          <a:xfrm>
            <a:off x="8072633" y="625347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14</a:t>
            </a:fld>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101"/>
          <p:cNvSpPr txBox="1">
            <a:spLocks noGrp="1"/>
          </p:cNvSpPr>
          <p:nvPr>
            <p:ph type="body" idx="1"/>
          </p:nvPr>
        </p:nvSpPr>
        <p:spPr>
          <a:xfrm>
            <a:off x="4318775" y="1885675"/>
            <a:ext cx="4744200" cy="2190600"/>
          </a:xfrm>
          <a:prstGeom prst="rect">
            <a:avLst/>
          </a:prstGeom>
          <a:solidFill>
            <a:srgbClr val="FFFFFF"/>
          </a:solidFill>
          <a:ln>
            <a:noFill/>
          </a:ln>
        </p:spPr>
        <p:txBody>
          <a:bodyPr spcFirstLastPara="1" wrap="square" lIns="0" tIns="45700" rIns="0" bIns="45700" anchor="ctr" anchorCtr="0">
            <a:noAutofit/>
          </a:bodyPr>
          <a:lstStyle/>
          <a:p>
            <a:pPr marL="914400" lvl="0" indent="-381000" rtl="0">
              <a:lnSpc>
                <a:spcPct val="115000"/>
              </a:lnSpc>
              <a:spcBef>
                <a:spcPts val="0"/>
              </a:spcBef>
              <a:spcAft>
                <a:spcPts val="0"/>
              </a:spcAft>
              <a:buClr>
                <a:srgbClr val="073763"/>
              </a:buClr>
              <a:buSzPts val="2400"/>
              <a:buFont typeface="Noto Sans Symbols"/>
              <a:buChar char="●"/>
            </a:pPr>
            <a:r>
              <a:rPr lang="fi-FI" sz="2400">
                <a:solidFill>
                  <a:srgbClr val="434343"/>
                </a:solidFill>
              </a:rPr>
              <a:t>Suckler cow producers</a:t>
            </a:r>
            <a:endParaRPr sz="2400">
              <a:solidFill>
                <a:srgbClr val="434343"/>
              </a:solidFill>
            </a:endParaRPr>
          </a:p>
          <a:p>
            <a:pPr marL="914400" lvl="0" indent="-381000" rtl="0">
              <a:lnSpc>
                <a:spcPct val="115000"/>
              </a:lnSpc>
              <a:spcBef>
                <a:spcPts val="0"/>
              </a:spcBef>
              <a:spcAft>
                <a:spcPts val="0"/>
              </a:spcAft>
              <a:buClr>
                <a:srgbClr val="073763"/>
              </a:buClr>
              <a:buSzPts val="2400"/>
              <a:buChar char="●"/>
            </a:pPr>
            <a:r>
              <a:rPr lang="fi-FI" sz="2400">
                <a:solidFill>
                  <a:srgbClr val="434343"/>
                </a:solidFill>
              </a:rPr>
              <a:t>Sheep, horse farms</a:t>
            </a:r>
            <a:endParaRPr sz="2400">
              <a:solidFill>
                <a:srgbClr val="434343"/>
              </a:solidFill>
            </a:endParaRPr>
          </a:p>
          <a:p>
            <a:pPr marL="914400" lvl="0" indent="-381000" rtl="0">
              <a:lnSpc>
                <a:spcPct val="115000"/>
              </a:lnSpc>
              <a:spcBef>
                <a:spcPts val="0"/>
              </a:spcBef>
              <a:spcAft>
                <a:spcPts val="0"/>
              </a:spcAft>
              <a:buClr>
                <a:srgbClr val="073763"/>
              </a:buClr>
              <a:buSzPts val="2400"/>
              <a:buChar char="●"/>
            </a:pPr>
            <a:r>
              <a:rPr lang="fi-FI" sz="2400">
                <a:solidFill>
                  <a:srgbClr val="434343"/>
                </a:solidFill>
              </a:rPr>
              <a:t>Seldom dairy farms</a:t>
            </a:r>
            <a:endParaRPr sz="2400">
              <a:solidFill>
                <a:srgbClr val="434343"/>
              </a:solidFill>
            </a:endParaRPr>
          </a:p>
          <a:p>
            <a:pPr marL="914400" lvl="0" indent="-381000" rtl="0">
              <a:lnSpc>
                <a:spcPct val="115000"/>
              </a:lnSpc>
              <a:spcBef>
                <a:spcPts val="0"/>
              </a:spcBef>
              <a:spcAft>
                <a:spcPts val="0"/>
              </a:spcAft>
              <a:buClr>
                <a:srgbClr val="073763"/>
              </a:buClr>
              <a:buSzPts val="2400"/>
              <a:buChar char="●"/>
            </a:pPr>
            <a:r>
              <a:rPr lang="fi-FI" sz="2400">
                <a:solidFill>
                  <a:srgbClr val="434343"/>
                </a:solidFill>
              </a:rPr>
              <a:t>All farms also have intensively  </a:t>
            </a:r>
            <a:endParaRPr sz="2400">
              <a:solidFill>
                <a:srgbClr val="434343"/>
              </a:solidFill>
            </a:endParaRPr>
          </a:p>
          <a:p>
            <a:pPr marL="914400" lvl="0" indent="0" rtl="0">
              <a:lnSpc>
                <a:spcPct val="115000"/>
              </a:lnSpc>
              <a:spcBef>
                <a:spcPts val="0"/>
              </a:spcBef>
              <a:spcAft>
                <a:spcPts val="0"/>
              </a:spcAft>
              <a:buNone/>
            </a:pPr>
            <a:r>
              <a:rPr lang="fi-FI" sz="2400">
                <a:solidFill>
                  <a:srgbClr val="434343"/>
                </a:solidFill>
              </a:rPr>
              <a:t>cultivated grasslands.</a:t>
            </a:r>
            <a:endParaRPr sz="2400">
              <a:solidFill>
                <a:srgbClr val="434343"/>
              </a:solidFill>
            </a:endParaRPr>
          </a:p>
        </p:txBody>
      </p:sp>
      <p:sp>
        <p:nvSpPr>
          <p:cNvPr id="915" name="Google Shape;915;p101"/>
          <p:cNvSpPr txBox="1">
            <a:spLocks noGrp="1"/>
          </p:cNvSpPr>
          <p:nvPr>
            <p:ph type="sldNum" idx="12"/>
          </p:nvPr>
        </p:nvSpPr>
        <p:spPr>
          <a:xfrm>
            <a:off x="7425344" y="6459786"/>
            <a:ext cx="9840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sz="1050">
                <a:solidFill>
                  <a:srgbClr val="FFFFFF"/>
                </a:solidFill>
                <a:latin typeface="Arial"/>
                <a:ea typeface="Arial"/>
                <a:cs typeface="Arial"/>
                <a:sym typeface="Arial"/>
              </a:rPr>
              <a:t>15</a:t>
            </a:fld>
            <a:endParaRPr sz="1050">
              <a:solidFill>
                <a:srgbClr val="FFFFFF"/>
              </a:solidFill>
              <a:latin typeface="Arial"/>
              <a:ea typeface="Arial"/>
              <a:cs typeface="Arial"/>
              <a:sym typeface="Arial"/>
            </a:endParaRPr>
          </a:p>
        </p:txBody>
      </p:sp>
      <p:sp>
        <p:nvSpPr>
          <p:cNvPr id="916" name="Google Shape;916;p101"/>
          <p:cNvSpPr txBox="1">
            <a:spLocks noGrp="1"/>
          </p:cNvSpPr>
          <p:nvPr>
            <p:ph type="title"/>
          </p:nvPr>
        </p:nvSpPr>
        <p:spPr>
          <a:xfrm>
            <a:off x="800100" y="144476"/>
            <a:ext cx="7543800" cy="920100"/>
          </a:xfrm>
          <a:prstGeom prst="rect">
            <a:avLst/>
          </a:prstGeom>
        </p:spPr>
        <p:txBody>
          <a:bodyPr spcFirstLastPara="1" wrap="square" lIns="91425" tIns="45700" rIns="91425" bIns="45700" anchor="b" anchorCtr="0">
            <a:noAutofit/>
          </a:bodyPr>
          <a:lstStyle/>
          <a:p>
            <a:pPr marL="0" lvl="0" indent="0">
              <a:spcBef>
                <a:spcPts val="0"/>
              </a:spcBef>
              <a:spcAft>
                <a:spcPts val="0"/>
              </a:spcAft>
              <a:buNone/>
            </a:pPr>
            <a:r>
              <a:rPr lang="fi-FI">
                <a:latin typeface="Century Gothic"/>
                <a:ea typeface="Century Gothic"/>
                <a:cs typeface="Century Gothic"/>
                <a:sym typeface="Century Gothic"/>
              </a:rPr>
              <a:t>HNV farming systems</a:t>
            </a:r>
            <a:endParaRPr>
              <a:latin typeface="Century Gothic"/>
              <a:ea typeface="Century Gothic"/>
              <a:cs typeface="Century Gothic"/>
              <a:sym typeface="Century Gothic"/>
            </a:endParaRPr>
          </a:p>
        </p:txBody>
      </p:sp>
      <p:sp>
        <p:nvSpPr>
          <p:cNvPr id="917" name="Google Shape;917;p101"/>
          <p:cNvSpPr txBox="1"/>
          <p:nvPr/>
        </p:nvSpPr>
        <p:spPr>
          <a:xfrm>
            <a:off x="4681125" y="1064575"/>
            <a:ext cx="4305900" cy="821100"/>
          </a:xfrm>
          <a:prstGeom prst="rect">
            <a:avLst/>
          </a:prstGeom>
          <a:noFill/>
          <a:ln>
            <a:noFill/>
          </a:ln>
        </p:spPr>
        <p:txBody>
          <a:bodyPr spcFirstLastPara="1" wrap="square" lIns="91425" tIns="91425" rIns="91425" bIns="91425" anchor="ctr" anchorCtr="0">
            <a:noAutofit/>
          </a:bodyPr>
          <a:lstStyle/>
          <a:p>
            <a:pPr marL="0" lvl="0" indent="0" rtl="0">
              <a:lnSpc>
                <a:spcPct val="115000"/>
              </a:lnSpc>
              <a:spcBef>
                <a:spcPts val="0"/>
              </a:spcBef>
              <a:spcAft>
                <a:spcPts val="0"/>
              </a:spcAft>
              <a:buNone/>
            </a:pPr>
            <a:r>
              <a:rPr lang="fi-FI" sz="2400">
                <a:solidFill>
                  <a:srgbClr val="434343"/>
                </a:solidFill>
                <a:latin typeface="Calibri"/>
                <a:ea typeface="Calibri"/>
                <a:cs typeface="Calibri"/>
                <a:sym typeface="Calibri"/>
              </a:rPr>
              <a:t>Include extensive grazing:</a:t>
            </a:r>
            <a:endParaRPr/>
          </a:p>
        </p:txBody>
      </p:sp>
      <p:sp>
        <p:nvSpPr>
          <p:cNvPr id="918" name="Google Shape;918;p101"/>
          <p:cNvSpPr txBox="1"/>
          <p:nvPr/>
        </p:nvSpPr>
        <p:spPr>
          <a:xfrm>
            <a:off x="684275" y="4076275"/>
            <a:ext cx="8088600" cy="20724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i-FI" sz="2400">
                <a:latin typeface="Calibri"/>
                <a:ea typeface="Calibri"/>
                <a:cs typeface="Calibri"/>
                <a:sym typeface="Calibri"/>
              </a:rPr>
              <a:t>Common:</a:t>
            </a:r>
            <a:endParaRPr sz="2400">
              <a:latin typeface="Calibri"/>
              <a:ea typeface="Calibri"/>
              <a:cs typeface="Calibri"/>
              <a:sym typeface="Calibri"/>
            </a:endParaRPr>
          </a:p>
          <a:p>
            <a:pPr marL="457200" lvl="0" indent="-381000" rtl="0">
              <a:lnSpc>
                <a:spcPct val="115000"/>
              </a:lnSpc>
              <a:spcBef>
                <a:spcPts val="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Management of semi-natural grasslands by grazing or mowing that does not relate to farm production</a:t>
            </a:r>
            <a:endParaRPr sz="2400">
              <a:solidFill>
                <a:srgbClr val="3F3F3F"/>
              </a:solidFill>
              <a:latin typeface="Calibri"/>
              <a:ea typeface="Calibri"/>
              <a:cs typeface="Calibri"/>
              <a:sym typeface="Calibri"/>
            </a:endParaRPr>
          </a:p>
          <a:p>
            <a:pPr marL="457200" lvl="0" indent="-381000" rtl="0">
              <a:lnSpc>
                <a:spcPct val="115000"/>
              </a:lnSpc>
              <a:spcBef>
                <a:spcPts val="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Management by conservation authorities, NGOs, volunteers</a:t>
            </a:r>
            <a:endParaRPr sz="2400">
              <a:solidFill>
                <a:srgbClr val="3F3F3F"/>
              </a:solidFill>
              <a:latin typeface="Calibri"/>
              <a:ea typeface="Calibri"/>
              <a:cs typeface="Calibri"/>
              <a:sym typeface="Calibri"/>
            </a:endParaRPr>
          </a:p>
          <a:p>
            <a:pPr marL="457200" lvl="0" indent="-381000" rtl="0">
              <a:lnSpc>
                <a:spcPct val="115000"/>
              </a:lnSpc>
              <a:spcBef>
                <a:spcPts val="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Entrepreneurship- grazing as a service. </a:t>
            </a:r>
            <a:endParaRPr sz="2400">
              <a:solidFill>
                <a:srgbClr val="3F3F3F"/>
              </a:solidFill>
              <a:latin typeface="Calibri"/>
              <a:ea typeface="Calibri"/>
              <a:cs typeface="Calibri"/>
              <a:sym typeface="Calibri"/>
            </a:endParaRPr>
          </a:p>
        </p:txBody>
      </p:sp>
      <p:pic>
        <p:nvPicPr>
          <p:cNvPr id="919" name="Google Shape;919;p101"/>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684275" y="1412525"/>
            <a:ext cx="3801673" cy="2663752"/>
          </a:xfrm>
          <a:prstGeom prst="rect">
            <a:avLst/>
          </a:prstGeom>
          <a:noFill/>
          <a:ln>
            <a:noFill/>
          </a:ln>
        </p:spPr>
      </p:pic>
      <p:sp>
        <p:nvSpPr>
          <p:cNvPr id="920" name="Google Shape;920;p101"/>
          <p:cNvSpPr txBox="1"/>
          <p:nvPr/>
        </p:nvSpPr>
        <p:spPr>
          <a:xfrm>
            <a:off x="3117650" y="3711175"/>
            <a:ext cx="1368300" cy="365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Clr>
                <a:schemeClr val="dk1"/>
              </a:buClr>
              <a:buSzPts val="1200"/>
              <a:buFont typeface="Times New Roman"/>
              <a:buNone/>
            </a:pPr>
            <a:r>
              <a:rPr lang="fi-FI" sz="900">
                <a:solidFill>
                  <a:srgbClr val="FFFFFF"/>
                </a:solidFill>
                <a:latin typeface="Times New Roman"/>
                <a:ea typeface="Times New Roman"/>
                <a:cs typeface="Times New Roman"/>
                <a:sym typeface="Times New Roman"/>
              </a:rPr>
              <a:t>T. Birge CC BY–NC-SA</a:t>
            </a:r>
            <a:endParaRPr sz="900">
              <a:solidFill>
                <a:srgbClr val="FFFFFF"/>
              </a:solidFill>
              <a:latin typeface="Times New Roman"/>
              <a:ea typeface="Times New Roman"/>
              <a:cs typeface="Times New Roman"/>
              <a:sym typeface="Times New Roman"/>
            </a:endParaRPr>
          </a:p>
          <a:p>
            <a:pPr marL="0" lvl="0" indent="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24"/>
        <p:cNvGrpSpPr/>
        <p:nvPr/>
      </p:nvGrpSpPr>
      <p:grpSpPr>
        <a:xfrm>
          <a:off x="0" y="0"/>
          <a:ext cx="0" cy="0"/>
          <a:chOff x="0" y="0"/>
          <a:chExt cx="0" cy="0"/>
        </a:xfrm>
      </p:grpSpPr>
      <p:sp>
        <p:nvSpPr>
          <p:cNvPr id="925" name="Google Shape;925;p102"/>
          <p:cNvSpPr txBox="1"/>
          <p:nvPr/>
        </p:nvSpPr>
        <p:spPr>
          <a:xfrm>
            <a:off x="377125" y="281600"/>
            <a:ext cx="8515200" cy="830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i-FI" sz="3600">
                <a:solidFill>
                  <a:srgbClr val="3F3F3F"/>
                </a:solidFill>
                <a:latin typeface="Century Gothic"/>
                <a:ea typeface="Century Gothic"/>
                <a:cs typeface="Century Gothic"/>
                <a:sym typeface="Century Gothic"/>
              </a:rPr>
              <a:t>HNV farmland: T</a:t>
            </a:r>
            <a:r>
              <a:rPr lang="fi-FI" sz="3600" i="0" u="none" strike="noStrike" cap="none">
                <a:solidFill>
                  <a:srgbClr val="3F3F3F"/>
                </a:solidFill>
                <a:latin typeface="Century Gothic"/>
                <a:ea typeface="Century Gothic"/>
                <a:cs typeface="Century Gothic"/>
                <a:sym typeface="Century Gothic"/>
              </a:rPr>
              <a:t>raditional biotope</a:t>
            </a:r>
            <a:r>
              <a:rPr lang="fi-FI" sz="3600">
                <a:solidFill>
                  <a:srgbClr val="3F3F3F"/>
                </a:solidFill>
                <a:latin typeface="Century Gothic"/>
                <a:ea typeface="Century Gothic"/>
                <a:cs typeface="Century Gothic"/>
                <a:sym typeface="Century Gothic"/>
              </a:rPr>
              <a:t>s</a:t>
            </a:r>
            <a:endParaRPr sz="1400" i="0" u="none" strike="noStrike" cap="none">
              <a:solidFill>
                <a:srgbClr val="3F3F3F"/>
              </a:solidFill>
              <a:latin typeface="Century Gothic"/>
              <a:ea typeface="Century Gothic"/>
              <a:cs typeface="Century Gothic"/>
              <a:sym typeface="Century Gothic"/>
            </a:endParaRPr>
          </a:p>
        </p:txBody>
      </p:sp>
      <p:sp>
        <p:nvSpPr>
          <p:cNvPr id="926" name="Google Shape;926;p102"/>
          <p:cNvSpPr/>
          <p:nvPr/>
        </p:nvSpPr>
        <p:spPr>
          <a:xfrm>
            <a:off x="314400" y="1201675"/>
            <a:ext cx="8310300" cy="2221800"/>
          </a:xfrm>
          <a:prstGeom prst="rect">
            <a:avLst/>
          </a:prstGeom>
          <a:noFill/>
          <a:ln>
            <a:noFill/>
          </a:ln>
        </p:spPr>
        <p:txBody>
          <a:bodyPr spcFirstLastPara="1" wrap="square" lIns="91425" tIns="45700" rIns="91425" bIns="45700" anchor="t" anchorCtr="0">
            <a:noAutofit/>
          </a:bodyPr>
          <a:lstStyle/>
          <a:p>
            <a:pPr marL="457200" lvl="0" indent="-381000" rtl="0">
              <a:lnSpc>
                <a:spcPct val="115000"/>
              </a:lnSpc>
              <a:spcBef>
                <a:spcPts val="0"/>
              </a:spcBef>
              <a:spcAft>
                <a:spcPts val="0"/>
              </a:spcAft>
              <a:buClr>
                <a:srgbClr val="073763"/>
              </a:buClr>
              <a:buSzPts val="2400"/>
              <a:buFont typeface="Calibri"/>
              <a:buChar char="●"/>
            </a:pPr>
            <a:r>
              <a:rPr lang="fi-FI" sz="2400">
                <a:solidFill>
                  <a:srgbClr val="3F3F3F"/>
                </a:solidFill>
                <a:latin typeface="Calibri"/>
                <a:ea typeface="Calibri"/>
                <a:cs typeface="Calibri"/>
                <a:sym typeface="Calibri"/>
              </a:rPr>
              <a:t>Different types of meadowland, moorland and wooded pastures</a:t>
            </a:r>
            <a:endParaRPr sz="2400">
              <a:solidFill>
                <a:srgbClr val="3F3F3F"/>
              </a:solidFill>
              <a:latin typeface="Calibri"/>
              <a:ea typeface="Calibri"/>
              <a:cs typeface="Calibri"/>
              <a:sym typeface="Calibri"/>
            </a:endParaRPr>
          </a:p>
          <a:p>
            <a:pPr marL="457200" lvl="0" indent="-381000" rtl="0">
              <a:lnSpc>
                <a:spcPct val="115000"/>
              </a:lnSpc>
              <a:spcBef>
                <a:spcPts val="0"/>
              </a:spcBef>
              <a:spcAft>
                <a:spcPts val="0"/>
              </a:spcAft>
              <a:buClr>
                <a:srgbClr val="073763"/>
              </a:buClr>
              <a:buSzPts val="2400"/>
              <a:buFont typeface="Calibri"/>
              <a:buChar char="●"/>
            </a:pPr>
            <a:r>
              <a:rPr lang="fi-FI" sz="2400">
                <a:solidFill>
                  <a:srgbClr val="3F3F3F"/>
                </a:solidFill>
                <a:latin typeface="Calibri"/>
                <a:ea typeface="Calibri"/>
                <a:cs typeface="Calibri"/>
                <a:sym typeface="Calibri"/>
              </a:rPr>
              <a:t>c. </a:t>
            </a:r>
            <a:r>
              <a:rPr lang="fi-FI" sz="2400" b="0" i="0" u="none" strike="noStrike" cap="none">
                <a:solidFill>
                  <a:srgbClr val="3F3F3F"/>
                </a:solidFill>
                <a:latin typeface="Calibri"/>
                <a:ea typeface="Calibri"/>
                <a:cs typeface="Calibri"/>
                <a:sym typeface="Calibri"/>
              </a:rPr>
              <a:t>40,000 ha remaining (</a:t>
            </a:r>
            <a:r>
              <a:rPr lang="fi-FI" sz="2400">
                <a:solidFill>
                  <a:srgbClr val="3F3F3F"/>
                </a:solidFill>
                <a:latin typeface="Calibri"/>
                <a:ea typeface="Calibri"/>
                <a:cs typeface="Calibri"/>
                <a:sym typeface="Calibri"/>
              </a:rPr>
              <a:t>&lt; 1% from beg. 20th century)</a:t>
            </a:r>
            <a:r>
              <a:rPr lang="fi-FI" sz="2400" b="0" i="0" u="none" strike="noStrike" cap="none">
                <a:solidFill>
                  <a:srgbClr val="3F3F3F"/>
                </a:solidFill>
                <a:latin typeface="Calibri"/>
                <a:ea typeface="Calibri"/>
                <a:cs typeface="Calibri"/>
                <a:sym typeface="Calibri"/>
              </a:rPr>
              <a:t>, highly </a:t>
            </a:r>
            <a:r>
              <a:rPr lang="fi-FI" sz="2400">
                <a:solidFill>
                  <a:srgbClr val="3F3F3F"/>
                </a:solidFill>
                <a:latin typeface="Calibri"/>
                <a:ea typeface="Calibri"/>
                <a:cs typeface="Calibri"/>
                <a:sym typeface="Calibri"/>
              </a:rPr>
              <a:t>fragmented, mostly  small areas</a:t>
            </a:r>
            <a:endParaRPr sz="2400">
              <a:solidFill>
                <a:srgbClr val="3F3F3F"/>
              </a:solidFill>
              <a:latin typeface="Calibri"/>
              <a:ea typeface="Calibri"/>
              <a:cs typeface="Calibri"/>
              <a:sym typeface="Calibri"/>
            </a:endParaRPr>
          </a:p>
          <a:p>
            <a:pPr marL="457200" lvl="0" indent="-381000" rtl="0">
              <a:lnSpc>
                <a:spcPct val="115000"/>
              </a:lnSpc>
              <a:spcBef>
                <a:spcPts val="0"/>
              </a:spcBef>
              <a:spcAft>
                <a:spcPts val="0"/>
              </a:spcAft>
              <a:buClr>
                <a:srgbClr val="073763"/>
              </a:buClr>
              <a:buSzPts val="2400"/>
              <a:buFont typeface="Calibri"/>
              <a:buChar char="●"/>
            </a:pPr>
            <a:r>
              <a:rPr lang="fi-FI" sz="2400" b="0" i="0" u="none" strike="noStrike" cap="none">
                <a:solidFill>
                  <a:srgbClr val="3F3F3F"/>
                </a:solidFill>
                <a:latin typeface="Calibri"/>
                <a:ea typeface="Calibri"/>
                <a:cs typeface="Calibri"/>
                <a:sym typeface="Calibri"/>
              </a:rPr>
              <a:t>App. ⅓ are woodland pastures</a:t>
            </a:r>
            <a:endParaRPr sz="2400" b="0" i="0" u="none" strike="noStrike" cap="none">
              <a:solidFill>
                <a:srgbClr val="3F3F3F"/>
              </a:solidFill>
              <a:latin typeface="Arial"/>
              <a:ea typeface="Arial"/>
              <a:cs typeface="Arial"/>
              <a:sym typeface="Arial"/>
            </a:endParaRPr>
          </a:p>
        </p:txBody>
      </p:sp>
      <p:sp>
        <p:nvSpPr>
          <p:cNvPr id="927" name="Google Shape;927;p102"/>
          <p:cNvSpPr txBox="1"/>
          <p:nvPr/>
        </p:nvSpPr>
        <p:spPr>
          <a:xfrm>
            <a:off x="377125" y="3666227"/>
            <a:ext cx="5501100" cy="23937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i-FI" sz="2400" b="1" i="0" u="none" strike="noStrike" cap="none">
                <a:solidFill>
                  <a:srgbClr val="434343"/>
                </a:solidFill>
                <a:latin typeface="Calibri"/>
                <a:ea typeface="Calibri"/>
                <a:cs typeface="Calibri"/>
                <a:sym typeface="Calibri"/>
              </a:rPr>
              <a:t>In Focus: wooded pastures &amp; grazed forest</a:t>
            </a:r>
            <a:endParaRPr sz="2400">
              <a:solidFill>
                <a:srgbClr val="434343"/>
              </a:solidFill>
              <a:latin typeface="Calibri"/>
              <a:ea typeface="Calibri"/>
              <a:cs typeface="Calibri"/>
              <a:sym typeface="Calibri"/>
            </a:endParaRPr>
          </a:p>
          <a:p>
            <a:pPr marL="457200" lvl="0" indent="-381000" rtl="0">
              <a:spcBef>
                <a:spcPts val="0"/>
              </a:spcBef>
              <a:spcAft>
                <a:spcPts val="0"/>
              </a:spcAft>
              <a:buClr>
                <a:srgbClr val="262626"/>
              </a:buClr>
              <a:buSzPts val="2400"/>
              <a:buFont typeface="Calibri"/>
              <a:buChar char="●"/>
            </a:pPr>
            <a:r>
              <a:rPr lang="fi-FI" sz="2400" b="0" i="0" u="none" strike="noStrike" cap="none">
                <a:solidFill>
                  <a:srgbClr val="434343"/>
                </a:solidFill>
                <a:latin typeface="Calibri"/>
                <a:ea typeface="Calibri"/>
                <a:cs typeface="Calibri"/>
                <a:sym typeface="Calibri"/>
              </a:rPr>
              <a:t>Forest pastures common till 1960s</a:t>
            </a:r>
            <a:endParaRPr sz="2400">
              <a:solidFill>
                <a:srgbClr val="434343"/>
              </a:solidFill>
              <a:latin typeface="Calibri"/>
              <a:ea typeface="Calibri"/>
              <a:cs typeface="Calibri"/>
              <a:sym typeface="Calibri"/>
            </a:endParaRPr>
          </a:p>
          <a:p>
            <a:pPr marL="457200" lvl="0" indent="-381000" rtl="0">
              <a:spcBef>
                <a:spcPts val="0"/>
              </a:spcBef>
              <a:spcAft>
                <a:spcPts val="0"/>
              </a:spcAft>
              <a:buClr>
                <a:srgbClr val="262626"/>
              </a:buClr>
              <a:buSzPts val="2400"/>
              <a:buFont typeface="Calibri"/>
              <a:buChar char="●"/>
            </a:pPr>
            <a:r>
              <a:rPr lang="fi-FI" sz="2400">
                <a:solidFill>
                  <a:srgbClr val="434343"/>
                </a:solidFill>
                <a:latin typeface="Calibri"/>
                <a:ea typeface="Calibri"/>
                <a:cs typeface="Calibri"/>
                <a:sym typeface="Calibri"/>
              </a:rPr>
              <a:t>Nowadays, forest and agricultural land separated through policy and subsidies -&gt; grazing in forest is rare</a:t>
            </a:r>
            <a:endParaRPr sz="2400" b="0" i="0" u="none" strike="noStrike" cap="none">
              <a:solidFill>
                <a:srgbClr val="434343"/>
              </a:solidFill>
              <a:latin typeface="Calibri"/>
              <a:ea typeface="Calibri"/>
              <a:cs typeface="Calibri"/>
              <a:sym typeface="Calibri"/>
            </a:endParaRPr>
          </a:p>
          <a:p>
            <a:pPr marL="0" marR="0" lvl="0" indent="0" algn="l" rtl="0">
              <a:lnSpc>
                <a:spcPct val="115000"/>
              </a:lnSpc>
              <a:spcBef>
                <a:spcPts val="0"/>
              </a:spcBef>
              <a:spcAft>
                <a:spcPts val="0"/>
              </a:spcAft>
              <a:buClr>
                <a:srgbClr val="000000"/>
              </a:buClr>
              <a:buSzPts val="1600"/>
              <a:buFont typeface="Arial"/>
              <a:buNone/>
            </a:pPr>
            <a:endParaRPr sz="2400" b="0" i="0" u="none" strike="noStrike" cap="none">
              <a:solidFill>
                <a:srgbClr val="434343"/>
              </a:solidFill>
              <a:latin typeface="Arial"/>
              <a:ea typeface="Arial"/>
              <a:cs typeface="Arial"/>
              <a:sym typeface="Arial"/>
            </a:endParaRPr>
          </a:p>
        </p:txBody>
      </p:sp>
      <p:pic>
        <p:nvPicPr>
          <p:cNvPr id="928" name="Google Shape;928;p10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021152" y="3423475"/>
            <a:ext cx="2937850" cy="2566576"/>
          </a:xfrm>
          <a:prstGeom prst="rect">
            <a:avLst/>
          </a:prstGeom>
          <a:noFill/>
          <a:ln>
            <a:noFill/>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32"/>
        <p:cNvGrpSpPr/>
        <p:nvPr/>
      </p:nvGrpSpPr>
      <p:grpSpPr>
        <a:xfrm>
          <a:off x="0" y="0"/>
          <a:ext cx="0" cy="0"/>
          <a:chOff x="0" y="0"/>
          <a:chExt cx="0" cy="0"/>
        </a:xfrm>
      </p:grpSpPr>
      <p:sp>
        <p:nvSpPr>
          <p:cNvPr id="933" name="Google Shape;933;p103"/>
          <p:cNvSpPr txBox="1">
            <a:spLocks noGrp="1"/>
          </p:cNvSpPr>
          <p:nvPr>
            <p:ph type="title"/>
          </p:nvPr>
        </p:nvSpPr>
        <p:spPr>
          <a:xfrm>
            <a:off x="362075" y="13225"/>
            <a:ext cx="3999600" cy="10002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800" i="0" u="none" strike="noStrike" cap="none">
                <a:solidFill>
                  <a:srgbClr val="3F3F3F"/>
                </a:solidFill>
                <a:latin typeface="Century Gothic"/>
                <a:ea typeface="Century Gothic"/>
                <a:cs typeface="Century Gothic"/>
                <a:sym typeface="Century Gothic"/>
              </a:rPr>
              <a:t>Biodiversity </a:t>
            </a:r>
            <a:endParaRPr sz="4800" i="0" u="none" strike="noStrike" cap="none">
              <a:solidFill>
                <a:srgbClr val="3F3F3F"/>
              </a:solidFill>
              <a:latin typeface="Century Gothic"/>
              <a:ea typeface="Century Gothic"/>
              <a:cs typeface="Century Gothic"/>
              <a:sym typeface="Century Gothic"/>
            </a:endParaRPr>
          </a:p>
        </p:txBody>
      </p:sp>
      <p:sp>
        <p:nvSpPr>
          <p:cNvPr id="934" name="Google Shape;934;p103"/>
          <p:cNvSpPr txBox="1">
            <a:spLocks noGrp="1"/>
          </p:cNvSpPr>
          <p:nvPr>
            <p:ph type="body" idx="1"/>
          </p:nvPr>
        </p:nvSpPr>
        <p:spPr>
          <a:xfrm>
            <a:off x="362075" y="1013425"/>
            <a:ext cx="8276700" cy="1321800"/>
          </a:xfrm>
          <a:prstGeom prst="rect">
            <a:avLst/>
          </a:prstGeom>
          <a:noFill/>
          <a:ln>
            <a:noFill/>
          </a:ln>
        </p:spPr>
        <p:txBody>
          <a:bodyPr spcFirstLastPara="1" wrap="square" lIns="91425" tIns="91425" rIns="91425" bIns="91425" anchor="t" anchorCtr="0">
            <a:noAutofit/>
          </a:bodyPr>
          <a:lstStyle/>
          <a:p>
            <a:pPr marL="457200" lvl="0" indent="-381000" rtl="0">
              <a:lnSpc>
                <a:spcPct val="100000"/>
              </a:lnSpc>
              <a:spcBef>
                <a:spcPts val="0"/>
              </a:spcBef>
              <a:spcAft>
                <a:spcPts val="0"/>
              </a:spcAft>
              <a:buClr>
                <a:srgbClr val="073763"/>
              </a:buClr>
              <a:buSzPts val="2400"/>
              <a:buChar char="●"/>
            </a:pPr>
            <a:r>
              <a:rPr lang="fi-FI" sz="2400" b="0" i="0" u="none" strike="noStrike" cap="none">
                <a:solidFill>
                  <a:srgbClr val="3F3F3F"/>
                </a:solidFill>
                <a:latin typeface="Calibri"/>
                <a:ea typeface="Calibri"/>
                <a:cs typeface="Calibri"/>
                <a:sym typeface="Calibri"/>
              </a:rPr>
              <a:t>28% (421 sp) of </a:t>
            </a:r>
            <a:r>
              <a:rPr lang="fi-FI" sz="2400"/>
              <a:t>the </a:t>
            </a:r>
            <a:r>
              <a:rPr lang="fi-FI" sz="2400" b="0" i="0" u="none" strike="noStrike" cap="none">
                <a:solidFill>
                  <a:srgbClr val="3F3F3F"/>
                </a:solidFill>
                <a:latin typeface="Calibri"/>
                <a:ea typeface="Calibri"/>
                <a:cs typeface="Calibri"/>
                <a:sym typeface="Calibri"/>
              </a:rPr>
              <a:t>endangered species </a:t>
            </a:r>
            <a:r>
              <a:rPr lang="fi-FI" sz="2400"/>
              <a:t>- </a:t>
            </a:r>
            <a:r>
              <a:rPr lang="fi-FI" sz="2400" b="0" i="0" u="none" strike="noStrike" cap="none">
                <a:solidFill>
                  <a:srgbClr val="3F3F3F"/>
                </a:solidFill>
                <a:latin typeface="Calibri"/>
                <a:ea typeface="Calibri"/>
                <a:cs typeface="Calibri"/>
                <a:sym typeface="Calibri"/>
              </a:rPr>
              <a:t>foremost on traditional biotopes</a:t>
            </a:r>
            <a:endParaRPr sz="2400"/>
          </a:p>
          <a:p>
            <a:pPr marL="457200" lvl="0" indent="-381000" rtl="0">
              <a:lnSpc>
                <a:spcPct val="100000"/>
              </a:lnSpc>
              <a:spcBef>
                <a:spcPts val="0"/>
              </a:spcBef>
              <a:spcAft>
                <a:spcPts val="0"/>
              </a:spcAft>
              <a:buClr>
                <a:srgbClr val="073763"/>
              </a:buClr>
              <a:buSzPts val="2400"/>
              <a:buChar char="●"/>
            </a:pPr>
            <a:r>
              <a:rPr lang="fi-FI" sz="2400" b="0" i="0" u="none" strike="noStrike" cap="none">
                <a:solidFill>
                  <a:srgbClr val="3F3F3F"/>
                </a:solidFill>
                <a:latin typeface="Calibri"/>
                <a:ea typeface="Calibri"/>
                <a:cs typeface="Calibri"/>
                <a:sym typeface="Calibri"/>
              </a:rPr>
              <a:t>22% (338 sp) of species of traditional biotopes threatened</a:t>
            </a:r>
            <a:endParaRPr sz="2400" b="0" i="0" u="none" strike="noStrike" cap="none">
              <a:solidFill>
                <a:srgbClr val="3F3F3F"/>
              </a:solidFill>
              <a:latin typeface="Calibri"/>
              <a:ea typeface="Calibri"/>
              <a:cs typeface="Calibri"/>
              <a:sym typeface="Calibri"/>
            </a:endParaRPr>
          </a:p>
          <a:p>
            <a:pPr marL="0" marR="0" lvl="0" indent="0" algn="l" rtl="0">
              <a:lnSpc>
                <a:spcPct val="100000"/>
              </a:lnSpc>
              <a:spcBef>
                <a:spcPts val="0"/>
              </a:spcBef>
              <a:spcAft>
                <a:spcPts val="0"/>
              </a:spcAft>
              <a:buClr>
                <a:schemeClr val="accent1"/>
              </a:buClr>
              <a:buSzPts val="2400"/>
              <a:buFont typeface="Calibri"/>
              <a:buNone/>
            </a:pPr>
            <a:endParaRPr sz="2400" b="0" i="0" u="none" strike="noStrike" cap="none">
              <a:solidFill>
                <a:srgbClr val="3F3F3F"/>
              </a:solidFill>
              <a:latin typeface="Calibri"/>
              <a:ea typeface="Calibri"/>
              <a:cs typeface="Calibri"/>
              <a:sym typeface="Calibri"/>
            </a:endParaRPr>
          </a:p>
          <a:p>
            <a:pPr marL="0" marR="0" lvl="0" indent="0" algn="just" rtl="0">
              <a:lnSpc>
                <a:spcPct val="115000"/>
              </a:lnSpc>
              <a:spcBef>
                <a:spcPts val="0"/>
              </a:spcBef>
              <a:spcAft>
                <a:spcPts val="0"/>
              </a:spcAft>
              <a:buClr>
                <a:schemeClr val="accent1"/>
              </a:buClr>
              <a:buSzPts val="2000"/>
              <a:buFont typeface="Calibri"/>
              <a:buNone/>
            </a:pPr>
            <a:endParaRPr sz="2400" b="0" i="0" u="none" strike="noStrike" cap="none">
              <a:solidFill>
                <a:srgbClr val="000000"/>
              </a:solidFill>
              <a:latin typeface="Calibri"/>
              <a:ea typeface="Calibri"/>
              <a:cs typeface="Calibri"/>
              <a:sym typeface="Calibri"/>
            </a:endParaRPr>
          </a:p>
        </p:txBody>
      </p:sp>
      <p:sp>
        <p:nvSpPr>
          <p:cNvPr id="935" name="Google Shape;935;p103"/>
          <p:cNvSpPr txBox="1">
            <a:spLocks noGrp="1"/>
          </p:cNvSpPr>
          <p:nvPr>
            <p:ph type="sldNum" idx="12"/>
          </p:nvPr>
        </p:nvSpPr>
        <p:spPr>
          <a:xfrm>
            <a:off x="7425344" y="638358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17</a:t>
            </a:fld>
            <a:endParaRPr/>
          </a:p>
        </p:txBody>
      </p:sp>
      <p:sp>
        <p:nvSpPr>
          <p:cNvPr id="936" name="Google Shape;936;p103"/>
          <p:cNvSpPr txBox="1"/>
          <p:nvPr/>
        </p:nvSpPr>
        <p:spPr>
          <a:xfrm>
            <a:off x="-5369125" y="52038"/>
            <a:ext cx="5731200" cy="66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103"/>
          <p:cNvSpPr txBox="1"/>
          <p:nvPr/>
        </p:nvSpPr>
        <p:spPr>
          <a:xfrm>
            <a:off x="-4886225" y="1052250"/>
            <a:ext cx="2467500" cy="1097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p:txBody>
      </p:sp>
      <p:sp>
        <p:nvSpPr>
          <p:cNvPr id="938" name="Google Shape;938;p103"/>
          <p:cNvSpPr txBox="1">
            <a:spLocks noGrp="1"/>
          </p:cNvSpPr>
          <p:nvPr>
            <p:ph type="sldNum" idx="12"/>
          </p:nvPr>
        </p:nvSpPr>
        <p:spPr>
          <a:xfrm>
            <a:off x="8090133" y="622397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sz="1000">
                <a:solidFill>
                  <a:srgbClr val="666666"/>
                </a:solidFill>
              </a:rPr>
              <a:t>17</a:t>
            </a:fld>
            <a:endParaRPr sz="1000">
              <a:solidFill>
                <a:srgbClr val="999999"/>
              </a:solidFill>
            </a:endParaRPr>
          </a:p>
        </p:txBody>
      </p:sp>
      <p:pic>
        <p:nvPicPr>
          <p:cNvPr id="939" name="Google Shape;939;p103" descr="Luontotyyppien%20jakautuminen%20uhanalaisuusluokkiin"/>
          <p:cNvPicPr preferRelativeResize="0"/>
          <p:nvPr/>
        </p:nvPicPr>
        <p:blipFill rotWithShape="1">
          <a:blip r:embed="rId3" cstate="screen">
            <a:alphaModFix/>
            <a:extLst>
              <a:ext uri="{28A0092B-C50C-407E-A947-70E740481C1C}">
                <a14:useLocalDpi xmlns:a14="http://schemas.microsoft.com/office/drawing/2010/main"/>
              </a:ext>
            </a:extLst>
          </a:blip>
          <a:srcRect b="26503"/>
          <a:stretch/>
        </p:blipFill>
        <p:spPr>
          <a:xfrm>
            <a:off x="1276025" y="2411425"/>
            <a:ext cx="5590050" cy="3468475"/>
          </a:xfrm>
          <a:prstGeom prst="rect">
            <a:avLst/>
          </a:prstGeom>
          <a:noFill/>
          <a:ln>
            <a:noFill/>
          </a:ln>
        </p:spPr>
      </p:pic>
      <p:sp>
        <p:nvSpPr>
          <p:cNvPr id="940" name="Google Shape;940;p103"/>
          <p:cNvSpPr txBox="1"/>
          <p:nvPr/>
        </p:nvSpPr>
        <p:spPr>
          <a:xfrm>
            <a:off x="420299" y="2512593"/>
            <a:ext cx="2555400" cy="2862300"/>
          </a:xfrm>
          <a:prstGeom prst="rect">
            <a:avLst/>
          </a:prstGeom>
          <a:solidFill>
            <a:schemeClr val="lt1"/>
          </a:solidFill>
          <a:ln>
            <a:noFill/>
          </a:ln>
        </p:spPr>
        <p:txBody>
          <a:bodyPr spcFirstLastPara="1" wrap="square" lIns="91425" tIns="45700" rIns="91425" bIns="45700" anchor="t" anchorCtr="0">
            <a:noAutofit/>
          </a:bodyPr>
          <a:lstStyle/>
          <a:p>
            <a:pPr marL="0" marR="0" lvl="0" indent="0" algn="r" rtl="0">
              <a:lnSpc>
                <a:spcPct val="115000"/>
              </a:lnSpc>
              <a:spcBef>
                <a:spcPts val="0"/>
              </a:spcBef>
              <a:spcAft>
                <a:spcPts val="0"/>
              </a:spcAft>
              <a:buNone/>
            </a:pPr>
            <a:r>
              <a:rPr lang="fi-FI" sz="1800">
                <a:solidFill>
                  <a:schemeClr val="dk1"/>
                </a:solidFill>
                <a:latin typeface="Century Gothic"/>
                <a:ea typeface="Century Gothic"/>
                <a:cs typeface="Century Gothic"/>
                <a:sym typeface="Century Gothic"/>
              </a:rPr>
              <a:t>Baltic Sea, marine</a:t>
            </a:r>
            <a:endParaRPr sz="1800">
              <a:solidFill>
                <a:schemeClr val="dk1"/>
              </a:solidFill>
              <a:latin typeface="Century Gothic"/>
              <a:ea typeface="Century Gothic"/>
              <a:cs typeface="Century Gothic"/>
              <a:sym typeface="Century Gothic"/>
            </a:endParaRPr>
          </a:p>
          <a:p>
            <a:pPr marL="0" marR="0" lvl="0" indent="0" algn="r" rtl="0">
              <a:lnSpc>
                <a:spcPct val="115000"/>
              </a:lnSpc>
              <a:spcBef>
                <a:spcPts val="0"/>
              </a:spcBef>
              <a:spcAft>
                <a:spcPts val="0"/>
              </a:spcAft>
              <a:buNone/>
            </a:pPr>
            <a:r>
              <a:rPr lang="fi-FI" sz="1800">
                <a:solidFill>
                  <a:schemeClr val="dk1"/>
                </a:solidFill>
                <a:latin typeface="Century Gothic"/>
                <a:ea typeface="Century Gothic"/>
                <a:cs typeface="Century Gothic"/>
                <a:sym typeface="Century Gothic"/>
              </a:rPr>
              <a:t>Baltic Sea, coastal</a:t>
            </a:r>
            <a:endParaRPr sz="1800">
              <a:solidFill>
                <a:schemeClr val="dk1"/>
              </a:solidFill>
              <a:latin typeface="Century Gothic"/>
              <a:ea typeface="Century Gothic"/>
              <a:cs typeface="Century Gothic"/>
              <a:sym typeface="Century Gothic"/>
            </a:endParaRPr>
          </a:p>
          <a:p>
            <a:pPr marL="0" marR="0" lvl="0" indent="0" algn="r" rtl="0">
              <a:lnSpc>
                <a:spcPct val="115000"/>
              </a:lnSpc>
              <a:spcBef>
                <a:spcPts val="0"/>
              </a:spcBef>
              <a:spcAft>
                <a:spcPts val="0"/>
              </a:spcAft>
              <a:buNone/>
            </a:pPr>
            <a:r>
              <a:rPr lang="fi-FI" sz="1800">
                <a:solidFill>
                  <a:schemeClr val="dk1"/>
                </a:solidFill>
                <a:latin typeface="Century Gothic"/>
                <a:ea typeface="Century Gothic"/>
                <a:cs typeface="Century Gothic"/>
                <a:sym typeface="Century Gothic"/>
              </a:rPr>
              <a:t>Inland waters and coasts</a:t>
            </a:r>
            <a:endParaRPr sz="1800">
              <a:solidFill>
                <a:schemeClr val="dk1"/>
              </a:solidFill>
              <a:latin typeface="Century Gothic"/>
              <a:ea typeface="Century Gothic"/>
              <a:cs typeface="Century Gothic"/>
              <a:sym typeface="Century Gothic"/>
            </a:endParaRPr>
          </a:p>
          <a:p>
            <a:pPr marL="0" marR="0" lvl="0" indent="0" algn="r" rtl="0">
              <a:lnSpc>
                <a:spcPct val="115000"/>
              </a:lnSpc>
              <a:spcBef>
                <a:spcPts val="0"/>
              </a:spcBef>
              <a:spcAft>
                <a:spcPts val="0"/>
              </a:spcAft>
              <a:buNone/>
            </a:pPr>
            <a:r>
              <a:rPr lang="fi-FI" sz="1800">
                <a:solidFill>
                  <a:schemeClr val="dk1"/>
                </a:solidFill>
                <a:latin typeface="Century Gothic"/>
                <a:ea typeface="Century Gothic"/>
                <a:cs typeface="Century Gothic"/>
                <a:sym typeface="Century Gothic"/>
              </a:rPr>
              <a:t>Bogs</a:t>
            </a:r>
            <a:endParaRPr sz="1800">
              <a:solidFill>
                <a:schemeClr val="dk1"/>
              </a:solidFill>
              <a:latin typeface="Century Gothic"/>
              <a:ea typeface="Century Gothic"/>
              <a:cs typeface="Century Gothic"/>
              <a:sym typeface="Century Gothic"/>
            </a:endParaRPr>
          </a:p>
          <a:p>
            <a:pPr marL="0" marR="0" lvl="0" indent="0" algn="r" rtl="0">
              <a:lnSpc>
                <a:spcPct val="115000"/>
              </a:lnSpc>
              <a:spcBef>
                <a:spcPts val="0"/>
              </a:spcBef>
              <a:spcAft>
                <a:spcPts val="0"/>
              </a:spcAft>
              <a:buNone/>
            </a:pPr>
            <a:r>
              <a:rPr lang="fi-FI" sz="1800">
                <a:solidFill>
                  <a:schemeClr val="dk1"/>
                </a:solidFill>
                <a:latin typeface="Century Gothic"/>
                <a:ea typeface="Century Gothic"/>
                <a:cs typeface="Century Gothic"/>
                <a:sym typeface="Century Gothic"/>
              </a:rPr>
              <a:t>Forests</a:t>
            </a:r>
            <a:endParaRPr sz="1800">
              <a:solidFill>
                <a:schemeClr val="dk1"/>
              </a:solidFill>
              <a:latin typeface="Century Gothic"/>
              <a:ea typeface="Century Gothic"/>
              <a:cs typeface="Century Gothic"/>
              <a:sym typeface="Century Gothic"/>
            </a:endParaRPr>
          </a:p>
          <a:p>
            <a:pPr marL="0" marR="0" lvl="0" indent="0" algn="r" rtl="0">
              <a:lnSpc>
                <a:spcPct val="115000"/>
              </a:lnSpc>
              <a:spcBef>
                <a:spcPts val="0"/>
              </a:spcBef>
              <a:spcAft>
                <a:spcPts val="0"/>
              </a:spcAft>
              <a:buNone/>
            </a:pPr>
            <a:r>
              <a:rPr lang="fi-FI" sz="1800">
                <a:solidFill>
                  <a:schemeClr val="dk1"/>
                </a:solidFill>
                <a:latin typeface="Century Gothic"/>
                <a:ea typeface="Century Gothic"/>
                <a:cs typeface="Century Gothic"/>
                <a:sym typeface="Century Gothic"/>
              </a:rPr>
              <a:t>Rocky biotopes</a:t>
            </a:r>
            <a:endParaRPr sz="1800">
              <a:solidFill>
                <a:schemeClr val="dk1"/>
              </a:solidFill>
              <a:latin typeface="Century Gothic"/>
              <a:ea typeface="Century Gothic"/>
              <a:cs typeface="Century Gothic"/>
              <a:sym typeface="Century Gothic"/>
            </a:endParaRPr>
          </a:p>
          <a:p>
            <a:pPr marL="0" marR="0" lvl="0" indent="0" algn="r" rtl="0">
              <a:lnSpc>
                <a:spcPct val="115000"/>
              </a:lnSpc>
              <a:spcBef>
                <a:spcPts val="0"/>
              </a:spcBef>
              <a:spcAft>
                <a:spcPts val="0"/>
              </a:spcAft>
              <a:buNone/>
            </a:pPr>
            <a:r>
              <a:rPr lang="fi-FI" sz="1800">
                <a:solidFill>
                  <a:schemeClr val="dk1"/>
                </a:solidFill>
                <a:latin typeface="Century Gothic"/>
                <a:ea typeface="Century Gothic"/>
                <a:cs typeface="Century Gothic"/>
                <a:sym typeface="Century Gothic"/>
              </a:rPr>
              <a:t>Traditional biotopes</a:t>
            </a:r>
            <a:endParaRPr sz="1800">
              <a:solidFill>
                <a:schemeClr val="dk1"/>
              </a:solidFill>
              <a:latin typeface="Century Gothic"/>
              <a:ea typeface="Century Gothic"/>
              <a:cs typeface="Century Gothic"/>
              <a:sym typeface="Century Gothic"/>
            </a:endParaRPr>
          </a:p>
          <a:p>
            <a:pPr marL="0" marR="0" lvl="0" indent="0" algn="r" rtl="0">
              <a:lnSpc>
                <a:spcPct val="115000"/>
              </a:lnSpc>
              <a:spcBef>
                <a:spcPts val="0"/>
              </a:spcBef>
              <a:spcAft>
                <a:spcPts val="0"/>
              </a:spcAft>
              <a:buNone/>
            </a:pPr>
            <a:r>
              <a:rPr lang="fi-FI" sz="1800">
                <a:solidFill>
                  <a:schemeClr val="dk1"/>
                </a:solidFill>
                <a:latin typeface="Century Gothic"/>
                <a:ea typeface="Century Gothic"/>
                <a:cs typeface="Century Gothic"/>
                <a:sym typeface="Century Gothic"/>
              </a:rPr>
              <a:t>Tundra</a:t>
            </a:r>
            <a:endParaRPr sz="1800">
              <a:solidFill>
                <a:schemeClr val="dk1"/>
              </a:solidFill>
              <a:latin typeface="Century Gothic"/>
              <a:ea typeface="Century Gothic"/>
              <a:cs typeface="Century Gothic"/>
              <a:sym typeface="Century Gothic"/>
            </a:endParaRPr>
          </a:p>
        </p:txBody>
      </p:sp>
      <p:sp>
        <p:nvSpPr>
          <p:cNvPr id="941" name="Google Shape;941;p103"/>
          <p:cNvSpPr/>
          <p:nvPr/>
        </p:nvSpPr>
        <p:spPr>
          <a:xfrm>
            <a:off x="504450" y="4757375"/>
            <a:ext cx="2449500" cy="285600"/>
          </a:xfrm>
          <a:prstGeom prst="roundRect">
            <a:avLst>
              <a:gd name="adj" fmla="val 16667"/>
            </a:avLst>
          </a:prstGeom>
          <a:noFill/>
          <a:ln w="28575" cap="flat" cmpd="sng">
            <a:solidFill>
              <a:srgbClr val="FF33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entury Gothic"/>
              <a:buNone/>
            </a:pPr>
            <a:endParaRPr sz="2400" b="1" i="0" u="none" strike="noStrike" cap="none">
              <a:solidFill>
                <a:schemeClr val="dk1"/>
              </a:solidFill>
              <a:latin typeface="Times New Roman"/>
              <a:ea typeface="Times New Roman"/>
              <a:cs typeface="Times New Roman"/>
              <a:sym typeface="Times New Roman"/>
            </a:endParaRPr>
          </a:p>
        </p:txBody>
      </p:sp>
      <p:sp>
        <p:nvSpPr>
          <p:cNvPr id="942" name="Google Shape;942;p103"/>
          <p:cNvSpPr txBox="1"/>
          <p:nvPr/>
        </p:nvSpPr>
        <p:spPr>
          <a:xfrm>
            <a:off x="4037100" y="5879900"/>
            <a:ext cx="4729800" cy="868800"/>
          </a:xfrm>
          <a:prstGeom prst="rect">
            <a:avLst/>
          </a:prstGeom>
          <a:solidFill>
            <a:srgbClr val="F3F3F3"/>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fi-FI" sz="2000">
                <a:solidFill>
                  <a:srgbClr val="3F3F3F"/>
                </a:solidFill>
                <a:latin typeface="Calibri"/>
                <a:ea typeface="Calibri"/>
                <a:cs typeface="Calibri"/>
                <a:sym typeface="Calibri"/>
              </a:rPr>
              <a:t>Numbers of biotope types by IUCN classes: from favourable in green to extinct in black </a:t>
            </a:r>
            <a:endParaRPr sz="2000">
              <a:latin typeface="Calibri"/>
              <a:ea typeface="Calibri"/>
              <a:cs typeface="Calibri"/>
              <a:sym typeface="Calibri"/>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04"/>
          <p:cNvSpPr txBox="1"/>
          <p:nvPr/>
        </p:nvSpPr>
        <p:spPr>
          <a:xfrm>
            <a:off x="857250" y="1502400"/>
            <a:ext cx="6972900" cy="365100"/>
          </a:xfrm>
          <a:prstGeom prst="rect">
            <a:avLst/>
          </a:prstGeom>
          <a:solidFill>
            <a:srgbClr val="FFFFFF"/>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48" name="Google Shape;948;p104"/>
          <p:cNvSpPr txBox="1">
            <a:spLocks noGrp="1"/>
          </p:cNvSpPr>
          <p:nvPr>
            <p:ph type="title"/>
          </p:nvPr>
        </p:nvSpPr>
        <p:spPr>
          <a:xfrm>
            <a:off x="362075" y="52050"/>
            <a:ext cx="3999600" cy="10002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800" i="0" u="none" strike="noStrike" cap="none">
                <a:solidFill>
                  <a:srgbClr val="3F3F3F"/>
                </a:solidFill>
                <a:latin typeface="Century Gothic"/>
                <a:ea typeface="Century Gothic"/>
                <a:cs typeface="Century Gothic"/>
                <a:sym typeface="Century Gothic"/>
              </a:rPr>
              <a:t>Biodiversity </a:t>
            </a:r>
            <a:endParaRPr sz="4800" i="0" u="none" strike="noStrike" cap="none">
              <a:solidFill>
                <a:srgbClr val="3F3F3F"/>
              </a:solidFill>
              <a:latin typeface="Century Gothic"/>
              <a:ea typeface="Century Gothic"/>
              <a:cs typeface="Century Gothic"/>
              <a:sym typeface="Century Gothic"/>
            </a:endParaRPr>
          </a:p>
        </p:txBody>
      </p:sp>
      <p:sp>
        <p:nvSpPr>
          <p:cNvPr id="949" name="Google Shape;949;p104"/>
          <p:cNvSpPr txBox="1">
            <a:spLocks noGrp="1"/>
          </p:cNvSpPr>
          <p:nvPr>
            <p:ph type="sldNum" idx="12"/>
          </p:nvPr>
        </p:nvSpPr>
        <p:spPr>
          <a:xfrm>
            <a:off x="7425344" y="638358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18</a:t>
            </a:fld>
            <a:endParaRPr/>
          </a:p>
        </p:txBody>
      </p:sp>
      <p:sp>
        <p:nvSpPr>
          <p:cNvPr id="950" name="Google Shape;950;p104"/>
          <p:cNvSpPr txBox="1"/>
          <p:nvPr/>
        </p:nvSpPr>
        <p:spPr>
          <a:xfrm>
            <a:off x="-5369125" y="52038"/>
            <a:ext cx="5731200" cy="668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51" name="Google Shape;951;p104"/>
          <p:cNvSpPr txBox="1"/>
          <p:nvPr/>
        </p:nvSpPr>
        <p:spPr>
          <a:xfrm>
            <a:off x="-4886225" y="1052250"/>
            <a:ext cx="2467500" cy="1097100"/>
          </a:xfrm>
          <a:prstGeom prst="rect">
            <a:avLst/>
          </a:prstGeom>
          <a:noFill/>
          <a:ln>
            <a:noFill/>
          </a:ln>
        </p:spPr>
        <p:txBody>
          <a:bodyPr spcFirstLastPara="1" wrap="square" lIns="91425" tIns="91425" rIns="91425" bIns="91425" anchor="t" anchorCtr="0">
            <a:noAutofit/>
          </a:bodyPr>
          <a:lstStyle/>
          <a:p>
            <a:pPr marL="0" marR="0" lvl="0" indent="0" algn="l" rtl="0">
              <a:lnSpc>
                <a:spcPct val="150000"/>
              </a:lnSpc>
              <a:spcBef>
                <a:spcPts val="0"/>
              </a:spcBef>
              <a:spcAft>
                <a:spcPts val="0"/>
              </a:spcAft>
              <a:buClr>
                <a:srgbClr val="000000"/>
              </a:buClr>
              <a:buSzPts val="1100"/>
              <a:buFont typeface="Arial"/>
              <a:buNone/>
            </a:pPr>
            <a:endParaRPr sz="2400" b="0" i="0" u="none" strike="noStrike" cap="none">
              <a:solidFill>
                <a:srgbClr val="000000"/>
              </a:solidFill>
              <a:latin typeface="Arial"/>
              <a:ea typeface="Arial"/>
              <a:cs typeface="Arial"/>
              <a:sym typeface="Arial"/>
            </a:endParaRPr>
          </a:p>
        </p:txBody>
      </p:sp>
      <p:pic>
        <p:nvPicPr>
          <p:cNvPr id="952" name="Google Shape;952;p10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94700" y="720750"/>
            <a:ext cx="2192200" cy="2747750"/>
          </a:xfrm>
          <a:prstGeom prst="rect">
            <a:avLst/>
          </a:prstGeom>
          <a:noFill/>
          <a:ln>
            <a:noFill/>
          </a:ln>
        </p:spPr>
      </p:pic>
      <p:sp>
        <p:nvSpPr>
          <p:cNvPr id="953" name="Google Shape;953;p104"/>
          <p:cNvSpPr txBox="1"/>
          <p:nvPr/>
        </p:nvSpPr>
        <p:spPr>
          <a:xfrm>
            <a:off x="6687500" y="2539750"/>
            <a:ext cx="2079600" cy="815700"/>
          </a:xfrm>
          <a:prstGeom prst="rect">
            <a:avLst/>
          </a:prstGeom>
          <a:noFill/>
          <a:ln>
            <a:noFill/>
          </a:ln>
          <a:effectLst>
            <a:outerShdw blurRad="128588" dist="19050" dir="5400000" algn="bl" rotWithShape="0">
              <a:srgbClr val="000000">
                <a:alpha val="91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i-FI" sz="1400" b="0" i="0" u="none" strike="noStrike" cap="none">
                <a:solidFill>
                  <a:srgbClr val="F3F3F3"/>
                </a:solidFill>
                <a:latin typeface="Calibri"/>
                <a:ea typeface="Calibri"/>
                <a:cs typeface="Calibri"/>
                <a:sym typeface="Calibri"/>
              </a:rPr>
              <a:t>White-backed woodpecker (</a:t>
            </a:r>
            <a:r>
              <a:rPr lang="fi-FI" sz="1400" b="0" i="1" u="none" strike="noStrike" cap="none">
                <a:solidFill>
                  <a:srgbClr val="F3F3F3"/>
                </a:solidFill>
                <a:latin typeface="Calibri"/>
                <a:ea typeface="Calibri"/>
                <a:cs typeface="Calibri"/>
                <a:sym typeface="Calibri"/>
              </a:rPr>
              <a:t>Dendrocopos leucotos</a:t>
            </a:r>
            <a:r>
              <a:rPr lang="fi-FI" sz="1400" b="0" i="0" u="none" strike="noStrike" cap="none">
                <a:solidFill>
                  <a:srgbClr val="F3F3F3"/>
                </a:solidFill>
                <a:latin typeface="Calibri"/>
                <a:ea typeface="Calibri"/>
                <a:cs typeface="Calibri"/>
                <a:sym typeface="Calibri"/>
              </a:rPr>
              <a:t>) </a:t>
            </a:r>
            <a:endParaRPr sz="1400" b="0" i="0" u="none" strike="noStrike" cap="none">
              <a:solidFill>
                <a:srgbClr val="F3F3F3"/>
              </a:solidFill>
              <a:latin typeface="Arial"/>
              <a:ea typeface="Arial"/>
              <a:cs typeface="Arial"/>
              <a:sym typeface="Arial"/>
            </a:endParaRPr>
          </a:p>
        </p:txBody>
      </p:sp>
      <p:pic>
        <p:nvPicPr>
          <p:cNvPr id="954" name="Google Shape;954;p10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94702" y="3705394"/>
            <a:ext cx="2192200" cy="2887481"/>
          </a:xfrm>
          <a:prstGeom prst="rect">
            <a:avLst/>
          </a:prstGeom>
          <a:noFill/>
          <a:ln>
            <a:noFill/>
          </a:ln>
        </p:spPr>
      </p:pic>
      <p:sp>
        <p:nvSpPr>
          <p:cNvPr id="955" name="Google Shape;955;p104"/>
          <p:cNvSpPr txBox="1"/>
          <p:nvPr/>
        </p:nvSpPr>
        <p:spPr>
          <a:xfrm>
            <a:off x="6687500" y="5883225"/>
            <a:ext cx="1650900" cy="888900"/>
          </a:xfrm>
          <a:prstGeom prst="rect">
            <a:avLst/>
          </a:prstGeom>
          <a:noFill/>
          <a:ln>
            <a:noFill/>
          </a:ln>
          <a:effectLst>
            <a:outerShdw blurRad="100013" dist="19050" dir="5400000" algn="bl" rotWithShape="0">
              <a:srgbClr val="000000"/>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400" b="0" i="0" u="none" strike="noStrike" cap="none">
                <a:solidFill>
                  <a:srgbClr val="F3F3F3"/>
                </a:solidFill>
                <a:latin typeface="Calibri"/>
                <a:ea typeface="Calibri"/>
                <a:cs typeface="Calibri"/>
                <a:sym typeface="Calibri"/>
              </a:rPr>
              <a:t>Common moonwort</a:t>
            </a:r>
            <a:endParaRPr sz="1400" b="0" i="0" u="none" strike="noStrike" cap="none">
              <a:solidFill>
                <a:srgbClr val="F3F3F3"/>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400"/>
              <a:buFont typeface="Arial"/>
              <a:buNone/>
            </a:pPr>
            <a:r>
              <a:rPr lang="fi-FI" sz="1400" b="0" i="0" u="none" strike="noStrike" cap="none">
                <a:solidFill>
                  <a:srgbClr val="F3F3F3"/>
                </a:solidFill>
                <a:latin typeface="Calibri"/>
                <a:ea typeface="Calibri"/>
                <a:cs typeface="Calibri"/>
                <a:sym typeface="Calibri"/>
              </a:rPr>
              <a:t>Botrychium lunaria</a:t>
            </a:r>
            <a:endParaRPr sz="1400" b="0" i="0" u="none" strike="noStrike" cap="none">
              <a:solidFill>
                <a:srgbClr val="F3F3F3"/>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3F3F3"/>
              </a:solidFill>
              <a:latin typeface="Arial"/>
              <a:ea typeface="Arial"/>
              <a:cs typeface="Arial"/>
              <a:sym typeface="Arial"/>
            </a:endParaRPr>
          </a:p>
        </p:txBody>
      </p:sp>
      <p:sp>
        <p:nvSpPr>
          <p:cNvPr id="956" name="Google Shape;956;p104"/>
          <p:cNvSpPr txBox="1">
            <a:spLocks noGrp="1"/>
          </p:cNvSpPr>
          <p:nvPr>
            <p:ph type="sldNum" idx="12"/>
          </p:nvPr>
        </p:nvSpPr>
        <p:spPr>
          <a:xfrm>
            <a:off x="8072633" y="625347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sz="1000">
                <a:solidFill>
                  <a:srgbClr val="666666"/>
                </a:solidFill>
              </a:rPr>
              <a:t>18</a:t>
            </a:fld>
            <a:endParaRPr sz="1000">
              <a:solidFill>
                <a:srgbClr val="999999"/>
              </a:solidFill>
            </a:endParaRPr>
          </a:p>
        </p:txBody>
      </p:sp>
      <p:sp>
        <p:nvSpPr>
          <p:cNvPr id="957" name="Google Shape;957;p104"/>
          <p:cNvSpPr txBox="1"/>
          <p:nvPr/>
        </p:nvSpPr>
        <p:spPr>
          <a:xfrm>
            <a:off x="362075" y="1406925"/>
            <a:ext cx="5918100" cy="4707000"/>
          </a:xfrm>
          <a:prstGeom prst="rect">
            <a:avLst/>
          </a:prstGeom>
          <a:noFill/>
          <a:ln>
            <a:noFill/>
          </a:ln>
        </p:spPr>
        <p:txBody>
          <a:bodyPr spcFirstLastPara="1" wrap="square" lIns="91425" tIns="91425" rIns="91425" bIns="91425" anchor="t" anchorCtr="0">
            <a:noAutofit/>
          </a:bodyPr>
          <a:lstStyle/>
          <a:p>
            <a:pPr marL="457200" lvl="0" indent="-381000" algn="just" rtl="0">
              <a:lnSpc>
                <a:spcPct val="115000"/>
              </a:lnSpc>
              <a:spcBef>
                <a:spcPts val="100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Management of habitat types most valuable to biodiversity is crucial, e.g.: </a:t>
            </a:r>
            <a:endParaRPr sz="2400">
              <a:solidFill>
                <a:srgbClr val="3F3F3F"/>
              </a:solidFill>
              <a:latin typeface="Calibri"/>
              <a:ea typeface="Calibri"/>
              <a:cs typeface="Calibri"/>
              <a:sym typeface="Calibri"/>
            </a:endParaRPr>
          </a:p>
          <a:p>
            <a:pPr marL="914400" lvl="1" indent="-381000" algn="just" rtl="0">
              <a:lnSpc>
                <a:spcPct val="115000"/>
              </a:lnSpc>
              <a:spcBef>
                <a:spcPts val="100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44% of endangered species of the permanent grasslands are found in dry meadows (ca 10 000- 13 000 ha);</a:t>
            </a:r>
            <a:endParaRPr sz="2400">
              <a:solidFill>
                <a:srgbClr val="3F3F3F"/>
              </a:solidFill>
              <a:latin typeface="Calibri"/>
              <a:ea typeface="Calibri"/>
              <a:cs typeface="Calibri"/>
              <a:sym typeface="Calibri"/>
            </a:endParaRPr>
          </a:p>
          <a:p>
            <a:pPr marL="914400" lvl="1" indent="-381000" algn="just" rtl="0">
              <a:lnSpc>
                <a:spcPct val="115000"/>
              </a:lnSpc>
              <a:spcBef>
                <a:spcPts val="1000"/>
              </a:spcBef>
              <a:spcAft>
                <a:spcPts val="1000"/>
              </a:spcAft>
              <a:buClr>
                <a:srgbClr val="3F3F3F"/>
              </a:buClr>
              <a:buSzPts val="2400"/>
              <a:buFont typeface="Calibri"/>
              <a:buChar char="○"/>
            </a:pPr>
            <a:r>
              <a:rPr lang="fi-FI" sz="2400">
                <a:solidFill>
                  <a:srgbClr val="3F3F3F"/>
                </a:solidFill>
                <a:latin typeface="Calibri"/>
                <a:ea typeface="Calibri"/>
                <a:cs typeface="Calibri"/>
                <a:sym typeface="Calibri"/>
              </a:rPr>
              <a:t>Seashore meadows (ca 57 000 ha) are a designated Habitat of National Responsibility (Finnish Environment Center).</a:t>
            </a:r>
            <a:endParaRPr sz="2400">
              <a:solidFill>
                <a:srgbClr val="3F3F3F"/>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105"/>
          <p:cNvSpPr txBox="1">
            <a:spLocks noGrp="1"/>
          </p:cNvSpPr>
          <p:nvPr>
            <p:ph type="title"/>
          </p:nvPr>
        </p:nvSpPr>
        <p:spPr>
          <a:xfrm>
            <a:off x="413059" y="907114"/>
            <a:ext cx="7543800" cy="8286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800" i="0" u="none" strike="noStrike" cap="none">
                <a:solidFill>
                  <a:srgbClr val="3F3F3F"/>
                </a:solidFill>
                <a:latin typeface="Century Gothic"/>
                <a:ea typeface="Century Gothic"/>
                <a:cs typeface="Century Gothic"/>
                <a:sym typeface="Century Gothic"/>
              </a:rPr>
              <a:t>Other values</a:t>
            </a:r>
            <a:endParaRPr sz="4800" i="0" u="none" strike="noStrike" cap="none">
              <a:solidFill>
                <a:srgbClr val="3F3F3F"/>
              </a:solidFill>
              <a:latin typeface="Century Gothic"/>
              <a:ea typeface="Century Gothic"/>
              <a:cs typeface="Century Gothic"/>
              <a:sym typeface="Century Gothic"/>
            </a:endParaRPr>
          </a:p>
        </p:txBody>
      </p:sp>
      <p:sp>
        <p:nvSpPr>
          <p:cNvPr id="963" name="Google Shape;963;p105"/>
          <p:cNvSpPr txBox="1">
            <a:spLocks noGrp="1"/>
          </p:cNvSpPr>
          <p:nvPr>
            <p:ph type="body" idx="1"/>
          </p:nvPr>
        </p:nvSpPr>
        <p:spPr>
          <a:xfrm>
            <a:off x="413050" y="1951475"/>
            <a:ext cx="4433400" cy="4302000"/>
          </a:xfrm>
          <a:prstGeom prst="rect">
            <a:avLst/>
          </a:prstGeom>
          <a:noFill/>
          <a:ln>
            <a:noFill/>
          </a:ln>
        </p:spPr>
        <p:txBody>
          <a:bodyPr spcFirstLastPara="1" wrap="square" lIns="0" tIns="45700" rIns="0" bIns="45700" anchor="t" anchorCtr="0">
            <a:noAutofit/>
          </a:bodyPr>
          <a:lstStyle/>
          <a:p>
            <a:pPr marL="457200" marR="0" lvl="0" indent="-381000" algn="l" rtl="0">
              <a:lnSpc>
                <a:spcPct val="100000"/>
              </a:lnSpc>
              <a:spcBef>
                <a:spcPts val="0"/>
              </a:spcBef>
              <a:spcAft>
                <a:spcPts val="0"/>
              </a:spcAft>
              <a:buClr>
                <a:srgbClr val="073763"/>
              </a:buClr>
              <a:buSzPts val="2400"/>
              <a:buFont typeface="Calibri"/>
              <a:buChar char="●"/>
            </a:pPr>
            <a:r>
              <a:rPr lang="fi-FI" sz="2400" b="1" i="0" u="none" strike="noStrike" cap="none">
                <a:solidFill>
                  <a:srgbClr val="3F3F3F"/>
                </a:solidFill>
              </a:rPr>
              <a:t>Cultural value:</a:t>
            </a:r>
            <a:r>
              <a:rPr lang="fi-FI" sz="2400" b="0" i="0" u="none" strike="noStrike" cap="none">
                <a:solidFill>
                  <a:srgbClr val="3F3F3F"/>
                </a:solidFill>
                <a:latin typeface="Calibri"/>
                <a:ea typeface="Calibri"/>
                <a:cs typeface="Calibri"/>
                <a:sym typeface="Calibri"/>
              </a:rPr>
              <a:t> </a:t>
            </a:r>
            <a:r>
              <a:rPr lang="fi-FI" sz="2400"/>
              <a:t>O</a:t>
            </a:r>
            <a:r>
              <a:rPr lang="fi-FI" sz="2400" b="0" i="0" u="none" strike="noStrike" cap="none">
                <a:solidFill>
                  <a:srgbClr val="3F3F3F"/>
                </a:solidFill>
                <a:latin typeface="Calibri"/>
                <a:ea typeface="Calibri"/>
                <a:cs typeface="Calibri"/>
                <a:sym typeface="Calibri"/>
              </a:rPr>
              <a:t>ften considered the most beautiful part of the Finnish countryside.</a:t>
            </a:r>
            <a:endParaRPr sz="2400" b="0" i="0" u="none" strike="noStrike" cap="none">
              <a:solidFill>
                <a:srgbClr val="3F3F3F"/>
              </a:solidFill>
              <a:latin typeface="Calibri"/>
              <a:ea typeface="Calibri"/>
              <a:cs typeface="Calibri"/>
              <a:sym typeface="Calibri"/>
            </a:endParaRPr>
          </a:p>
          <a:p>
            <a:pPr marL="457200" marR="0" lvl="0" indent="-381000" algn="l" rtl="0">
              <a:lnSpc>
                <a:spcPct val="100000"/>
              </a:lnSpc>
              <a:spcBef>
                <a:spcPts val="1000"/>
              </a:spcBef>
              <a:spcAft>
                <a:spcPts val="0"/>
              </a:spcAft>
              <a:buClr>
                <a:srgbClr val="073763"/>
              </a:buClr>
              <a:buSzPts val="2400"/>
              <a:buFont typeface="Calibri"/>
              <a:buChar char="●"/>
            </a:pPr>
            <a:r>
              <a:rPr lang="fi-FI" sz="2400"/>
              <a:t>Direct sales of </a:t>
            </a:r>
            <a:r>
              <a:rPr lang="fi-FI" sz="2400" b="0" i="0" u="none" strike="noStrike" cap="none">
                <a:solidFill>
                  <a:srgbClr val="3F3F3F"/>
                </a:solidFill>
                <a:latin typeface="Calibri"/>
                <a:ea typeface="Calibri"/>
                <a:cs typeface="Calibri"/>
                <a:sym typeface="Calibri"/>
              </a:rPr>
              <a:t>“</a:t>
            </a:r>
            <a:r>
              <a:rPr lang="fi-FI" sz="2400"/>
              <a:t>m</a:t>
            </a:r>
            <a:r>
              <a:rPr lang="fi-FI" sz="2400" b="0" i="0" u="none" strike="noStrike" cap="none">
                <a:solidFill>
                  <a:srgbClr val="3F3F3F"/>
                </a:solidFill>
                <a:latin typeface="Calibri"/>
                <a:ea typeface="Calibri"/>
                <a:cs typeface="Calibri"/>
                <a:sym typeface="Calibri"/>
              </a:rPr>
              <a:t>eadow meat” is important for </a:t>
            </a:r>
            <a:r>
              <a:rPr lang="fi-FI" sz="2400" b="1" i="0" u="none" strike="noStrike" cap="none">
                <a:solidFill>
                  <a:srgbClr val="3F3F3F"/>
                </a:solidFill>
              </a:rPr>
              <a:t>marketing </a:t>
            </a:r>
            <a:r>
              <a:rPr lang="fi-FI" sz="2400" b="0" i="0" u="none" strike="noStrike" cap="none">
                <a:solidFill>
                  <a:srgbClr val="3F3F3F"/>
                </a:solidFill>
                <a:latin typeface="Calibri"/>
                <a:ea typeface="Calibri"/>
                <a:cs typeface="Calibri"/>
                <a:sym typeface="Calibri"/>
              </a:rPr>
              <a:t>and farm image of some </a:t>
            </a:r>
            <a:r>
              <a:rPr lang="fi-FI" sz="2400"/>
              <a:t>farmers.</a:t>
            </a:r>
            <a:endParaRPr sz="2400" b="0" i="0" u="none" strike="noStrike" cap="none">
              <a:solidFill>
                <a:srgbClr val="3F3F3F"/>
              </a:solidFill>
              <a:latin typeface="Calibri"/>
              <a:ea typeface="Calibri"/>
              <a:cs typeface="Calibri"/>
              <a:sym typeface="Calibri"/>
            </a:endParaRPr>
          </a:p>
          <a:p>
            <a:pPr marL="457200" marR="0" lvl="0" indent="-381000" algn="l" rtl="0">
              <a:lnSpc>
                <a:spcPct val="100000"/>
              </a:lnSpc>
              <a:spcBef>
                <a:spcPts val="1000"/>
              </a:spcBef>
              <a:spcAft>
                <a:spcPts val="0"/>
              </a:spcAft>
              <a:buClr>
                <a:srgbClr val="073763"/>
              </a:buClr>
              <a:buSzPts val="2400"/>
              <a:buFont typeface="Calibri"/>
              <a:buChar char="●"/>
            </a:pPr>
            <a:r>
              <a:rPr lang="fi-FI" sz="2400"/>
              <a:t>Coastal grazing prevents </a:t>
            </a:r>
            <a:r>
              <a:rPr lang="fi-FI" sz="2400" b="1"/>
              <a:t>nutrient inflow </a:t>
            </a:r>
            <a:r>
              <a:rPr lang="fi-FI" sz="2400"/>
              <a:t>and removes nutrients.</a:t>
            </a:r>
            <a:endParaRPr sz="2400"/>
          </a:p>
          <a:p>
            <a:pPr marL="0" marR="0" lvl="0" indent="0" algn="l" rtl="0">
              <a:lnSpc>
                <a:spcPct val="90000"/>
              </a:lnSpc>
              <a:spcBef>
                <a:spcPts val="1000"/>
              </a:spcBef>
              <a:spcAft>
                <a:spcPts val="0"/>
              </a:spcAft>
              <a:buClr>
                <a:schemeClr val="accent1"/>
              </a:buClr>
              <a:buSzPts val="2000"/>
              <a:buFont typeface="Calibri"/>
              <a:buNone/>
            </a:pPr>
            <a:endParaRPr sz="2000" b="0" i="0" u="none" strike="noStrike" cap="none">
              <a:solidFill>
                <a:srgbClr val="3F3F3F"/>
              </a:solidFill>
              <a:latin typeface="Calibri"/>
              <a:ea typeface="Calibri"/>
              <a:cs typeface="Calibri"/>
              <a:sym typeface="Calibri"/>
            </a:endParaRPr>
          </a:p>
          <a:p>
            <a:pPr marL="91440" marR="0" lvl="0" indent="-91440" algn="l" rtl="0">
              <a:lnSpc>
                <a:spcPct val="90000"/>
              </a:lnSpc>
              <a:spcBef>
                <a:spcPts val="1400"/>
              </a:spcBef>
              <a:spcAft>
                <a:spcPts val="0"/>
              </a:spcAft>
              <a:buClr>
                <a:schemeClr val="accent1"/>
              </a:buClr>
              <a:buSzPts val="2000"/>
              <a:buFont typeface="Noto Sans Symbols"/>
              <a:buNone/>
            </a:pPr>
            <a:endParaRPr sz="2000" b="0" i="0" u="none" strike="noStrike" cap="none">
              <a:solidFill>
                <a:srgbClr val="3F3F3F"/>
              </a:solidFill>
              <a:latin typeface="Calibri"/>
              <a:ea typeface="Calibri"/>
              <a:cs typeface="Calibri"/>
              <a:sym typeface="Calibri"/>
            </a:endParaRPr>
          </a:p>
        </p:txBody>
      </p:sp>
      <p:sp>
        <p:nvSpPr>
          <p:cNvPr id="964" name="Google Shape;964;p105"/>
          <p:cNvSpPr txBox="1">
            <a:spLocks noGrp="1"/>
          </p:cNvSpPr>
          <p:nvPr>
            <p:ph type="sldNum" idx="12"/>
          </p:nvPr>
        </p:nvSpPr>
        <p:spPr>
          <a:xfrm>
            <a:off x="7425344" y="630738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19</a:t>
            </a:fld>
            <a:endParaRPr/>
          </a:p>
        </p:txBody>
      </p:sp>
      <p:sp>
        <p:nvSpPr>
          <p:cNvPr id="965" name="Google Shape;965;p105"/>
          <p:cNvSpPr txBox="1">
            <a:spLocks noGrp="1"/>
          </p:cNvSpPr>
          <p:nvPr>
            <p:ph type="sldNum" idx="12"/>
          </p:nvPr>
        </p:nvSpPr>
        <p:spPr>
          <a:xfrm>
            <a:off x="8072633" y="625347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sz="1000">
                <a:solidFill>
                  <a:srgbClr val="666666"/>
                </a:solidFill>
              </a:rPr>
              <a:t>19</a:t>
            </a:fld>
            <a:endParaRPr sz="1000">
              <a:solidFill>
                <a:srgbClr val="999999"/>
              </a:solidFill>
            </a:endParaRPr>
          </a:p>
        </p:txBody>
      </p:sp>
      <p:sp>
        <p:nvSpPr>
          <p:cNvPr id="966" name="Google Shape;966;p105"/>
          <p:cNvSpPr txBox="1"/>
          <p:nvPr/>
        </p:nvSpPr>
        <p:spPr>
          <a:xfrm>
            <a:off x="4998850" y="5356150"/>
            <a:ext cx="3992700" cy="524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fi-FI" sz="1200">
                <a:solidFill>
                  <a:srgbClr val="FFFFFF"/>
                </a:solidFill>
                <a:latin typeface="Times New Roman"/>
                <a:ea typeface="Times New Roman"/>
                <a:cs typeface="Times New Roman"/>
                <a:sym typeface="Times New Roman"/>
              </a:rPr>
              <a:t>T. Birge CC BY–NC-SA</a:t>
            </a:r>
            <a:endParaRPr sz="1200">
              <a:solidFill>
                <a:srgbClr val="FFFFFF"/>
              </a:solidFill>
              <a:latin typeface="Times New Roman"/>
              <a:ea typeface="Times New Roman"/>
              <a:cs typeface="Times New Roman"/>
              <a:sym typeface="Times New Roman"/>
            </a:endParaRPr>
          </a:p>
        </p:txBody>
      </p:sp>
      <p:pic>
        <p:nvPicPr>
          <p:cNvPr id="967" name="Google Shape;967;p10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163036" y="2028715"/>
            <a:ext cx="3664328" cy="3141124"/>
          </a:xfrm>
          <a:prstGeom prst="rect">
            <a:avLst/>
          </a:prstGeom>
          <a:noFill/>
          <a:ln>
            <a:noFill/>
          </a:ln>
        </p:spPr>
      </p:pic>
      <p:sp>
        <p:nvSpPr>
          <p:cNvPr id="968" name="Google Shape;968;p105"/>
          <p:cNvSpPr txBox="1"/>
          <p:nvPr/>
        </p:nvSpPr>
        <p:spPr>
          <a:xfrm>
            <a:off x="7065109" y="4857582"/>
            <a:ext cx="1783500" cy="3651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i-FI" sz="900" dirty="0" err="1">
                <a:solidFill>
                  <a:srgbClr val="FFFFFF"/>
                </a:solidFill>
              </a:rPr>
              <a:t>by</a:t>
            </a:r>
            <a:r>
              <a:rPr lang="fi-FI" sz="900" dirty="0">
                <a:solidFill>
                  <a:srgbClr val="FFFFFF"/>
                </a:solidFill>
              </a:rPr>
              <a:t> Eija Hagelberg </a:t>
            </a:r>
            <a:r>
              <a:rPr lang="fi-FI" sz="900" dirty="0">
                <a:solidFill>
                  <a:srgbClr val="FFFFFF"/>
                </a:solidFill>
                <a:latin typeface="Calibri"/>
                <a:ea typeface="Calibri"/>
                <a:cs typeface="Calibri"/>
                <a:sym typeface="Calibri"/>
              </a:rPr>
              <a:t>CC BY-NC-SA</a:t>
            </a:r>
            <a:endParaRPr sz="900" dirty="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39"/>
          <p:cNvSpPr txBox="1">
            <a:spLocks noGrp="1"/>
          </p:cNvSpPr>
          <p:nvPr>
            <p:ph type="title"/>
          </p:nvPr>
        </p:nvSpPr>
        <p:spPr>
          <a:xfrm>
            <a:off x="822950" y="591402"/>
            <a:ext cx="7543800" cy="6756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000" dirty="0">
                <a:solidFill>
                  <a:srgbClr val="000000"/>
                </a:solidFill>
                <a:latin typeface="Century Gothic"/>
                <a:ea typeface="Century Gothic"/>
                <a:cs typeface="Century Gothic"/>
                <a:sym typeface="Century Gothic"/>
              </a:rPr>
              <a:t>Notes for </a:t>
            </a:r>
            <a:r>
              <a:rPr lang="fi-FI" sz="4000" dirty="0" err="1">
                <a:solidFill>
                  <a:srgbClr val="000000"/>
                </a:solidFill>
                <a:latin typeface="Century Gothic"/>
                <a:ea typeface="Century Gothic"/>
                <a:cs typeface="Century Gothic"/>
                <a:sym typeface="Century Gothic"/>
              </a:rPr>
              <a:t>instructors</a:t>
            </a:r>
            <a:r>
              <a:rPr lang="fi-FI" sz="4000" dirty="0">
                <a:solidFill>
                  <a:srgbClr val="000000"/>
                </a:solidFill>
                <a:latin typeface="Century Gothic"/>
                <a:ea typeface="Century Gothic"/>
                <a:cs typeface="Century Gothic"/>
                <a:sym typeface="Century Gothic"/>
              </a:rPr>
              <a:t> and </a:t>
            </a:r>
            <a:r>
              <a:rPr lang="fi-FI" sz="4000" dirty="0" err="1">
                <a:solidFill>
                  <a:srgbClr val="000000"/>
                </a:solidFill>
                <a:latin typeface="Century Gothic"/>
                <a:ea typeface="Century Gothic"/>
                <a:cs typeface="Century Gothic"/>
                <a:sym typeface="Century Gothic"/>
              </a:rPr>
              <a:t>users</a:t>
            </a:r>
            <a:endParaRPr sz="4000" i="0" u="none" strike="noStrike" cap="none" dirty="0">
              <a:solidFill>
                <a:srgbClr val="000000"/>
              </a:solidFill>
              <a:latin typeface="Century Gothic"/>
              <a:ea typeface="Century Gothic"/>
              <a:cs typeface="Century Gothic"/>
              <a:sym typeface="Century Gothic"/>
            </a:endParaRPr>
          </a:p>
        </p:txBody>
      </p:sp>
      <p:sp>
        <p:nvSpPr>
          <p:cNvPr id="214" name="Google Shape;214;p39"/>
          <p:cNvSpPr txBox="1">
            <a:spLocks noGrp="1"/>
          </p:cNvSpPr>
          <p:nvPr>
            <p:ph type="body" idx="1"/>
          </p:nvPr>
        </p:nvSpPr>
        <p:spPr>
          <a:xfrm>
            <a:off x="865544" y="1449469"/>
            <a:ext cx="7543800" cy="4670100"/>
          </a:xfrm>
          <a:prstGeom prst="rect">
            <a:avLst/>
          </a:prstGeom>
          <a:noFill/>
          <a:ln>
            <a:noFill/>
          </a:ln>
        </p:spPr>
        <p:txBody>
          <a:bodyPr spcFirstLastPara="1" wrap="square" lIns="0" tIns="45700" rIns="0" bIns="45700" anchor="t" anchorCtr="0">
            <a:noAutofit/>
          </a:bodyPr>
          <a:lstStyle/>
          <a:p>
            <a:pPr marL="0" lvl="0" indent="0" algn="just" rtl="0">
              <a:lnSpc>
                <a:spcPct val="100000"/>
              </a:lnSpc>
              <a:spcBef>
                <a:spcPts val="750"/>
              </a:spcBef>
              <a:spcAft>
                <a:spcPts val="0"/>
              </a:spcAft>
              <a:buClr>
                <a:srgbClr val="073763"/>
              </a:buClr>
              <a:buSzPts val="2200"/>
              <a:buNone/>
            </a:pPr>
            <a:r>
              <a:rPr lang="en-US" sz="2400" dirty="0" smtClean="0"/>
              <a:t>T</a:t>
            </a:r>
            <a:r>
              <a:rPr lang="en-US" sz="2400" dirty="0" smtClean="0">
                <a:solidFill>
                  <a:srgbClr val="000000"/>
                </a:solidFill>
              </a:rPr>
              <a:t>his presentation is part of the package of Education Materials on the topic of High Nature Farmland. It is an output of the Horizon 2020-funded project HNV-Link and is an Open Source material under CC BY-NC-SA. You may freely use, for non-commercial purposes only, any elements of it or as a whole, also modifying as fit, as long as you cite the project and its funding. Observe copyrights for images: all images are by HNV-Link unless otherwise specified.</a:t>
            </a:r>
          </a:p>
          <a:p>
            <a:pPr marL="0" marR="0" lvl="0" indent="0" rtl="0">
              <a:lnSpc>
                <a:spcPct val="100000"/>
              </a:lnSpc>
              <a:spcBef>
                <a:spcPts val="1000"/>
              </a:spcBef>
              <a:spcAft>
                <a:spcPts val="1000"/>
              </a:spcAft>
              <a:buClr>
                <a:srgbClr val="000000"/>
              </a:buClr>
              <a:buSzPts val="2400"/>
              <a:buNone/>
            </a:pPr>
            <a:r>
              <a:rPr lang="en-US" sz="2400" dirty="0" smtClean="0">
                <a:solidFill>
                  <a:srgbClr val="000000"/>
                </a:solidFill>
              </a:rPr>
              <a:t>The presentation contains minimum or no animation/special effects. Instructors may wish to add such effects according to their preferences.</a:t>
            </a:r>
            <a:endParaRPr lang="en-US" sz="2400" dirty="0">
              <a:solidFill>
                <a:srgbClr val="000000"/>
              </a:solidFill>
            </a:endParaRPr>
          </a:p>
        </p:txBody>
      </p:sp>
      <p:sp>
        <p:nvSpPr>
          <p:cNvPr id="215" name="Google Shape;215;p39"/>
          <p:cNvSpPr txBox="1">
            <a:spLocks noGrp="1"/>
          </p:cNvSpPr>
          <p:nvPr>
            <p:ph type="sldNum" idx="12"/>
          </p:nvPr>
        </p:nvSpPr>
        <p:spPr>
          <a:xfrm>
            <a:off x="7425344" y="630203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solidFill>
                  <a:srgbClr val="666666"/>
                </a:solidFill>
              </a:rPr>
              <a:t>2</a:t>
            </a:fld>
            <a:endParaRPr>
              <a:solidFill>
                <a:srgbClr val="666666"/>
              </a:solidFill>
            </a:endParaRPr>
          </a:p>
        </p:txBody>
      </p:sp>
    </p:spTree>
    <p:extLst>
      <p:ext uri="{BB962C8B-B14F-4D97-AF65-F5344CB8AC3E}">
        <p14:creationId xmlns:p14="http://schemas.microsoft.com/office/powerpoint/2010/main" val="39464089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72"/>
        <p:cNvGrpSpPr/>
        <p:nvPr/>
      </p:nvGrpSpPr>
      <p:grpSpPr>
        <a:xfrm>
          <a:off x="0" y="0"/>
          <a:ext cx="0" cy="0"/>
          <a:chOff x="0" y="0"/>
          <a:chExt cx="0" cy="0"/>
        </a:xfrm>
      </p:grpSpPr>
      <p:sp>
        <p:nvSpPr>
          <p:cNvPr id="973" name="Google Shape;973;p106"/>
          <p:cNvSpPr txBox="1">
            <a:spLocks noGrp="1"/>
          </p:cNvSpPr>
          <p:nvPr>
            <p:ph type="title"/>
          </p:nvPr>
        </p:nvSpPr>
        <p:spPr>
          <a:xfrm>
            <a:off x="528825" y="387275"/>
            <a:ext cx="7543800" cy="8871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800" i="0" u="none" strike="noStrike" cap="none" dirty="0" err="1">
                <a:solidFill>
                  <a:srgbClr val="3F3F3F"/>
                </a:solidFill>
                <a:latin typeface="Century Gothic"/>
                <a:ea typeface="Century Gothic"/>
                <a:cs typeface="Century Gothic"/>
                <a:sym typeface="Century Gothic"/>
              </a:rPr>
              <a:t>Sources</a:t>
            </a:r>
            <a:r>
              <a:rPr lang="fi-FI" sz="4800" i="0" u="none" strike="noStrike" cap="none" dirty="0">
                <a:solidFill>
                  <a:srgbClr val="3F3F3F"/>
                </a:solidFill>
                <a:latin typeface="Century Gothic"/>
                <a:ea typeface="Century Gothic"/>
                <a:cs typeface="Century Gothic"/>
                <a:sym typeface="Century Gothic"/>
              </a:rPr>
              <a:t> &amp; </a:t>
            </a:r>
            <a:r>
              <a:rPr lang="fi-FI" sz="4800" i="0" u="none" strike="noStrike" cap="none" dirty="0" err="1">
                <a:solidFill>
                  <a:srgbClr val="3F3F3F"/>
                </a:solidFill>
                <a:latin typeface="Century Gothic"/>
                <a:ea typeface="Century Gothic"/>
                <a:cs typeface="Century Gothic"/>
                <a:sym typeface="Century Gothic"/>
              </a:rPr>
              <a:t>experts</a:t>
            </a:r>
            <a:endParaRPr sz="4800" i="0" u="none" strike="noStrike" cap="none" dirty="0">
              <a:solidFill>
                <a:srgbClr val="3F3F3F"/>
              </a:solidFill>
              <a:latin typeface="Century Gothic"/>
              <a:ea typeface="Century Gothic"/>
              <a:cs typeface="Century Gothic"/>
              <a:sym typeface="Century Gothic"/>
            </a:endParaRPr>
          </a:p>
        </p:txBody>
      </p:sp>
      <p:sp>
        <p:nvSpPr>
          <p:cNvPr id="974" name="Google Shape;974;p106"/>
          <p:cNvSpPr txBox="1">
            <a:spLocks noGrp="1"/>
          </p:cNvSpPr>
          <p:nvPr>
            <p:ph type="body" idx="1"/>
          </p:nvPr>
        </p:nvSpPr>
        <p:spPr>
          <a:xfrm>
            <a:off x="688850" y="1478375"/>
            <a:ext cx="7932600" cy="4635900"/>
          </a:xfrm>
          <a:prstGeom prst="rect">
            <a:avLst/>
          </a:prstGeom>
          <a:solidFill>
            <a:srgbClr val="FFFFFF"/>
          </a:solidFill>
          <a:ln>
            <a:noFill/>
          </a:ln>
        </p:spPr>
        <p:txBody>
          <a:bodyPr spcFirstLastPara="1" wrap="square" lIns="0" tIns="45700" rIns="0" bIns="45700" anchor="t" anchorCtr="0">
            <a:noAutofit/>
          </a:bodyPr>
          <a:lstStyle/>
          <a:p>
            <a:pPr marL="0" lvl="0" indent="0" rtl="0">
              <a:lnSpc>
                <a:spcPct val="100000"/>
              </a:lnSpc>
              <a:spcBef>
                <a:spcPts val="0"/>
              </a:spcBef>
              <a:spcAft>
                <a:spcPts val="0"/>
              </a:spcAft>
              <a:buNone/>
            </a:pPr>
            <a:r>
              <a:rPr lang="fi-FI" sz="1800" dirty="0">
                <a:solidFill>
                  <a:srgbClr val="000000"/>
                </a:solidFill>
              </a:rPr>
              <a:t>Heliölä, J. &amp; Herzon, I. 2012. Finland. In:</a:t>
            </a:r>
            <a:r>
              <a:rPr lang="fi-FI" sz="1800" b="1" dirty="0">
                <a:solidFill>
                  <a:srgbClr val="000000"/>
                </a:solidFill>
              </a:rPr>
              <a:t> </a:t>
            </a:r>
            <a:r>
              <a:rPr lang="fi-FI" sz="1800" dirty="0">
                <a:solidFill>
                  <a:srgbClr val="000000"/>
                </a:solidFill>
              </a:rPr>
              <a:t>Oppermann, R., Beaufoy, G., Jones, G. (</a:t>
            </a:r>
            <a:r>
              <a:rPr lang="fi-FI" sz="1800" dirty="0" err="1">
                <a:solidFill>
                  <a:srgbClr val="000000"/>
                </a:solidFill>
              </a:rPr>
              <a:t>Eds</a:t>
            </a:r>
            <a:r>
              <a:rPr lang="fi-FI" sz="1800" dirty="0">
                <a:solidFill>
                  <a:srgbClr val="000000"/>
                </a:solidFill>
              </a:rPr>
              <a:t>) 2012. </a:t>
            </a:r>
            <a:r>
              <a:rPr lang="fi-FI" sz="1800" dirty="0" err="1">
                <a:solidFill>
                  <a:srgbClr val="000000"/>
                </a:solidFill>
              </a:rPr>
              <a:t>High</a:t>
            </a:r>
            <a:r>
              <a:rPr lang="fi-FI" sz="1800" dirty="0">
                <a:solidFill>
                  <a:srgbClr val="000000"/>
                </a:solidFill>
              </a:rPr>
              <a:t> </a:t>
            </a:r>
            <a:r>
              <a:rPr lang="fi-FI" sz="1800" dirty="0" err="1">
                <a:solidFill>
                  <a:srgbClr val="000000"/>
                </a:solidFill>
              </a:rPr>
              <a:t>Nature</a:t>
            </a:r>
            <a:r>
              <a:rPr lang="fi-FI" sz="1800" dirty="0">
                <a:solidFill>
                  <a:srgbClr val="000000"/>
                </a:solidFill>
              </a:rPr>
              <a:t> Value Farming in Europe: 35 European </a:t>
            </a:r>
            <a:r>
              <a:rPr lang="fi-FI" sz="1800" dirty="0" err="1">
                <a:solidFill>
                  <a:srgbClr val="000000"/>
                </a:solidFill>
              </a:rPr>
              <a:t>countries</a:t>
            </a:r>
            <a:r>
              <a:rPr lang="fi-FI" sz="1800" dirty="0">
                <a:solidFill>
                  <a:srgbClr val="000000"/>
                </a:solidFill>
              </a:rPr>
              <a:t> – </a:t>
            </a:r>
            <a:r>
              <a:rPr lang="fi-FI" sz="1800" dirty="0" err="1">
                <a:solidFill>
                  <a:srgbClr val="000000"/>
                </a:solidFill>
              </a:rPr>
              <a:t>experiences</a:t>
            </a:r>
            <a:r>
              <a:rPr lang="fi-FI" sz="1800" dirty="0">
                <a:solidFill>
                  <a:srgbClr val="000000"/>
                </a:solidFill>
              </a:rPr>
              <a:t> and </a:t>
            </a:r>
            <a:r>
              <a:rPr lang="fi-FI" sz="1800" dirty="0" err="1">
                <a:solidFill>
                  <a:srgbClr val="000000"/>
                </a:solidFill>
              </a:rPr>
              <a:t>perspectives</a:t>
            </a:r>
            <a:r>
              <a:rPr lang="fi-FI" sz="1800" dirty="0">
                <a:solidFill>
                  <a:srgbClr val="000000"/>
                </a:solidFill>
              </a:rPr>
              <a:t>. c. </a:t>
            </a:r>
            <a:r>
              <a:rPr lang="fi-FI" sz="1800" dirty="0" err="1">
                <a:solidFill>
                  <a:srgbClr val="000000"/>
                </a:solidFill>
              </a:rPr>
              <a:t>Verlag</a:t>
            </a:r>
            <a:r>
              <a:rPr lang="fi-FI" sz="1800" dirty="0">
                <a:solidFill>
                  <a:srgbClr val="000000"/>
                </a:solidFill>
              </a:rPr>
              <a:t> </a:t>
            </a:r>
            <a:r>
              <a:rPr lang="fi-FI" sz="1800" dirty="0" err="1">
                <a:solidFill>
                  <a:srgbClr val="000000"/>
                </a:solidFill>
              </a:rPr>
              <a:t>gegionalkultur</a:t>
            </a:r>
            <a:r>
              <a:rPr lang="fi-FI" sz="1800" dirty="0">
                <a:solidFill>
                  <a:srgbClr val="000000"/>
                </a:solidFill>
              </a:rPr>
              <a:t>, Germany. 544pp. ISBN: 978-89735-657-3</a:t>
            </a:r>
            <a:endParaRPr sz="1800" dirty="0">
              <a:solidFill>
                <a:srgbClr val="000000"/>
              </a:solidFill>
            </a:endParaRPr>
          </a:p>
          <a:p>
            <a:pPr marL="0" lvl="0" indent="0" rtl="0">
              <a:lnSpc>
                <a:spcPct val="100000"/>
              </a:lnSpc>
              <a:spcBef>
                <a:spcPts val="0"/>
              </a:spcBef>
              <a:spcAft>
                <a:spcPts val="0"/>
              </a:spcAft>
              <a:buNone/>
            </a:pPr>
            <a:endParaRPr sz="1800" dirty="0">
              <a:solidFill>
                <a:srgbClr val="000000"/>
              </a:solidFill>
            </a:endParaRPr>
          </a:p>
          <a:p>
            <a:pPr marL="0" lvl="0" indent="0" rtl="0">
              <a:lnSpc>
                <a:spcPct val="100000"/>
              </a:lnSpc>
              <a:spcBef>
                <a:spcPts val="0"/>
              </a:spcBef>
              <a:spcAft>
                <a:spcPts val="0"/>
              </a:spcAft>
              <a:buNone/>
            </a:pPr>
            <a:r>
              <a:rPr lang="fi-FI" sz="1800" dirty="0">
                <a:solidFill>
                  <a:srgbClr val="000000"/>
                </a:solidFill>
              </a:rPr>
              <a:t>Heliölä, J., Lehtomäki, J., Kuussaari, M., Tiainen, J., et al. 2009. </a:t>
            </a:r>
            <a:r>
              <a:rPr lang="fi-FI" sz="1800" dirty="0" err="1">
                <a:solidFill>
                  <a:srgbClr val="000000"/>
                </a:solidFill>
              </a:rPr>
              <a:t>High</a:t>
            </a:r>
            <a:r>
              <a:rPr lang="fi-FI" sz="1800" dirty="0">
                <a:solidFill>
                  <a:srgbClr val="000000"/>
                </a:solidFill>
              </a:rPr>
              <a:t> </a:t>
            </a:r>
            <a:r>
              <a:rPr lang="fi-FI" sz="1800" dirty="0" err="1">
                <a:solidFill>
                  <a:srgbClr val="000000"/>
                </a:solidFill>
              </a:rPr>
              <a:t>Nature</a:t>
            </a:r>
            <a:r>
              <a:rPr lang="fi-FI" sz="1800" dirty="0">
                <a:solidFill>
                  <a:srgbClr val="000000"/>
                </a:solidFill>
              </a:rPr>
              <a:t> Value </a:t>
            </a:r>
            <a:r>
              <a:rPr lang="fi-FI" sz="1800" dirty="0" err="1">
                <a:solidFill>
                  <a:srgbClr val="000000"/>
                </a:solidFill>
              </a:rPr>
              <a:t>farmland</a:t>
            </a:r>
            <a:r>
              <a:rPr lang="fi-FI" sz="1800" dirty="0">
                <a:solidFill>
                  <a:srgbClr val="000000"/>
                </a:solidFill>
              </a:rPr>
              <a:t> in Finland – definition, </a:t>
            </a:r>
            <a:r>
              <a:rPr lang="fi-FI" sz="1800" dirty="0" err="1">
                <a:solidFill>
                  <a:srgbClr val="000000"/>
                </a:solidFill>
              </a:rPr>
              <a:t>monitoring</a:t>
            </a:r>
            <a:r>
              <a:rPr lang="fi-FI" sz="1800" dirty="0">
                <a:solidFill>
                  <a:srgbClr val="000000"/>
                </a:solidFill>
              </a:rPr>
              <a:t> and </a:t>
            </a:r>
            <a:r>
              <a:rPr lang="fi-FI" sz="1800" dirty="0" err="1">
                <a:solidFill>
                  <a:srgbClr val="000000"/>
                </a:solidFill>
              </a:rPr>
              <a:t>economic</a:t>
            </a:r>
            <a:r>
              <a:rPr lang="fi-FI" sz="1800" dirty="0">
                <a:solidFill>
                  <a:srgbClr val="000000"/>
                </a:solidFill>
              </a:rPr>
              <a:t> </a:t>
            </a:r>
            <a:r>
              <a:rPr lang="fi-FI" sz="1800" dirty="0" err="1">
                <a:solidFill>
                  <a:srgbClr val="000000"/>
                </a:solidFill>
              </a:rPr>
              <a:t>conditions</a:t>
            </a:r>
            <a:r>
              <a:rPr lang="fi-FI" sz="1800" dirty="0">
                <a:solidFill>
                  <a:srgbClr val="000000"/>
                </a:solidFill>
              </a:rPr>
              <a:t> for management. Publications of </a:t>
            </a:r>
            <a:r>
              <a:rPr lang="fi-FI" sz="1800" dirty="0" err="1">
                <a:solidFill>
                  <a:srgbClr val="000000"/>
                </a:solidFill>
              </a:rPr>
              <a:t>the</a:t>
            </a:r>
            <a:r>
              <a:rPr lang="fi-FI" sz="1800" dirty="0">
                <a:solidFill>
                  <a:srgbClr val="000000"/>
                </a:solidFill>
              </a:rPr>
              <a:t> </a:t>
            </a:r>
            <a:r>
              <a:rPr lang="fi-FI" sz="1800" dirty="0" err="1">
                <a:solidFill>
                  <a:srgbClr val="000000"/>
                </a:solidFill>
              </a:rPr>
              <a:t>Ministry</a:t>
            </a:r>
            <a:r>
              <a:rPr lang="fi-FI" sz="1800" dirty="0">
                <a:solidFill>
                  <a:srgbClr val="000000"/>
                </a:solidFill>
              </a:rPr>
              <a:t> of </a:t>
            </a:r>
            <a:r>
              <a:rPr lang="fi-FI" sz="1800" dirty="0" err="1">
                <a:solidFill>
                  <a:srgbClr val="000000"/>
                </a:solidFill>
              </a:rPr>
              <a:t>Agriculture</a:t>
            </a:r>
            <a:r>
              <a:rPr lang="fi-FI" sz="1800" dirty="0">
                <a:solidFill>
                  <a:srgbClr val="000000"/>
                </a:solidFill>
              </a:rPr>
              <a:t> and </a:t>
            </a:r>
            <a:r>
              <a:rPr lang="fi-FI" sz="1800" dirty="0" err="1">
                <a:solidFill>
                  <a:srgbClr val="000000"/>
                </a:solidFill>
              </a:rPr>
              <a:t>Forestry</a:t>
            </a:r>
            <a:r>
              <a:rPr lang="fi-FI" sz="1800" dirty="0">
                <a:solidFill>
                  <a:srgbClr val="000000"/>
                </a:solidFill>
              </a:rPr>
              <a:t> 1/2009. Vammalan Kirjapaino Oy, Sastamala. (in </a:t>
            </a:r>
            <a:r>
              <a:rPr lang="fi-FI" sz="1800" dirty="0" err="1">
                <a:solidFill>
                  <a:srgbClr val="000000"/>
                </a:solidFill>
              </a:rPr>
              <a:t>Finnish</a:t>
            </a:r>
            <a:r>
              <a:rPr lang="fi-FI" sz="1800" dirty="0">
                <a:solidFill>
                  <a:srgbClr val="000000"/>
                </a:solidFill>
              </a:rPr>
              <a:t> </a:t>
            </a:r>
            <a:r>
              <a:rPr lang="fi-FI" sz="1800" dirty="0" err="1">
                <a:solidFill>
                  <a:srgbClr val="000000"/>
                </a:solidFill>
              </a:rPr>
              <a:t>with</a:t>
            </a:r>
            <a:r>
              <a:rPr lang="fi-FI" sz="1800" dirty="0">
                <a:solidFill>
                  <a:srgbClr val="000000"/>
                </a:solidFill>
              </a:rPr>
              <a:t> English </a:t>
            </a:r>
            <a:r>
              <a:rPr lang="fi-FI" sz="1800" dirty="0" err="1">
                <a:solidFill>
                  <a:srgbClr val="000000"/>
                </a:solidFill>
              </a:rPr>
              <a:t>summary</a:t>
            </a:r>
            <a:r>
              <a:rPr lang="fi-FI" sz="1800" dirty="0">
                <a:solidFill>
                  <a:srgbClr val="000000"/>
                </a:solidFill>
              </a:rPr>
              <a:t>)</a:t>
            </a:r>
            <a:endParaRPr sz="1800" dirty="0">
              <a:solidFill>
                <a:srgbClr val="000000"/>
              </a:solidFill>
            </a:endParaRPr>
          </a:p>
          <a:p>
            <a:pPr marL="0" marR="0" lvl="0" indent="0" algn="l" rtl="0">
              <a:lnSpc>
                <a:spcPct val="100000"/>
              </a:lnSpc>
              <a:spcBef>
                <a:spcPts val="0"/>
              </a:spcBef>
              <a:spcAft>
                <a:spcPts val="0"/>
              </a:spcAft>
              <a:buClr>
                <a:schemeClr val="accent1"/>
              </a:buClr>
              <a:buSzPts val="2400"/>
              <a:buFont typeface="Calibri"/>
              <a:buNone/>
            </a:pPr>
            <a:endParaRPr sz="2400" dirty="0">
              <a:solidFill>
                <a:srgbClr val="0000FF"/>
              </a:solidFill>
            </a:endParaRPr>
          </a:p>
        </p:txBody>
      </p:sp>
      <p:sp>
        <p:nvSpPr>
          <p:cNvPr id="975" name="Google Shape;975;p106"/>
          <p:cNvSpPr txBox="1">
            <a:spLocks noGrp="1"/>
          </p:cNvSpPr>
          <p:nvPr>
            <p:ph type="sldNum" idx="12"/>
          </p:nvPr>
        </p:nvSpPr>
        <p:spPr>
          <a:xfrm>
            <a:off x="8072633" y="625347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sz="1000">
                <a:solidFill>
                  <a:srgbClr val="666666"/>
                </a:solidFill>
              </a:rPr>
              <a:t>20</a:t>
            </a:fld>
            <a:endParaRPr sz="1000">
              <a:solidFill>
                <a:srgbClr val="999999"/>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79"/>
        <p:cNvGrpSpPr/>
        <p:nvPr/>
      </p:nvGrpSpPr>
      <p:grpSpPr>
        <a:xfrm>
          <a:off x="0" y="0"/>
          <a:ext cx="0" cy="0"/>
          <a:chOff x="0" y="0"/>
          <a:chExt cx="0" cy="0"/>
        </a:xfrm>
      </p:grpSpPr>
      <p:sp>
        <p:nvSpPr>
          <p:cNvPr id="980" name="Google Shape;980;p107"/>
          <p:cNvSpPr txBox="1">
            <a:spLocks noGrp="1"/>
          </p:cNvSpPr>
          <p:nvPr>
            <p:ph type="title"/>
          </p:nvPr>
        </p:nvSpPr>
        <p:spPr>
          <a:xfrm>
            <a:off x="528825" y="387275"/>
            <a:ext cx="7543800" cy="8871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800" i="0" u="none" strike="noStrike" cap="none" dirty="0" err="1">
                <a:solidFill>
                  <a:srgbClr val="3F3F3F"/>
                </a:solidFill>
                <a:latin typeface="Century Gothic"/>
                <a:ea typeface="Century Gothic"/>
                <a:cs typeface="Century Gothic"/>
                <a:sym typeface="Century Gothic"/>
              </a:rPr>
              <a:t>Sources</a:t>
            </a:r>
            <a:r>
              <a:rPr lang="fi-FI" sz="4800" i="0" u="none" strike="noStrike" cap="none" dirty="0">
                <a:solidFill>
                  <a:srgbClr val="3F3F3F"/>
                </a:solidFill>
                <a:latin typeface="Century Gothic"/>
                <a:ea typeface="Century Gothic"/>
                <a:cs typeface="Century Gothic"/>
                <a:sym typeface="Century Gothic"/>
              </a:rPr>
              <a:t> &amp; </a:t>
            </a:r>
            <a:r>
              <a:rPr lang="fi-FI" sz="4800" i="0" u="none" strike="noStrike" cap="none" dirty="0" err="1">
                <a:solidFill>
                  <a:srgbClr val="3F3F3F"/>
                </a:solidFill>
                <a:latin typeface="Century Gothic"/>
                <a:ea typeface="Century Gothic"/>
                <a:cs typeface="Century Gothic"/>
                <a:sym typeface="Century Gothic"/>
              </a:rPr>
              <a:t>experts</a:t>
            </a:r>
            <a:endParaRPr sz="4800" i="0" u="none" strike="noStrike" cap="none" dirty="0">
              <a:solidFill>
                <a:srgbClr val="3F3F3F"/>
              </a:solidFill>
              <a:latin typeface="Century Gothic"/>
              <a:ea typeface="Century Gothic"/>
              <a:cs typeface="Century Gothic"/>
              <a:sym typeface="Century Gothic"/>
            </a:endParaRPr>
          </a:p>
        </p:txBody>
      </p:sp>
      <p:sp>
        <p:nvSpPr>
          <p:cNvPr id="981" name="Google Shape;981;p107"/>
          <p:cNvSpPr txBox="1">
            <a:spLocks noGrp="1"/>
          </p:cNvSpPr>
          <p:nvPr>
            <p:ph type="body" idx="1"/>
          </p:nvPr>
        </p:nvSpPr>
        <p:spPr>
          <a:xfrm>
            <a:off x="681900" y="1274375"/>
            <a:ext cx="7932600" cy="4775100"/>
          </a:xfrm>
          <a:prstGeom prst="rect">
            <a:avLst/>
          </a:prstGeom>
          <a:solidFill>
            <a:srgbClr val="FFFFFF"/>
          </a:solidFill>
          <a:ln>
            <a:noFill/>
          </a:ln>
        </p:spPr>
        <p:txBody>
          <a:bodyPr spcFirstLastPara="1" wrap="square" lIns="0" tIns="45700" rIns="0" bIns="45700" anchor="t" anchorCtr="0">
            <a:noAutofit/>
          </a:bodyPr>
          <a:lstStyle/>
          <a:p>
            <a:pPr marL="0" lvl="0" indent="0" rtl="0">
              <a:lnSpc>
                <a:spcPct val="100000"/>
              </a:lnSpc>
              <a:spcBef>
                <a:spcPts val="1400"/>
              </a:spcBef>
              <a:spcAft>
                <a:spcPts val="0"/>
              </a:spcAft>
              <a:buNone/>
            </a:pPr>
            <a:r>
              <a:rPr lang="fi-FI" dirty="0"/>
              <a:t>SW Finland </a:t>
            </a:r>
            <a:r>
              <a:rPr lang="fi-FI" dirty="0" err="1"/>
              <a:t>Cultural</a:t>
            </a:r>
            <a:r>
              <a:rPr lang="fi-FI" dirty="0"/>
              <a:t> </a:t>
            </a:r>
            <a:r>
              <a:rPr lang="fi-FI" dirty="0" err="1"/>
              <a:t>Landscapes</a:t>
            </a:r>
            <a:r>
              <a:rPr lang="fi-FI" dirty="0"/>
              <a:t> Association </a:t>
            </a:r>
            <a:r>
              <a:rPr lang="fi-FI" u="sng" dirty="0">
                <a:solidFill>
                  <a:schemeClr val="accent5"/>
                </a:solidFill>
                <a:hlinkClick r:id="rId3"/>
              </a:rPr>
              <a:t>http://perinnemaisemat.fi/in-english/</a:t>
            </a:r>
            <a:r>
              <a:rPr lang="fi-FI" dirty="0">
                <a:solidFill>
                  <a:schemeClr val="dk1"/>
                </a:solidFill>
              </a:rPr>
              <a:t> </a:t>
            </a:r>
            <a:endParaRPr dirty="0">
              <a:solidFill>
                <a:srgbClr val="434343"/>
              </a:solidFill>
            </a:endParaRPr>
          </a:p>
          <a:p>
            <a:pPr marL="0" lvl="0" indent="0" rtl="0">
              <a:lnSpc>
                <a:spcPct val="100000"/>
              </a:lnSpc>
              <a:spcBef>
                <a:spcPts val="1000"/>
              </a:spcBef>
              <a:spcAft>
                <a:spcPts val="0"/>
              </a:spcAft>
              <a:buNone/>
            </a:pPr>
            <a:r>
              <a:rPr lang="fi-FI" dirty="0" err="1">
                <a:solidFill>
                  <a:srgbClr val="434343"/>
                </a:solidFill>
              </a:rPr>
              <a:t>Doctoral</a:t>
            </a:r>
            <a:r>
              <a:rPr lang="fi-FI" dirty="0">
                <a:solidFill>
                  <a:srgbClr val="434343"/>
                </a:solidFill>
              </a:rPr>
              <a:t> </a:t>
            </a:r>
            <a:r>
              <a:rPr lang="fi-FI" dirty="0" err="1">
                <a:solidFill>
                  <a:srgbClr val="434343"/>
                </a:solidFill>
              </a:rPr>
              <a:t>dissertations</a:t>
            </a:r>
            <a:r>
              <a:rPr lang="fi-FI" dirty="0">
                <a:solidFill>
                  <a:srgbClr val="434343"/>
                </a:solidFill>
              </a:rPr>
              <a:t> of Raatikainen, K. (2018) and  Birge, T. (2017): </a:t>
            </a:r>
            <a:r>
              <a:rPr lang="fi-FI" u="sng" dirty="0">
                <a:solidFill>
                  <a:schemeClr val="accent5"/>
                </a:solidFill>
                <a:hlinkClick r:id="rId4"/>
              </a:rPr>
              <a:t>https://jyx.jyu.fi/handle/123456789/56692</a:t>
            </a:r>
            <a:r>
              <a:rPr lang="fi-FI" b="1" dirty="0"/>
              <a:t> </a:t>
            </a:r>
            <a:r>
              <a:rPr lang="fi-FI" dirty="0"/>
              <a:t>and </a:t>
            </a:r>
            <a:r>
              <a:rPr lang="fi-FI" dirty="0">
                <a:solidFill>
                  <a:srgbClr val="434343"/>
                </a:solidFill>
              </a:rPr>
              <a:t> </a:t>
            </a:r>
            <a:r>
              <a:rPr lang="fi-FI" u="sng" dirty="0">
                <a:solidFill>
                  <a:schemeClr val="accent5"/>
                </a:solidFill>
                <a:hlinkClick r:id="rId5"/>
              </a:rPr>
              <a:t>http://urn.fi/URN:ISBN:1798-744X</a:t>
            </a:r>
            <a:r>
              <a:rPr lang="fi-FI" dirty="0"/>
              <a:t> </a:t>
            </a:r>
            <a:endParaRPr dirty="0"/>
          </a:p>
          <a:p>
            <a:pPr marL="0" lvl="0" indent="0" rtl="0">
              <a:lnSpc>
                <a:spcPct val="100000"/>
              </a:lnSpc>
              <a:spcBef>
                <a:spcPts val="1000"/>
              </a:spcBef>
              <a:spcAft>
                <a:spcPts val="0"/>
              </a:spcAft>
              <a:buClr>
                <a:schemeClr val="accent1"/>
              </a:buClr>
              <a:buSzPts val="2400"/>
              <a:buFont typeface="Calibri"/>
              <a:buNone/>
            </a:pPr>
            <a:r>
              <a:rPr lang="fi-FI" dirty="0">
                <a:solidFill>
                  <a:srgbClr val="434343"/>
                </a:solidFill>
              </a:rPr>
              <a:t>Birge, T. 2018. </a:t>
            </a:r>
            <a:r>
              <a:rPr lang="fi-FI" dirty="0" err="1">
                <a:solidFill>
                  <a:srgbClr val="434343"/>
                </a:solidFill>
              </a:rPr>
              <a:t>Could</a:t>
            </a:r>
            <a:r>
              <a:rPr lang="fi-FI" dirty="0">
                <a:solidFill>
                  <a:srgbClr val="434343"/>
                </a:solidFill>
              </a:rPr>
              <a:t> </a:t>
            </a:r>
            <a:r>
              <a:rPr lang="fi-FI" dirty="0" err="1">
                <a:solidFill>
                  <a:srgbClr val="434343"/>
                </a:solidFill>
              </a:rPr>
              <a:t>results-based</a:t>
            </a:r>
            <a:r>
              <a:rPr lang="fi-FI" dirty="0">
                <a:solidFill>
                  <a:srgbClr val="434343"/>
                </a:solidFill>
              </a:rPr>
              <a:t> </a:t>
            </a:r>
            <a:r>
              <a:rPr lang="fi-FI" dirty="0" err="1">
                <a:solidFill>
                  <a:srgbClr val="434343"/>
                </a:solidFill>
              </a:rPr>
              <a:t>payments</a:t>
            </a:r>
            <a:r>
              <a:rPr lang="fi-FI" dirty="0">
                <a:solidFill>
                  <a:srgbClr val="434343"/>
                </a:solidFill>
              </a:rPr>
              <a:t> help </a:t>
            </a:r>
            <a:r>
              <a:rPr lang="fi-FI" dirty="0" err="1">
                <a:solidFill>
                  <a:srgbClr val="434343"/>
                </a:solidFill>
              </a:rPr>
              <a:t>Finland’s</a:t>
            </a:r>
            <a:r>
              <a:rPr lang="fi-FI" dirty="0">
                <a:solidFill>
                  <a:srgbClr val="434343"/>
                </a:solidFill>
              </a:rPr>
              <a:t> </a:t>
            </a:r>
            <a:r>
              <a:rPr lang="fi-FI" dirty="0" err="1">
                <a:solidFill>
                  <a:srgbClr val="434343"/>
                </a:solidFill>
              </a:rPr>
              <a:t>most</a:t>
            </a:r>
            <a:r>
              <a:rPr lang="fi-FI" dirty="0">
                <a:solidFill>
                  <a:srgbClr val="434343"/>
                </a:solidFill>
              </a:rPr>
              <a:t> </a:t>
            </a:r>
            <a:r>
              <a:rPr lang="fi-FI" dirty="0" err="1">
                <a:solidFill>
                  <a:srgbClr val="434343"/>
                </a:solidFill>
              </a:rPr>
              <a:t>endangered</a:t>
            </a:r>
            <a:r>
              <a:rPr lang="fi-FI" dirty="0">
                <a:solidFill>
                  <a:srgbClr val="434343"/>
                </a:solidFill>
              </a:rPr>
              <a:t> </a:t>
            </a:r>
            <a:r>
              <a:rPr lang="fi-FI" dirty="0" err="1">
                <a:solidFill>
                  <a:srgbClr val="434343"/>
                </a:solidFill>
              </a:rPr>
              <a:t>farmlands</a:t>
            </a:r>
            <a:r>
              <a:rPr lang="fi-FI" dirty="0">
                <a:solidFill>
                  <a:srgbClr val="434343"/>
                </a:solidFill>
              </a:rPr>
              <a:t>? </a:t>
            </a:r>
            <a:r>
              <a:rPr lang="fi-FI" u="sng" dirty="0">
                <a:solidFill>
                  <a:srgbClr val="0000FF"/>
                </a:solidFill>
                <a:hlinkClick r:id="rId6"/>
              </a:rPr>
              <a:t>http://www.arc2020.eu/could-results-based-payments-help-finlands-most-endangered-farmlands/</a:t>
            </a:r>
            <a:r>
              <a:rPr lang="fi-FI" dirty="0">
                <a:solidFill>
                  <a:srgbClr val="0000FF"/>
                </a:solidFill>
              </a:rPr>
              <a:t> </a:t>
            </a:r>
            <a:endParaRPr dirty="0">
              <a:solidFill>
                <a:srgbClr val="0000FF"/>
              </a:solidFill>
            </a:endParaRPr>
          </a:p>
          <a:p>
            <a:pPr marL="0" lvl="0" indent="0" rtl="0">
              <a:lnSpc>
                <a:spcPct val="100000"/>
              </a:lnSpc>
              <a:spcBef>
                <a:spcPts val="1400"/>
              </a:spcBef>
              <a:spcAft>
                <a:spcPts val="0"/>
              </a:spcAft>
              <a:buNone/>
            </a:pPr>
            <a:r>
              <a:rPr lang="fi-FI" b="1" dirty="0" err="1"/>
              <a:t>Experts</a:t>
            </a:r>
            <a:r>
              <a:rPr lang="fi-FI" b="1" dirty="0">
                <a:solidFill>
                  <a:srgbClr val="434343"/>
                </a:solidFill>
              </a:rPr>
              <a:t>:</a:t>
            </a:r>
            <a:endParaRPr b="1" dirty="0">
              <a:solidFill>
                <a:srgbClr val="434343"/>
              </a:solidFill>
            </a:endParaRPr>
          </a:p>
          <a:p>
            <a:pPr marL="0" lvl="0" indent="0">
              <a:lnSpc>
                <a:spcPct val="100000"/>
              </a:lnSpc>
              <a:spcBef>
                <a:spcPts val="1000"/>
              </a:spcBef>
              <a:buSzPts val="2400"/>
              <a:buNone/>
            </a:pPr>
            <a:r>
              <a:rPr lang="fi-FI" dirty="0">
                <a:solidFill>
                  <a:srgbClr val="434343"/>
                </a:solidFill>
              </a:rPr>
              <a:t>Irina Herzon, University of </a:t>
            </a:r>
            <a:r>
              <a:rPr lang="fi-FI" dirty="0" smtClean="0">
                <a:solidFill>
                  <a:srgbClr val="434343"/>
                </a:solidFill>
              </a:rPr>
              <a:t>Helsinki; Kaisa Raatikainen, </a:t>
            </a:r>
            <a:r>
              <a:rPr lang="fi-FI" sz="1800" dirty="0">
                <a:solidFill>
                  <a:srgbClr val="434343"/>
                </a:solidFill>
              </a:rPr>
              <a:t>University of </a:t>
            </a:r>
            <a:r>
              <a:rPr lang="fi-FI" sz="1800" dirty="0" smtClean="0">
                <a:solidFill>
                  <a:srgbClr val="434343"/>
                </a:solidFill>
              </a:rPr>
              <a:t>Turku</a:t>
            </a:r>
            <a:endParaRPr sz="1800" dirty="0"/>
          </a:p>
        </p:txBody>
      </p:sp>
      <p:sp>
        <p:nvSpPr>
          <p:cNvPr id="982" name="Google Shape;982;p107"/>
          <p:cNvSpPr txBox="1">
            <a:spLocks noGrp="1"/>
          </p:cNvSpPr>
          <p:nvPr>
            <p:ph type="sldNum" idx="12"/>
          </p:nvPr>
        </p:nvSpPr>
        <p:spPr>
          <a:xfrm>
            <a:off x="8072633" y="6253472"/>
            <a:ext cx="548700" cy="5247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sz="1000">
                <a:solidFill>
                  <a:srgbClr val="666666"/>
                </a:solidFill>
              </a:rPr>
              <a:t>21</a:t>
            </a:fld>
            <a:endParaRPr sz="1000">
              <a:solidFill>
                <a:srgbClr val="999999"/>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986"/>
        <p:cNvGrpSpPr/>
        <p:nvPr/>
      </p:nvGrpSpPr>
      <p:grpSpPr>
        <a:xfrm>
          <a:off x="0" y="0"/>
          <a:ext cx="0" cy="0"/>
          <a:chOff x="0" y="0"/>
          <a:chExt cx="0" cy="0"/>
        </a:xfrm>
      </p:grpSpPr>
      <p:sp>
        <p:nvSpPr>
          <p:cNvPr id="987" name="Google Shape;987;p108"/>
          <p:cNvSpPr txBox="1">
            <a:spLocks noGrp="1"/>
          </p:cNvSpPr>
          <p:nvPr>
            <p:ph type="title"/>
          </p:nvPr>
        </p:nvSpPr>
        <p:spPr>
          <a:xfrm>
            <a:off x="822960" y="758952"/>
            <a:ext cx="7543800" cy="35661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262626"/>
              </a:buClr>
              <a:buSzPts val="8000"/>
              <a:buFont typeface="Calibri"/>
              <a:buNone/>
            </a:pPr>
            <a:r>
              <a:rPr lang="fi-FI" sz="8000" i="0" u="none" strike="noStrike" cap="none">
                <a:solidFill>
                  <a:srgbClr val="252525"/>
                </a:solidFill>
                <a:latin typeface="Century Gothic"/>
                <a:ea typeface="Century Gothic"/>
                <a:cs typeface="Century Gothic"/>
                <a:sym typeface="Century Gothic"/>
              </a:rPr>
              <a:t>Outside Europe</a:t>
            </a:r>
            <a:endParaRPr sz="8000" i="0" u="none" strike="noStrike" cap="none">
              <a:solidFill>
                <a:srgbClr val="252525"/>
              </a:solidFill>
              <a:latin typeface="Century Gothic"/>
              <a:ea typeface="Century Gothic"/>
              <a:cs typeface="Century Gothic"/>
              <a:sym typeface="Century Gothic"/>
            </a:endParaRPr>
          </a:p>
        </p:txBody>
      </p:sp>
      <p:sp>
        <p:nvSpPr>
          <p:cNvPr id="988" name="Google Shape;988;p108"/>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22</a:t>
            </a:fld>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993"/>
        <p:cNvGrpSpPr/>
        <p:nvPr/>
      </p:nvGrpSpPr>
      <p:grpSpPr>
        <a:xfrm>
          <a:off x="0" y="0"/>
          <a:ext cx="0" cy="0"/>
          <a:chOff x="0" y="0"/>
          <a:chExt cx="0" cy="0"/>
        </a:xfrm>
      </p:grpSpPr>
      <p:sp>
        <p:nvSpPr>
          <p:cNvPr id="994" name="Google Shape;994;p109"/>
          <p:cNvSpPr txBox="1"/>
          <p:nvPr/>
        </p:nvSpPr>
        <p:spPr>
          <a:xfrm>
            <a:off x="527550" y="1643300"/>
            <a:ext cx="8037300" cy="330900"/>
          </a:xfrm>
          <a:prstGeom prst="rect">
            <a:avLst/>
          </a:prstGeom>
          <a:solidFill>
            <a:schemeClr val="lt1"/>
          </a:solidFill>
          <a:ln>
            <a:noFill/>
          </a:ln>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995" name="Google Shape;995;p109"/>
          <p:cNvSpPr txBox="1">
            <a:spLocks noGrp="1"/>
          </p:cNvSpPr>
          <p:nvPr>
            <p:ph type="body" idx="4294967295"/>
          </p:nvPr>
        </p:nvSpPr>
        <p:spPr>
          <a:xfrm>
            <a:off x="866850" y="4887125"/>
            <a:ext cx="7101900" cy="621300"/>
          </a:xfrm>
          <a:prstGeom prst="rect">
            <a:avLst/>
          </a:prstGeom>
          <a:solidFill>
            <a:srgbClr val="FCE5CD"/>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ctr" rtl="0">
              <a:lnSpc>
                <a:spcPct val="90000"/>
              </a:lnSpc>
              <a:spcBef>
                <a:spcPts val="0"/>
              </a:spcBef>
              <a:spcAft>
                <a:spcPts val="1600"/>
              </a:spcAft>
              <a:buClr>
                <a:schemeClr val="accent1"/>
              </a:buClr>
              <a:buSzPts val="1400"/>
              <a:buFont typeface="Calibri"/>
              <a:buNone/>
            </a:pPr>
            <a:r>
              <a:rPr lang="fi-FI" sz="2400" b="0" i="0" u="none" strike="noStrike" cap="none">
                <a:solidFill>
                  <a:srgbClr val="434343"/>
                </a:solidFill>
                <a:latin typeface="Calibri"/>
                <a:ea typeface="Calibri"/>
                <a:cs typeface="Calibri"/>
                <a:sym typeface="Calibri"/>
              </a:rPr>
              <a:t>A European concept, but not exclusive to Europe!</a:t>
            </a:r>
            <a:endParaRPr sz="2400" b="0" i="0" u="none" strike="noStrike" cap="none">
              <a:solidFill>
                <a:srgbClr val="434343"/>
              </a:solidFill>
              <a:latin typeface="Calibri"/>
              <a:ea typeface="Calibri"/>
              <a:cs typeface="Calibri"/>
              <a:sym typeface="Calibri"/>
            </a:endParaRPr>
          </a:p>
        </p:txBody>
      </p:sp>
      <p:sp>
        <p:nvSpPr>
          <p:cNvPr id="996" name="Google Shape;996;p109"/>
          <p:cNvSpPr txBox="1">
            <a:spLocks noGrp="1"/>
          </p:cNvSpPr>
          <p:nvPr>
            <p:ph type="sldNum" idx="12"/>
          </p:nvPr>
        </p:nvSpPr>
        <p:spPr>
          <a:xfrm>
            <a:off x="8536302" y="6333134"/>
            <a:ext cx="548700" cy="5247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a:solidFill>
                  <a:schemeClr val="lt1"/>
                </a:solidFill>
              </a:rPr>
              <a:t>23</a:t>
            </a:fld>
            <a:endParaRPr>
              <a:solidFill>
                <a:schemeClr val="lt1"/>
              </a:solidFill>
            </a:endParaRPr>
          </a:p>
        </p:txBody>
      </p:sp>
      <p:pic>
        <p:nvPicPr>
          <p:cNvPr id="997" name="Google Shape;997;p109"/>
          <p:cNvPicPr preferRelativeResize="0"/>
          <p:nvPr/>
        </p:nvPicPr>
        <p:blipFill rotWithShape="1">
          <a:blip r:embed="rId3" cstate="screen">
            <a:alphaModFix/>
            <a:extLst>
              <a:ext uri="{28A0092B-C50C-407E-A947-70E740481C1C}">
                <a14:useLocalDpi xmlns:a14="http://schemas.microsoft.com/office/drawing/2010/main"/>
              </a:ext>
            </a:extLst>
          </a:blip>
          <a:srcRect t="-2881"/>
          <a:stretch/>
        </p:blipFill>
        <p:spPr>
          <a:xfrm>
            <a:off x="451351" y="1850100"/>
            <a:ext cx="4963774" cy="2767400"/>
          </a:xfrm>
          <a:prstGeom prst="rect">
            <a:avLst/>
          </a:prstGeom>
          <a:noFill/>
          <a:ln>
            <a:noFill/>
          </a:ln>
        </p:spPr>
      </p:pic>
      <p:sp>
        <p:nvSpPr>
          <p:cNvPr id="998" name="Google Shape;998;p109"/>
          <p:cNvSpPr txBox="1"/>
          <p:nvPr/>
        </p:nvSpPr>
        <p:spPr>
          <a:xfrm>
            <a:off x="489050" y="4123200"/>
            <a:ext cx="2835900" cy="6213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FI" sz="2000" i="0" u="none" strike="noStrike" cap="none">
                <a:solidFill>
                  <a:srgbClr val="EFEFEF"/>
                </a:solidFill>
                <a:latin typeface="Calibri"/>
                <a:ea typeface="Calibri"/>
                <a:cs typeface="Calibri"/>
                <a:sym typeface="Calibri"/>
              </a:rPr>
              <a:t>Satoyama</a:t>
            </a:r>
            <a:r>
              <a:rPr lang="fi-FI" sz="2000">
                <a:solidFill>
                  <a:srgbClr val="EFEFEF"/>
                </a:solidFill>
                <a:latin typeface="Calibri"/>
                <a:ea typeface="Calibri"/>
                <a:cs typeface="Calibri"/>
                <a:sym typeface="Calibri"/>
              </a:rPr>
              <a:t>,</a:t>
            </a:r>
            <a:r>
              <a:rPr lang="fi-FI" sz="2000" i="0" u="none" strike="noStrike" cap="none">
                <a:solidFill>
                  <a:srgbClr val="EFEFEF"/>
                </a:solidFill>
                <a:latin typeface="Calibri"/>
                <a:ea typeface="Calibri"/>
                <a:cs typeface="Calibri"/>
                <a:sym typeface="Calibri"/>
              </a:rPr>
              <a:t> Japan</a:t>
            </a:r>
            <a:endParaRPr sz="2000" i="0" u="none" strike="noStrike" cap="none">
              <a:solidFill>
                <a:srgbClr val="EFEFEF"/>
              </a:solidFill>
              <a:latin typeface="Calibri"/>
              <a:ea typeface="Calibri"/>
              <a:cs typeface="Calibri"/>
              <a:sym typeface="Calibri"/>
            </a:endParaRPr>
          </a:p>
        </p:txBody>
      </p:sp>
      <p:sp>
        <p:nvSpPr>
          <p:cNvPr id="999" name="Google Shape;999;p109"/>
          <p:cNvSpPr txBox="1"/>
          <p:nvPr/>
        </p:nvSpPr>
        <p:spPr>
          <a:xfrm>
            <a:off x="4573700" y="6247175"/>
            <a:ext cx="2596500" cy="62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r>
              <a:rPr lang="fi-FI" sz="1200" i="0" u="sng" strike="noStrike" cap="none">
                <a:solidFill>
                  <a:schemeClr val="hlink"/>
                </a:solidFill>
                <a:latin typeface="Consolas"/>
                <a:ea typeface="Consolas"/>
                <a:cs typeface="Consolas"/>
                <a:sym typeface="Consolas"/>
                <a:hlinkClick r:id="rId4"/>
              </a:rPr>
              <a:t>http://www.fao.org/giahs/en/</a:t>
            </a:r>
            <a:r>
              <a:rPr lang="fi-FI" sz="1200" i="0" u="none" strike="noStrike" cap="none">
                <a:solidFill>
                  <a:srgbClr val="000000"/>
                </a:solidFill>
                <a:latin typeface="Consolas"/>
                <a:ea typeface="Consolas"/>
                <a:cs typeface="Consolas"/>
                <a:sym typeface="Consolas"/>
              </a:rPr>
              <a:t> </a:t>
            </a:r>
            <a:endParaRPr sz="1200" i="0" u="none" strike="noStrike" cap="none">
              <a:solidFill>
                <a:srgbClr val="000000"/>
              </a:solidFill>
              <a:latin typeface="Consolas"/>
              <a:ea typeface="Consolas"/>
              <a:cs typeface="Consolas"/>
              <a:sym typeface="Consolas"/>
            </a:endParaRPr>
          </a:p>
        </p:txBody>
      </p:sp>
      <p:pic>
        <p:nvPicPr>
          <p:cNvPr id="1000" name="Google Shape;1000;p109"/>
          <p:cNvPicPr preferRelativeResize="0"/>
          <p:nvPr/>
        </p:nvPicPr>
        <p:blipFill rotWithShape="1">
          <a:blip r:embed="rId5" cstate="screen">
            <a:alphaModFix/>
            <a:extLst>
              <a:ext uri="{28A0092B-C50C-407E-A947-70E740481C1C}">
                <a14:useLocalDpi xmlns:a14="http://schemas.microsoft.com/office/drawing/2010/main"/>
              </a:ext>
            </a:extLst>
          </a:blip>
          <a:srcRect t="10578"/>
          <a:stretch/>
        </p:blipFill>
        <p:spPr>
          <a:xfrm>
            <a:off x="2002800" y="6247175"/>
            <a:ext cx="2477075" cy="621300"/>
          </a:xfrm>
          <a:prstGeom prst="rect">
            <a:avLst/>
          </a:prstGeom>
          <a:noFill/>
          <a:ln>
            <a:noFill/>
          </a:ln>
        </p:spPr>
      </p:pic>
      <p:pic>
        <p:nvPicPr>
          <p:cNvPr id="1001" name="Google Shape;1001;p10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5712750" y="1850098"/>
            <a:ext cx="2835900" cy="2767409"/>
          </a:xfrm>
          <a:prstGeom prst="rect">
            <a:avLst/>
          </a:prstGeom>
          <a:noFill/>
          <a:ln>
            <a:noFill/>
          </a:ln>
        </p:spPr>
      </p:pic>
      <p:sp>
        <p:nvSpPr>
          <p:cNvPr id="1002" name="Google Shape;1002;p109"/>
          <p:cNvSpPr txBox="1"/>
          <p:nvPr/>
        </p:nvSpPr>
        <p:spPr>
          <a:xfrm>
            <a:off x="5779488" y="3793691"/>
            <a:ext cx="2702400" cy="7476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FI" sz="2000" i="0" u="none" strike="noStrike" cap="none">
                <a:solidFill>
                  <a:srgbClr val="EFEFEF"/>
                </a:solidFill>
                <a:latin typeface="Calibri"/>
                <a:ea typeface="Calibri"/>
                <a:cs typeface="Calibri"/>
                <a:sym typeface="Calibri"/>
              </a:rPr>
              <a:t>Shade grown coffee</a:t>
            </a:r>
            <a:r>
              <a:rPr lang="fi-FI" sz="2000">
                <a:solidFill>
                  <a:srgbClr val="EFEFEF"/>
                </a:solidFill>
                <a:latin typeface="Calibri"/>
                <a:ea typeface="Calibri"/>
                <a:cs typeface="Calibri"/>
                <a:sym typeface="Calibri"/>
              </a:rPr>
              <a:t>, </a:t>
            </a:r>
            <a:r>
              <a:rPr lang="fi-FI" sz="2000" i="0" u="none" strike="noStrike" cap="none">
                <a:solidFill>
                  <a:srgbClr val="EFEFEF"/>
                </a:solidFill>
                <a:latin typeface="Calibri"/>
                <a:ea typeface="Calibri"/>
                <a:cs typeface="Calibri"/>
                <a:sym typeface="Calibri"/>
              </a:rPr>
              <a:t>Columbia</a:t>
            </a:r>
            <a:endParaRPr sz="2000" i="0" u="none" strike="noStrike" cap="none">
              <a:solidFill>
                <a:srgbClr val="EFEFEF"/>
              </a:solidFill>
              <a:latin typeface="Calibri"/>
              <a:ea typeface="Calibri"/>
              <a:cs typeface="Calibri"/>
              <a:sym typeface="Calibri"/>
            </a:endParaRPr>
          </a:p>
        </p:txBody>
      </p:sp>
      <p:sp>
        <p:nvSpPr>
          <p:cNvPr id="1003" name="Google Shape;1003;p109"/>
          <p:cNvSpPr txBox="1">
            <a:spLocks noGrp="1"/>
          </p:cNvSpPr>
          <p:nvPr>
            <p:ph type="title"/>
          </p:nvPr>
        </p:nvSpPr>
        <p:spPr>
          <a:xfrm>
            <a:off x="815000" y="570036"/>
            <a:ext cx="7943592" cy="763500"/>
          </a:xfrm>
          <a:prstGeom prst="rect">
            <a:avLst/>
          </a:prstGeom>
          <a:noFill/>
          <a:ln>
            <a:noFill/>
          </a:ln>
        </p:spPr>
        <p:txBody>
          <a:bodyPr spcFirstLastPara="1" wrap="square" lIns="91425" tIns="91425" rIns="91425" bIns="91425" anchor="t" anchorCtr="0">
            <a:noAutofit/>
          </a:bodyPr>
          <a:lstStyle/>
          <a:p>
            <a:pPr marL="0" marR="0" lvl="0" indent="0" algn="l" rtl="0">
              <a:lnSpc>
                <a:spcPct val="85000"/>
              </a:lnSpc>
              <a:spcBef>
                <a:spcPts val="0"/>
              </a:spcBef>
              <a:spcAft>
                <a:spcPts val="0"/>
              </a:spcAft>
              <a:buClr>
                <a:srgbClr val="3F3F3F"/>
              </a:buClr>
              <a:buSzPts val="2800"/>
              <a:buFont typeface="Calibri"/>
              <a:buNone/>
            </a:pPr>
            <a:r>
              <a:rPr lang="fi-FI" sz="4000" b="0" i="0" u="none" strike="noStrike" cap="none" dirty="0">
                <a:solidFill>
                  <a:srgbClr val="3F3F3F"/>
                </a:solidFill>
                <a:latin typeface="Century Gothic"/>
                <a:ea typeface="Century Gothic"/>
                <a:cs typeface="Century Gothic"/>
                <a:sym typeface="Century Gothic"/>
              </a:rPr>
              <a:t>HNV farming outside of Europe</a:t>
            </a:r>
            <a:endParaRPr sz="4000" b="0" i="0" u="none" strike="noStrike" cap="none" dirty="0">
              <a:solidFill>
                <a:srgbClr val="3F3F3F"/>
              </a:solidFill>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8"/>
        <p:cNvGrpSpPr/>
        <p:nvPr/>
      </p:nvGrpSpPr>
      <p:grpSpPr>
        <a:xfrm>
          <a:off x="0" y="0"/>
          <a:ext cx="0" cy="0"/>
          <a:chOff x="0" y="0"/>
          <a:chExt cx="0" cy="0"/>
        </a:xfrm>
      </p:grpSpPr>
      <p:sp>
        <p:nvSpPr>
          <p:cNvPr id="1009" name="Google Shape;1009;p110"/>
          <p:cNvSpPr txBox="1"/>
          <p:nvPr/>
        </p:nvSpPr>
        <p:spPr>
          <a:xfrm>
            <a:off x="970625" y="3500600"/>
            <a:ext cx="6942300" cy="1973100"/>
          </a:xfrm>
          <a:prstGeom prst="rect">
            <a:avLst/>
          </a:prstGeom>
          <a:noFill/>
          <a:ln>
            <a:noFill/>
          </a:ln>
        </p:spPr>
        <p:txBody>
          <a:bodyPr spcFirstLastPara="1" wrap="square" lIns="91425" tIns="91425" rIns="91425" bIns="91425" anchor="ctr" anchorCtr="0">
            <a:noAutofit/>
          </a:bodyPr>
          <a:lstStyle/>
          <a:p>
            <a:pPr marL="457200" lvl="0" indent="-381000" rtl="0">
              <a:spcBef>
                <a:spcPts val="0"/>
              </a:spcBef>
              <a:spcAft>
                <a:spcPts val="0"/>
              </a:spcAft>
              <a:buClr>
                <a:srgbClr val="073763"/>
              </a:buClr>
              <a:buSzPts val="2400"/>
              <a:buFont typeface="Calibri"/>
              <a:buChar char="●"/>
            </a:pPr>
            <a:r>
              <a:rPr lang="fi-FI" sz="2400">
                <a:solidFill>
                  <a:srgbClr val="434343"/>
                </a:solidFill>
                <a:latin typeface="Calibri"/>
                <a:ea typeface="Calibri"/>
                <a:cs typeface="Calibri"/>
                <a:sym typeface="Calibri"/>
              </a:rPr>
              <a:t>Listed as Globally Important Agriculture Heritage System by FAO and UNESCO;</a:t>
            </a:r>
            <a:endParaRPr sz="2400">
              <a:solidFill>
                <a:srgbClr val="434343"/>
              </a:solidFill>
              <a:latin typeface="Calibri"/>
              <a:ea typeface="Calibri"/>
              <a:cs typeface="Calibri"/>
              <a:sym typeface="Calibri"/>
            </a:endParaRPr>
          </a:p>
          <a:p>
            <a:pPr marL="1371600" lvl="2" indent="-317500" rtl="0">
              <a:spcBef>
                <a:spcPts val="1000"/>
              </a:spcBef>
              <a:spcAft>
                <a:spcPts val="0"/>
              </a:spcAft>
              <a:buClr>
                <a:srgbClr val="073763"/>
              </a:buClr>
              <a:buSzPts val="1400"/>
              <a:buChar char="■"/>
            </a:pPr>
            <a:r>
              <a:rPr lang="fi-FI" sz="2400">
                <a:solidFill>
                  <a:srgbClr val="434343"/>
                </a:solidFill>
                <a:latin typeface="Calibri"/>
                <a:ea typeface="Calibri"/>
                <a:cs typeface="Calibri"/>
                <a:sym typeface="Calibri"/>
              </a:rPr>
              <a:t>average reduction of 30000 ha annual since 2002</a:t>
            </a:r>
            <a:endParaRPr sz="2400">
              <a:solidFill>
                <a:srgbClr val="434343"/>
              </a:solidFill>
              <a:latin typeface="Calibri"/>
              <a:ea typeface="Calibri"/>
              <a:cs typeface="Calibri"/>
              <a:sym typeface="Calibri"/>
            </a:endParaRPr>
          </a:p>
        </p:txBody>
      </p:sp>
      <p:pic>
        <p:nvPicPr>
          <p:cNvPr id="1010" name="Google Shape;1010;p110"/>
          <p:cNvPicPr preferRelativeResize="0"/>
          <p:nvPr/>
        </p:nvPicPr>
        <p:blipFill rotWithShape="1">
          <a:blip r:embed="rId3">
            <a:alphaModFix/>
          </a:blip>
          <a:srcRect/>
          <a:stretch/>
        </p:blipFill>
        <p:spPr>
          <a:xfrm>
            <a:off x="273970" y="1432076"/>
            <a:ext cx="8366150" cy="1973050"/>
          </a:xfrm>
          <a:prstGeom prst="rect">
            <a:avLst/>
          </a:prstGeom>
          <a:noFill/>
          <a:ln>
            <a:noFill/>
          </a:ln>
        </p:spPr>
      </p:pic>
      <p:sp>
        <p:nvSpPr>
          <p:cNvPr id="1011" name="Google Shape;1011;p110"/>
          <p:cNvSpPr txBox="1"/>
          <p:nvPr/>
        </p:nvSpPr>
        <p:spPr>
          <a:xfrm>
            <a:off x="449700" y="451600"/>
            <a:ext cx="8244600" cy="885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FI" sz="4400" i="0" u="none" strike="noStrike" cap="none" dirty="0">
                <a:solidFill>
                  <a:srgbClr val="434343"/>
                </a:solidFill>
                <a:latin typeface="Century Gothic"/>
                <a:ea typeface="Century Gothic"/>
                <a:cs typeface="Century Gothic"/>
                <a:sym typeface="Century Gothic"/>
              </a:rPr>
              <a:t>China: </a:t>
            </a:r>
            <a:r>
              <a:rPr lang="fi-FI" sz="4400" dirty="0">
                <a:solidFill>
                  <a:srgbClr val="434343"/>
                </a:solidFill>
                <a:latin typeface="Century Gothic"/>
                <a:ea typeface="Century Gothic"/>
                <a:cs typeface="Century Gothic"/>
                <a:sym typeface="Century Gothic"/>
              </a:rPr>
              <a:t>Rice-</a:t>
            </a:r>
            <a:r>
              <a:rPr lang="fi-FI" sz="4400" dirty="0" err="1">
                <a:solidFill>
                  <a:srgbClr val="434343"/>
                </a:solidFill>
                <a:latin typeface="Century Gothic"/>
                <a:ea typeface="Century Gothic"/>
                <a:cs typeface="Century Gothic"/>
                <a:sym typeface="Century Gothic"/>
              </a:rPr>
              <a:t>Fish</a:t>
            </a:r>
            <a:r>
              <a:rPr lang="fi-FI" sz="4400" dirty="0">
                <a:solidFill>
                  <a:srgbClr val="434343"/>
                </a:solidFill>
                <a:latin typeface="Century Gothic"/>
                <a:ea typeface="Century Gothic"/>
                <a:cs typeface="Century Gothic"/>
                <a:sym typeface="Century Gothic"/>
              </a:rPr>
              <a:t> System </a:t>
            </a:r>
            <a:endParaRPr sz="4400" i="0" u="none" strike="noStrike" cap="none" dirty="0">
              <a:solidFill>
                <a:srgbClr val="434343"/>
              </a:solidFill>
              <a:latin typeface="Century Gothic"/>
              <a:ea typeface="Century Gothic"/>
              <a:cs typeface="Century Gothic"/>
              <a:sym typeface="Century Gothic"/>
            </a:endParaRPr>
          </a:p>
        </p:txBody>
      </p:sp>
      <p:sp>
        <p:nvSpPr>
          <p:cNvPr id="1012" name="Google Shape;1012;p110"/>
          <p:cNvSpPr txBox="1">
            <a:spLocks noGrp="1"/>
          </p:cNvSpPr>
          <p:nvPr>
            <p:ph type="sldNum" idx="4294967295"/>
          </p:nvPr>
        </p:nvSpPr>
        <p:spPr>
          <a:xfrm>
            <a:off x="8072633" y="6253472"/>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sz="1000">
                <a:solidFill>
                  <a:srgbClr val="666666"/>
                </a:solidFill>
              </a:rPr>
              <a:t>24</a:t>
            </a:fld>
            <a:endParaRPr sz="1000">
              <a:solidFill>
                <a:srgbClr val="999999"/>
              </a:solidFill>
            </a:endParaRPr>
          </a:p>
        </p:txBody>
      </p:sp>
      <p:sp>
        <p:nvSpPr>
          <p:cNvPr id="1013" name="Google Shape;1013;p110"/>
          <p:cNvSpPr txBox="1"/>
          <p:nvPr/>
        </p:nvSpPr>
        <p:spPr>
          <a:xfrm>
            <a:off x="1167300" y="5309775"/>
            <a:ext cx="6809400" cy="848700"/>
          </a:xfrm>
          <a:prstGeom prst="rect">
            <a:avLst/>
          </a:prstGeom>
          <a:noFill/>
          <a:ln>
            <a:noFill/>
          </a:ln>
        </p:spPr>
        <p:txBody>
          <a:bodyPr spcFirstLastPara="1" wrap="square" lIns="91425" tIns="91425" rIns="91425" bIns="91425" anchor="t" anchorCtr="0">
            <a:noAutofit/>
          </a:bodyPr>
          <a:lstStyle/>
          <a:p>
            <a:pPr marL="0" lvl="0" indent="0" rtl="0">
              <a:spcBef>
                <a:spcPts val="360"/>
              </a:spcBef>
              <a:spcAft>
                <a:spcPts val="0"/>
              </a:spcAft>
              <a:buNone/>
            </a:pPr>
            <a:r>
              <a:rPr lang="fi-FI" sz="2400" u="sng">
                <a:solidFill>
                  <a:srgbClr val="0000FF"/>
                </a:solidFill>
                <a:latin typeface="Times New Roman"/>
                <a:ea typeface="Times New Roman"/>
                <a:cs typeface="Times New Roman"/>
                <a:sym typeface="Times New Roman"/>
                <a:hlinkClick r:id="rId4"/>
              </a:rPr>
              <a:t>https://www.youtube.com/watch?v=2vhpsM5uriM</a:t>
            </a:r>
            <a:r>
              <a:rPr lang="fi-FI" sz="2400">
                <a:solidFill>
                  <a:srgbClr val="0000FF"/>
                </a:solidFill>
                <a:latin typeface="Times New Roman"/>
                <a:ea typeface="Times New Roman"/>
                <a:cs typeface="Times New Roman"/>
                <a:sym typeface="Times New Roman"/>
              </a:rPr>
              <a:t> </a:t>
            </a:r>
            <a:endParaRPr sz="2400">
              <a:solidFill>
                <a:srgbClr val="0000FF"/>
              </a:solidFill>
              <a:latin typeface="Times New Roman"/>
              <a:ea typeface="Times New Roman"/>
              <a:cs typeface="Times New Roman"/>
              <a:sym typeface="Times New Roman"/>
            </a:endParaRPr>
          </a:p>
          <a:p>
            <a:pPr marL="0" lvl="0" indent="0">
              <a:spcBef>
                <a:spcPts val="0"/>
              </a:spcBef>
              <a:spcAft>
                <a:spcPts val="0"/>
              </a:spcAft>
              <a:buNone/>
            </a:pP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17"/>
        <p:cNvGrpSpPr/>
        <p:nvPr/>
      </p:nvGrpSpPr>
      <p:grpSpPr>
        <a:xfrm>
          <a:off x="0" y="0"/>
          <a:ext cx="0" cy="0"/>
          <a:chOff x="0" y="0"/>
          <a:chExt cx="0" cy="0"/>
        </a:xfrm>
      </p:grpSpPr>
      <p:sp>
        <p:nvSpPr>
          <p:cNvPr id="1018" name="Google Shape;1018;p111"/>
          <p:cNvSpPr txBox="1"/>
          <p:nvPr/>
        </p:nvSpPr>
        <p:spPr>
          <a:xfrm>
            <a:off x="492936" y="134075"/>
            <a:ext cx="7705539" cy="1242248"/>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fi-FI" sz="4000" dirty="0" err="1" smtClean="0">
                <a:solidFill>
                  <a:srgbClr val="3F3F3F"/>
                </a:solidFill>
                <a:latin typeface="Century Gothic"/>
                <a:ea typeface="Century Gothic"/>
                <a:cs typeface="Century Gothic"/>
                <a:sym typeface="Century Gothic"/>
              </a:rPr>
              <a:t>Latin</a:t>
            </a:r>
            <a:r>
              <a:rPr lang="fi-FI" sz="4000" dirty="0" smtClean="0">
                <a:solidFill>
                  <a:srgbClr val="3F3F3F"/>
                </a:solidFill>
                <a:latin typeface="Century Gothic"/>
                <a:ea typeface="Century Gothic"/>
                <a:cs typeface="Century Gothic"/>
                <a:sym typeface="Century Gothic"/>
              </a:rPr>
              <a:t> America &amp; </a:t>
            </a:r>
            <a:r>
              <a:rPr lang="fi-FI" sz="4000" dirty="0" err="1" smtClean="0">
                <a:solidFill>
                  <a:srgbClr val="3F3F3F"/>
                </a:solidFill>
                <a:latin typeface="Century Gothic"/>
                <a:ea typeface="Century Gothic"/>
                <a:cs typeface="Century Gothic"/>
                <a:sym typeface="Century Gothic"/>
              </a:rPr>
              <a:t>Africa</a:t>
            </a:r>
            <a:r>
              <a:rPr lang="fi-FI" sz="4000" i="0" u="none" strike="noStrike" cap="none" dirty="0" smtClean="0">
                <a:solidFill>
                  <a:srgbClr val="3F3F3F"/>
                </a:solidFill>
                <a:latin typeface="Century Gothic"/>
                <a:ea typeface="Century Gothic"/>
                <a:cs typeface="Century Gothic"/>
                <a:sym typeface="Century Gothic"/>
              </a:rPr>
              <a:t>: </a:t>
            </a:r>
          </a:p>
          <a:p>
            <a:pPr marL="0" marR="0" lvl="0" indent="0" algn="l" rtl="0">
              <a:lnSpc>
                <a:spcPct val="100000"/>
              </a:lnSpc>
              <a:spcBef>
                <a:spcPts val="0"/>
              </a:spcBef>
              <a:spcAft>
                <a:spcPts val="0"/>
              </a:spcAft>
              <a:buClr>
                <a:srgbClr val="000000"/>
              </a:buClr>
              <a:buSzPts val="3000"/>
              <a:buFont typeface="Arial"/>
              <a:buNone/>
            </a:pPr>
            <a:r>
              <a:rPr lang="fi-FI" sz="4000" dirty="0" err="1" smtClean="0">
                <a:solidFill>
                  <a:srgbClr val="3F3F3F"/>
                </a:solidFill>
                <a:latin typeface="Century Gothic"/>
                <a:ea typeface="Century Gothic"/>
                <a:cs typeface="Century Gothic"/>
                <a:sym typeface="Century Gothic"/>
              </a:rPr>
              <a:t>S</a:t>
            </a:r>
            <a:r>
              <a:rPr lang="fi-FI" sz="4000" i="0" u="none" strike="noStrike" cap="none" dirty="0" err="1" smtClean="0">
                <a:solidFill>
                  <a:srgbClr val="3F3F3F"/>
                </a:solidFill>
                <a:latin typeface="Century Gothic"/>
                <a:ea typeface="Century Gothic"/>
                <a:cs typeface="Century Gothic"/>
                <a:sym typeface="Century Gothic"/>
              </a:rPr>
              <a:t>hade-grown</a:t>
            </a:r>
            <a:r>
              <a:rPr lang="fi-FI" sz="4000" i="0" u="none" strike="noStrike" cap="none" dirty="0" smtClean="0">
                <a:solidFill>
                  <a:srgbClr val="3F3F3F"/>
                </a:solidFill>
                <a:latin typeface="Century Gothic"/>
                <a:ea typeface="Century Gothic"/>
                <a:cs typeface="Century Gothic"/>
                <a:sym typeface="Century Gothic"/>
              </a:rPr>
              <a:t> </a:t>
            </a:r>
            <a:r>
              <a:rPr lang="fi-FI" sz="4000" dirty="0" err="1">
                <a:solidFill>
                  <a:srgbClr val="3F3F3F"/>
                </a:solidFill>
                <a:latin typeface="Century Gothic"/>
                <a:ea typeface="Century Gothic"/>
                <a:cs typeface="Century Gothic"/>
                <a:sym typeface="Century Gothic"/>
              </a:rPr>
              <a:t>coffee</a:t>
            </a:r>
            <a:endParaRPr sz="4000" b="1" i="0" u="none" strike="noStrike" cap="none" dirty="0">
              <a:solidFill>
                <a:srgbClr val="3F3F3F"/>
              </a:solidFill>
              <a:latin typeface="Century Gothic"/>
              <a:ea typeface="Century Gothic"/>
              <a:cs typeface="Century Gothic"/>
              <a:sym typeface="Century Gothic"/>
            </a:endParaRPr>
          </a:p>
        </p:txBody>
      </p:sp>
      <p:sp>
        <p:nvSpPr>
          <p:cNvPr id="1019" name="Google Shape;1019;p111"/>
          <p:cNvSpPr/>
          <p:nvPr/>
        </p:nvSpPr>
        <p:spPr>
          <a:xfrm>
            <a:off x="324589" y="1440502"/>
            <a:ext cx="5358294" cy="4076126"/>
          </a:xfrm>
          <a:prstGeom prst="rect">
            <a:avLst/>
          </a:prstGeom>
          <a:noFill/>
          <a:ln>
            <a:noFill/>
          </a:ln>
        </p:spPr>
        <p:txBody>
          <a:bodyPr spcFirstLastPara="1" wrap="square" lIns="91425" tIns="45700" rIns="91425" bIns="45700" anchor="t" anchorCtr="0">
            <a:noAutofit/>
          </a:bodyPr>
          <a:lstStyle/>
          <a:p>
            <a:pPr marL="457200" lvl="0" indent="-381000" rtl="0">
              <a:spcBef>
                <a:spcPts val="0"/>
              </a:spcBef>
              <a:spcAft>
                <a:spcPts val="0"/>
              </a:spcAft>
              <a:buClr>
                <a:srgbClr val="073763"/>
              </a:buClr>
              <a:buSzPts val="2400"/>
              <a:buFont typeface="Calibri"/>
              <a:buChar char="●"/>
            </a:pPr>
            <a:r>
              <a:rPr lang="fi-FI" sz="2400" dirty="0" err="1">
                <a:solidFill>
                  <a:srgbClr val="434343"/>
                </a:solidFill>
                <a:latin typeface="Calibri"/>
                <a:ea typeface="Calibri"/>
                <a:cs typeface="Calibri"/>
                <a:sym typeface="Calibri"/>
              </a:rPr>
              <a:t>Agroforestry</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with</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coffee</a:t>
            </a:r>
            <a:r>
              <a:rPr lang="fi-FI" sz="2400" dirty="0">
                <a:solidFill>
                  <a:srgbClr val="434343"/>
                </a:solidFill>
                <a:latin typeface="Calibri"/>
                <a:ea typeface="Calibri"/>
                <a:cs typeface="Calibri"/>
                <a:sym typeface="Calibri"/>
              </a:rPr>
              <a:t>, </a:t>
            </a:r>
            <a:r>
              <a:rPr lang="fi-FI" sz="2400" b="0" i="0" u="none" strike="noStrike" cap="none" dirty="0" err="1">
                <a:solidFill>
                  <a:srgbClr val="434343"/>
                </a:solidFill>
                <a:latin typeface="Calibri"/>
                <a:ea typeface="Calibri"/>
                <a:cs typeface="Calibri"/>
                <a:sym typeface="Calibri"/>
              </a:rPr>
              <a:t>fruit</a:t>
            </a:r>
            <a:r>
              <a:rPr lang="fi-FI" sz="2400" b="0" i="0" u="none" strike="noStrike" cap="none" dirty="0">
                <a:solidFill>
                  <a:srgbClr val="434343"/>
                </a:solidFill>
                <a:latin typeface="Calibri"/>
                <a:ea typeface="Calibri"/>
                <a:cs typeface="Calibri"/>
                <a:sym typeface="Calibri"/>
              </a:rPr>
              <a:t> and </a:t>
            </a:r>
            <a:r>
              <a:rPr lang="fi-FI" sz="2400" b="0" i="0" u="none" strike="noStrike" cap="none" dirty="0" err="1">
                <a:solidFill>
                  <a:srgbClr val="434343"/>
                </a:solidFill>
                <a:latin typeface="Calibri"/>
                <a:ea typeface="Calibri"/>
                <a:cs typeface="Calibri"/>
                <a:sym typeface="Calibri"/>
              </a:rPr>
              <a:t>timber</a:t>
            </a:r>
            <a:r>
              <a:rPr lang="fi-FI" sz="2400" b="0" i="0" u="none" strike="noStrike" cap="none" dirty="0">
                <a:solidFill>
                  <a:srgbClr val="434343"/>
                </a:solidFill>
                <a:latin typeface="Calibri"/>
                <a:ea typeface="Calibri"/>
                <a:cs typeface="Calibri"/>
                <a:sym typeface="Calibri"/>
              </a:rPr>
              <a:t> </a:t>
            </a:r>
            <a:r>
              <a:rPr lang="fi-FI" sz="2400" b="0" i="0" u="none" strike="noStrike" cap="none" dirty="0" err="1">
                <a:solidFill>
                  <a:srgbClr val="434343"/>
                </a:solidFill>
                <a:latin typeface="Calibri"/>
                <a:ea typeface="Calibri"/>
                <a:cs typeface="Calibri"/>
                <a:sym typeface="Calibri"/>
              </a:rPr>
              <a:t>trees</a:t>
            </a:r>
            <a:endParaRPr sz="2400" dirty="0">
              <a:solidFill>
                <a:srgbClr val="434343"/>
              </a:solidFill>
              <a:latin typeface="Calibri"/>
              <a:ea typeface="Calibri"/>
              <a:cs typeface="Calibri"/>
              <a:sym typeface="Calibri"/>
            </a:endParaRPr>
          </a:p>
          <a:p>
            <a:pPr marL="457200" lvl="0" indent="-381000" rtl="0">
              <a:spcBef>
                <a:spcPts val="0"/>
              </a:spcBef>
              <a:spcAft>
                <a:spcPts val="0"/>
              </a:spcAft>
              <a:buClr>
                <a:srgbClr val="073763"/>
              </a:buClr>
              <a:buSzPts val="2400"/>
              <a:buFont typeface="Calibri"/>
              <a:buChar char="●"/>
            </a:pPr>
            <a:r>
              <a:rPr lang="fi-FI" sz="2400" dirty="0" err="1">
                <a:solidFill>
                  <a:srgbClr val="434343"/>
                </a:solidFill>
                <a:latin typeface="Calibri"/>
                <a:ea typeface="Calibri"/>
                <a:cs typeface="Calibri"/>
                <a:sym typeface="Calibri"/>
              </a:rPr>
              <a:t>Many</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ecological</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benefits</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over</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sun-grown</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production</a:t>
            </a:r>
            <a:r>
              <a:rPr lang="fi-FI" sz="2400" dirty="0">
                <a:solidFill>
                  <a:srgbClr val="434343"/>
                </a:solidFill>
                <a:latin typeface="Calibri"/>
                <a:ea typeface="Calibri"/>
                <a:cs typeface="Calibri"/>
                <a:sym typeface="Calibri"/>
              </a:rPr>
              <a:t>:</a:t>
            </a:r>
            <a:endParaRPr sz="2400" dirty="0">
              <a:solidFill>
                <a:srgbClr val="434343"/>
              </a:solidFill>
              <a:latin typeface="Calibri"/>
              <a:ea typeface="Calibri"/>
              <a:cs typeface="Calibri"/>
              <a:sym typeface="Calibri"/>
            </a:endParaRPr>
          </a:p>
          <a:p>
            <a:pPr marL="1371600" lvl="2" indent="-381000" rtl="0">
              <a:spcBef>
                <a:spcPts val="1000"/>
              </a:spcBef>
              <a:spcAft>
                <a:spcPts val="0"/>
              </a:spcAft>
              <a:buClr>
                <a:srgbClr val="073763"/>
              </a:buClr>
              <a:buSzPts val="2400"/>
              <a:buFont typeface="Calibri"/>
              <a:buChar char="■"/>
            </a:pPr>
            <a:r>
              <a:rPr lang="fi-FI" sz="2400" dirty="0" err="1">
                <a:solidFill>
                  <a:srgbClr val="434343"/>
                </a:solidFill>
                <a:latin typeface="Calibri"/>
                <a:ea typeface="Calibri"/>
                <a:cs typeface="Calibri"/>
                <a:sym typeface="Calibri"/>
              </a:rPr>
              <a:t>high</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species</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diversity</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including</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pollinators</a:t>
            </a:r>
            <a:r>
              <a:rPr lang="fi-FI" sz="2400" dirty="0">
                <a:solidFill>
                  <a:srgbClr val="434343"/>
                </a:solidFill>
                <a:latin typeface="Calibri"/>
                <a:ea typeface="Calibri"/>
                <a:cs typeface="Calibri"/>
                <a:sym typeface="Calibri"/>
              </a:rPr>
              <a:t> and </a:t>
            </a:r>
            <a:r>
              <a:rPr lang="fi-FI" sz="2400" dirty="0" err="1">
                <a:solidFill>
                  <a:srgbClr val="434343"/>
                </a:solidFill>
                <a:latin typeface="Calibri"/>
                <a:ea typeface="Calibri"/>
                <a:cs typeface="Calibri"/>
                <a:sym typeface="Calibri"/>
              </a:rPr>
              <a:t>migratory</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birds</a:t>
            </a:r>
            <a:endParaRPr sz="2400" dirty="0">
              <a:solidFill>
                <a:srgbClr val="434343"/>
              </a:solidFill>
              <a:latin typeface="Calibri"/>
              <a:ea typeface="Calibri"/>
              <a:cs typeface="Calibri"/>
              <a:sym typeface="Calibri"/>
            </a:endParaRPr>
          </a:p>
          <a:p>
            <a:pPr marL="1371600" lvl="2" indent="-381000" rtl="0">
              <a:spcBef>
                <a:spcPts val="1000"/>
              </a:spcBef>
              <a:spcAft>
                <a:spcPts val="0"/>
              </a:spcAft>
              <a:buClr>
                <a:srgbClr val="073763"/>
              </a:buClr>
              <a:buSzPts val="2400"/>
              <a:buFont typeface="Calibri"/>
              <a:buChar char="■"/>
            </a:pPr>
            <a:r>
              <a:rPr lang="fi-FI" sz="2400" dirty="0" err="1">
                <a:solidFill>
                  <a:srgbClr val="434343"/>
                </a:solidFill>
                <a:latin typeface="Calibri"/>
                <a:ea typeface="Calibri"/>
                <a:cs typeface="Calibri"/>
                <a:sym typeface="Calibri"/>
              </a:rPr>
              <a:t>soil</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protection</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water</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retention</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carbon</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storage</a:t>
            </a:r>
            <a:endParaRPr sz="2400" dirty="0">
              <a:solidFill>
                <a:srgbClr val="434343"/>
              </a:solidFill>
              <a:latin typeface="Calibri"/>
              <a:ea typeface="Calibri"/>
              <a:cs typeface="Calibri"/>
              <a:sym typeface="Calibri"/>
            </a:endParaRPr>
          </a:p>
          <a:p>
            <a:pPr marL="457200" lvl="0" indent="-381000" rtl="0">
              <a:spcBef>
                <a:spcPts val="1000"/>
              </a:spcBef>
              <a:spcAft>
                <a:spcPts val="1000"/>
              </a:spcAft>
              <a:buClr>
                <a:srgbClr val="073763"/>
              </a:buClr>
              <a:buSzPts val="2400"/>
              <a:buFont typeface="Calibri"/>
              <a:buChar char="●"/>
            </a:pPr>
            <a:r>
              <a:rPr lang="fi-FI" sz="2400" dirty="0" smtClean="0">
                <a:solidFill>
                  <a:srgbClr val="434343"/>
                </a:solidFill>
                <a:latin typeface="Calibri"/>
                <a:ea typeface="Calibri"/>
                <a:cs typeface="Calibri"/>
                <a:sym typeface="Calibri"/>
              </a:rPr>
              <a:t>"Bird </a:t>
            </a:r>
            <a:r>
              <a:rPr lang="fi-FI" sz="2400" dirty="0" err="1">
                <a:solidFill>
                  <a:srgbClr val="434343"/>
                </a:solidFill>
                <a:latin typeface="Calibri"/>
                <a:ea typeface="Calibri"/>
                <a:cs typeface="Calibri"/>
                <a:sym typeface="Calibri"/>
              </a:rPr>
              <a:t>Friendly</a:t>
            </a:r>
            <a:r>
              <a:rPr lang="fi-FI" sz="2400" dirty="0">
                <a:solidFill>
                  <a:srgbClr val="434343"/>
                </a:solidFill>
                <a:latin typeface="Calibri"/>
                <a:ea typeface="Calibri"/>
                <a:cs typeface="Calibri"/>
                <a:sym typeface="Calibri"/>
              </a:rPr>
              <a:t> </a:t>
            </a:r>
            <a:r>
              <a:rPr lang="fi-FI" sz="2400" dirty="0" err="1" smtClean="0">
                <a:solidFill>
                  <a:srgbClr val="434343"/>
                </a:solidFill>
                <a:latin typeface="Calibri"/>
                <a:ea typeface="Calibri"/>
                <a:cs typeface="Calibri"/>
                <a:sym typeface="Calibri"/>
              </a:rPr>
              <a:t>coffee</a:t>
            </a:r>
            <a:r>
              <a:rPr lang="fi-FI" sz="2400" dirty="0" smtClean="0">
                <a:solidFill>
                  <a:srgbClr val="434343"/>
                </a:solidFill>
                <a:latin typeface="Calibri"/>
                <a:ea typeface="Calibri"/>
                <a:cs typeface="Calibri"/>
                <a:sym typeface="Calibri"/>
              </a:rPr>
              <a:t>” - </a:t>
            </a:r>
            <a:r>
              <a:rPr lang="fi-FI" sz="2400" dirty="0" err="1">
                <a:solidFill>
                  <a:srgbClr val="434343"/>
                </a:solidFill>
                <a:latin typeface="Calibri"/>
                <a:ea typeface="Calibri"/>
                <a:cs typeface="Calibri"/>
                <a:sym typeface="Calibri"/>
              </a:rPr>
              <a:t>most</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stringent</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coffee</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production</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standards</a:t>
            </a:r>
            <a:r>
              <a:rPr lang="fi-FI" sz="2400" dirty="0">
                <a:solidFill>
                  <a:srgbClr val="434343"/>
                </a:solidFill>
                <a:latin typeface="Calibri"/>
                <a:ea typeface="Calibri"/>
                <a:cs typeface="Calibri"/>
                <a:sym typeface="Calibri"/>
              </a:rPr>
              <a:t>. </a:t>
            </a:r>
            <a:endParaRPr sz="2400" dirty="0">
              <a:solidFill>
                <a:srgbClr val="434343"/>
              </a:solidFill>
              <a:latin typeface="Calibri"/>
              <a:ea typeface="Calibri"/>
              <a:cs typeface="Calibri"/>
              <a:sym typeface="Calibri"/>
            </a:endParaRPr>
          </a:p>
        </p:txBody>
      </p:sp>
      <p:sp>
        <p:nvSpPr>
          <p:cNvPr id="1020" name="Google Shape;1020;p111"/>
          <p:cNvSpPr txBox="1"/>
          <p:nvPr/>
        </p:nvSpPr>
        <p:spPr>
          <a:xfrm>
            <a:off x="564075" y="5971700"/>
            <a:ext cx="7634400" cy="665100"/>
          </a:xfrm>
          <a:prstGeom prst="rect">
            <a:avLst/>
          </a:prstGeom>
          <a:noFill/>
          <a:ln w="38100" cap="flat" cmpd="sng">
            <a:solidFill>
              <a:srgbClr val="55643E"/>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fi-FI" sz="2400" b="1">
                <a:solidFill>
                  <a:srgbClr val="434343"/>
                </a:solidFill>
                <a:latin typeface="Calibri"/>
                <a:ea typeface="Calibri"/>
                <a:cs typeface="Calibri"/>
                <a:sym typeface="Calibri"/>
              </a:rPr>
              <a:t>One of the most biodiverse tropical cash crop systems </a:t>
            </a:r>
            <a:endParaRPr sz="2400" b="1">
              <a:latin typeface="Calibri"/>
              <a:ea typeface="Calibri"/>
              <a:cs typeface="Calibri"/>
              <a:sym typeface="Calibri"/>
            </a:endParaRPr>
          </a:p>
        </p:txBody>
      </p:sp>
      <p:sp>
        <p:nvSpPr>
          <p:cNvPr id="1022" name="Google Shape;1022;p111"/>
          <p:cNvSpPr txBox="1">
            <a:spLocks noGrp="1"/>
          </p:cNvSpPr>
          <p:nvPr>
            <p:ph type="sldNum" idx="4294967295"/>
          </p:nvPr>
        </p:nvSpPr>
        <p:spPr>
          <a:xfrm>
            <a:off x="8072633" y="6253472"/>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sz="1000">
                <a:solidFill>
                  <a:srgbClr val="666666"/>
                </a:solidFill>
              </a:rPr>
              <a:t>25</a:t>
            </a:fld>
            <a:endParaRPr sz="1000">
              <a:solidFill>
                <a:srgbClr val="999999"/>
              </a:solidFill>
            </a:endParaRPr>
          </a:p>
        </p:txBody>
      </p:sp>
      <p:sp>
        <p:nvSpPr>
          <p:cNvPr id="1023" name="Google Shape;1023;p111"/>
          <p:cNvSpPr txBox="1"/>
          <p:nvPr/>
        </p:nvSpPr>
        <p:spPr>
          <a:xfrm>
            <a:off x="5975110" y="5063933"/>
            <a:ext cx="2782200" cy="524700"/>
          </a:xfrm>
          <a:prstGeom prst="rect">
            <a:avLst/>
          </a:prstGeom>
          <a:noFill/>
          <a:ln>
            <a:noFill/>
          </a:ln>
        </p:spPr>
        <p:txBody>
          <a:bodyPr spcFirstLastPara="1" wrap="square" lIns="91425" tIns="91425" rIns="91425" bIns="91425" anchor="t" anchorCtr="0">
            <a:noAutofit/>
          </a:bodyPr>
          <a:lstStyle/>
          <a:p>
            <a:pPr marL="457200" lvl="0" indent="-381000">
              <a:spcBef>
                <a:spcPts val="0"/>
              </a:spcBef>
              <a:spcAft>
                <a:spcPts val="0"/>
              </a:spcAft>
              <a:buClr>
                <a:srgbClr val="073763"/>
              </a:buClr>
              <a:buSzPts val="2400"/>
              <a:buFont typeface="Calibri"/>
              <a:buChar char="●"/>
            </a:pPr>
            <a:r>
              <a:rPr lang="fi-FI" sz="2400" dirty="0" err="1">
                <a:solidFill>
                  <a:srgbClr val="434343"/>
                </a:solidFill>
                <a:latin typeface="Calibri"/>
                <a:ea typeface="Calibri"/>
                <a:cs typeface="Calibri"/>
                <a:sym typeface="Calibri"/>
              </a:rPr>
              <a:t>Declining</a:t>
            </a:r>
            <a:r>
              <a:rPr lang="fi-FI" sz="2400" dirty="0">
                <a:solidFill>
                  <a:srgbClr val="434343"/>
                </a:solidFill>
                <a:latin typeface="Calibri"/>
                <a:ea typeface="Calibri"/>
                <a:cs typeface="Calibri"/>
                <a:sym typeface="Calibri"/>
              </a:rPr>
              <a:t> </a:t>
            </a:r>
            <a:r>
              <a:rPr lang="fi-FI" sz="2400" dirty="0" err="1">
                <a:solidFill>
                  <a:srgbClr val="434343"/>
                </a:solidFill>
                <a:latin typeface="Calibri"/>
                <a:ea typeface="Calibri"/>
                <a:cs typeface="Calibri"/>
                <a:sym typeface="Calibri"/>
              </a:rPr>
              <a:t>system</a:t>
            </a:r>
            <a:endParaRPr sz="2400" dirty="0">
              <a:solidFill>
                <a:srgbClr val="434343"/>
              </a:solidFill>
              <a:latin typeface="Calibri"/>
              <a:ea typeface="Calibri"/>
              <a:cs typeface="Calibri"/>
              <a:sym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91937" y="1584072"/>
            <a:ext cx="3657600" cy="2485103"/>
          </a:xfrm>
          <a:prstGeom prst="rect">
            <a:avLst/>
          </a:prstGeom>
        </p:spPr>
      </p:pic>
      <p:sp>
        <p:nvSpPr>
          <p:cNvPr id="4" name="TextBox 3"/>
          <p:cNvSpPr txBox="1"/>
          <p:nvPr/>
        </p:nvSpPr>
        <p:spPr>
          <a:xfrm>
            <a:off x="5278583" y="4169878"/>
            <a:ext cx="3770954" cy="415498"/>
          </a:xfrm>
          <a:prstGeom prst="rect">
            <a:avLst/>
          </a:prstGeom>
          <a:noFill/>
        </p:spPr>
        <p:txBody>
          <a:bodyPr wrap="square" rtlCol="0">
            <a:spAutoFit/>
          </a:bodyPr>
          <a:lstStyle/>
          <a:p>
            <a:r>
              <a:rPr lang="en-GB" sz="1050" dirty="0">
                <a:latin typeface="Calibri"/>
                <a:ea typeface="Calibri"/>
                <a:cs typeface="Calibri"/>
                <a:sym typeface="Calibri"/>
              </a:rPr>
              <a:t>By John Blake. Public Domain, ttps://</a:t>
            </a:r>
            <a:r>
              <a:rPr lang="en-GB" sz="1050" dirty="0" smtClean="0">
                <a:latin typeface="Calibri"/>
                <a:ea typeface="Calibri"/>
                <a:cs typeface="Calibri"/>
                <a:sym typeface="Calibri"/>
              </a:rPr>
              <a:t>commons.wikimedia.org/w/index.php?curid=34486787</a:t>
            </a:r>
            <a:endParaRPr lang="en-GB" sz="1050" dirty="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28"/>
        <p:cNvGrpSpPr/>
        <p:nvPr/>
      </p:nvGrpSpPr>
      <p:grpSpPr>
        <a:xfrm>
          <a:off x="0" y="0"/>
          <a:ext cx="0" cy="0"/>
          <a:chOff x="0" y="0"/>
          <a:chExt cx="0" cy="0"/>
        </a:xfrm>
      </p:grpSpPr>
      <p:pic>
        <p:nvPicPr>
          <p:cNvPr id="1029" name="Google Shape;1029;p11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009225" y="3348200"/>
            <a:ext cx="4966786" cy="3272801"/>
          </a:xfrm>
          <a:prstGeom prst="rect">
            <a:avLst/>
          </a:prstGeom>
          <a:noFill/>
          <a:ln>
            <a:noFill/>
          </a:ln>
        </p:spPr>
      </p:pic>
      <p:sp>
        <p:nvSpPr>
          <p:cNvPr id="1030" name="Google Shape;1030;p112"/>
          <p:cNvSpPr txBox="1"/>
          <p:nvPr/>
        </p:nvSpPr>
        <p:spPr>
          <a:xfrm>
            <a:off x="519763" y="307125"/>
            <a:ext cx="8454661" cy="1355400"/>
          </a:xfrm>
          <a:prstGeom prst="rect">
            <a:avLst/>
          </a:prstGeom>
          <a:solidFill>
            <a:srgbClr val="FFFFFF">
              <a:alpha val="5231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i-FI" sz="4400" i="0" u="none" strike="noStrike" cap="none" dirty="0">
                <a:solidFill>
                  <a:srgbClr val="3F3F3F"/>
                </a:solidFill>
                <a:latin typeface="Century Gothic"/>
                <a:ea typeface="Century Gothic"/>
                <a:cs typeface="Century Gothic"/>
                <a:sym typeface="Century Gothic"/>
              </a:rPr>
              <a:t>South America:</a:t>
            </a:r>
            <a:r>
              <a:rPr lang="fi-FI" sz="4400" b="1" i="0" u="none" strike="noStrike" cap="none" dirty="0">
                <a:solidFill>
                  <a:srgbClr val="3F3F3F"/>
                </a:solidFill>
                <a:latin typeface="Century Gothic"/>
                <a:ea typeface="Century Gothic"/>
                <a:cs typeface="Century Gothic"/>
                <a:sym typeface="Century Gothic"/>
              </a:rPr>
              <a:t> </a:t>
            </a:r>
            <a:endParaRPr lang="fi-FI" sz="4400" b="1" i="0" u="none" strike="noStrike" cap="none" dirty="0" smtClean="0">
              <a:solidFill>
                <a:srgbClr val="3F3F3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3600"/>
              <a:buFont typeface="Arial"/>
              <a:buNone/>
            </a:pPr>
            <a:r>
              <a:rPr lang="fi-FI" sz="4400" i="0" u="none" strike="noStrike" cap="none" dirty="0" err="1" smtClean="0">
                <a:solidFill>
                  <a:srgbClr val="3F3F3F"/>
                </a:solidFill>
                <a:latin typeface="Century Gothic"/>
                <a:ea typeface="Century Gothic"/>
                <a:cs typeface="Century Gothic"/>
                <a:sym typeface="Century Gothic"/>
              </a:rPr>
              <a:t>Andean</a:t>
            </a:r>
            <a:r>
              <a:rPr lang="fi-FI" sz="4400" i="0" u="none" strike="noStrike" cap="none" dirty="0" smtClean="0">
                <a:solidFill>
                  <a:srgbClr val="3F3F3F"/>
                </a:solidFill>
                <a:latin typeface="Century Gothic"/>
                <a:ea typeface="Century Gothic"/>
                <a:cs typeface="Century Gothic"/>
                <a:sym typeface="Century Gothic"/>
              </a:rPr>
              <a:t> </a:t>
            </a:r>
            <a:r>
              <a:rPr lang="fi-FI" sz="4400" i="0" u="none" strike="noStrike" cap="none" dirty="0" err="1">
                <a:solidFill>
                  <a:srgbClr val="3F3F3F"/>
                </a:solidFill>
                <a:latin typeface="Century Gothic"/>
                <a:ea typeface="Century Gothic"/>
                <a:cs typeface="Century Gothic"/>
                <a:sym typeface="Century Gothic"/>
              </a:rPr>
              <a:t>terrace</a:t>
            </a:r>
            <a:r>
              <a:rPr lang="fi-FI" sz="4400" i="0" u="none" strike="noStrike" cap="none" dirty="0">
                <a:solidFill>
                  <a:srgbClr val="3F3F3F"/>
                </a:solidFill>
                <a:latin typeface="Century Gothic"/>
                <a:ea typeface="Century Gothic"/>
                <a:cs typeface="Century Gothic"/>
                <a:sym typeface="Century Gothic"/>
              </a:rPr>
              <a:t> farming</a:t>
            </a:r>
            <a:endParaRPr sz="4400" b="1" i="0" u="none" strike="noStrike" cap="none" dirty="0">
              <a:solidFill>
                <a:srgbClr val="3F3F3F"/>
              </a:solidFill>
              <a:latin typeface="Century Gothic"/>
              <a:ea typeface="Century Gothic"/>
              <a:cs typeface="Century Gothic"/>
              <a:sym typeface="Century Gothic"/>
            </a:endParaRPr>
          </a:p>
        </p:txBody>
      </p:sp>
      <p:sp>
        <p:nvSpPr>
          <p:cNvPr id="1031" name="Google Shape;1031;p112"/>
          <p:cNvSpPr txBox="1"/>
          <p:nvPr/>
        </p:nvSpPr>
        <p:spPr>
          <a:xfrm>
            <a:off x="280550" y="1920375"/>
            <a:ext cx="8639400" cy="1199100"/>
          </a:xfrm>
          <a:prstGeom prst="rect">
            <a:avLst/>
          </a:prstGeom>
          <a:noFill/>
          <a:ln>
            <a:noFill/>
          </a:ln>
          <a:effectLst>
            <a:outerShdw blurRad="57150" dist="19050" dir="5400000" algn="bl" rotWithShape="0">
              <a:srgbClr val="FFFFFF">
                <a:alpha val="50000"/>
              </a:srgbClr>
            </a:outerShdw>
          </a:effectLst>
        </p:spPr>
        <p:txBody>
          <a:bodyPr spcFirstLastPara="1" wrap="square" lIns="91425" tIns="91425" rIns="91425" bIns="91425" anchor="t" anchorCtr="0">
            <a:noAutofit/>
          </a:bodyPr>
          <a:lstStyle/>
          <a:p>
            <a:pPr marL="457200" lvl="0" indent="-381000" rtl="0">
              <a:spcBef>
                <a:spcPts val="0"/>
              </a:spcBef>
              <a:spcAft>
                <a:spcPts val="0"/>
              </a:spcAft>
              <a:buClr>
                <a:srgbClr val="3F3F3F"/>
              </a:buClr>
              <a:buSzPts val="2400"/>
              <a:buFont typeface="Calibri"/>
              <a:buChar char="●"/>
            </a:pPr>
            <a:r>
              <a:rPr lang="fi-FI" sz="2400" b="0" i="0" u="none" strike="noStrike" cap="none">
                <a:solidFill>
                  <a:srgbClr val="3F3F3F"/>
                </a:solidFill>
                <a:latin typeface="Calibri"/>
                <a:ea typeface="Calibri"/>
                <a:cs typeface="Calibri"/>
                <a:sym typeface="Calibri"/>
              </a:rPr>
              <a:t>Spanish for “platform”</a:t>
            </a:r>
            <a:r>
              <a:rPr lang="fi-FI" sz="2400">
                <a:solidFill>
                  <a:srgbClr val="3F3F3F"/>
                </a:solidFill>
                <a:latin typeface="Calibri"/>
                <a:ea typeface="Calibri"/>
                <a:cs typeface="Calibri"/>
                <a:sym typeface="Calibri"/>
              </a:rPr>
              <a:t>,</a:t>
            </a:r>
            <a:r>
              <a:rPr lang="fi-FI" sz="2400" b="0" i="0" u="none" strike="noStrike" cap="none">
                <a:solidFill>
                  <a:srgbClr val="3F3F3F"/>
                </a:solidFill>
                <a:latin typeface="Calibri"/>
                <a:ea typeface="Calibri"/>
                <a:cs typeface="Calibri"/>
                <a:sym typeface="Calibri"/>
              </a:rPr>
              <a:t> </a:t>
            </a:r>
            <a:r>
              <a:rPr lang="fi-FI" sz="2400">
                <a:solidFill>
                  <a:srgbClr val="3F3F3F"/>
                </a:solidFill>
                <a:highlight>
                  <a:srgbClr val="FFFFFF"/>
                </a:highlight>
                <a:latin typeface="Calibri"/>
                <a:ea typeface="Calibri"/>
                <a:cs typeface="Calibri"/>
                <a:sym typeface="Calibri"/>
              </a:rPr>
              <a:t>Andenes </a:t>
            </a:r>
            <a:r>
              <a:rPr lang="fi-FI" sz="2400" b="0" i="0" u="none" strike="noStrike" cap="none">
                <a:solidFill>
                  <a:srgbClr val="3F3F3F"/>
                </a:solidFill>
                <a:latin typeface="Calibri"/>
                <a:ea typeface="Calibri"/>
                <a:cs typeface="Calibri"/>
                <a:sym typeface="Calibri"/>
              </a:rPr>
              <a:t>refers to pre-Columbian terraces</a:t>
            </a:r>
            <a:r>
              <a:rPr lang="fi-FI" sz="2400">
                <a:solidFill>
                  <a:srgbClr val="3F3F3F"/>
                </a:solidFill>
                <a:latin typeface="Calibri"/>
                <a:ea typeface="Calibri"/>
                <a:cs typeface="Calibri"/>
                <a:sym typeface="Calibri"/>
              </a:rPr>
              <a:t> that</a:t>
            </a:r>
            <a:r>
              <a:rPr lang="fi-FI" sz="2400" b="0" i="0" u="none" strike="noStrike" cap="none">
                <a:solidFill>
                  <a:srgbClr val="3F3F3F"/>
                </a:solidFill>
                <a:latin typeface="Calibri"/>
                <a:ea typeface="Calibri"/>
                <a:cs typeface="Calibri"/>
                <a:sym typeface="Calibri"/>
              </a:rPr>
              <a:t> </a:t>
            </a:r>
            <a:r>
              <a:rPr lang="fi-FI" sz="2400">
                <a:solidFill>
                  <a:srgbClr val="3F3F3F"/>
                </a:solidFill>
                <a:latin typeface="Calibri"/>
                <a:ea typeface="Calibri"/>
                <a:cs typeface="Calibri"/>
                <a:sym typeface="Calibri"/>
              </a:rPr>
              <a:t>e</a:t>
            </a:r>
            <a:r>
              <a:rPr lang="fi-FI" sz="2400" b="0" i="0" u="none" strike="noStrike" cap="none">
                <a:solidFill>
                  <a:srgbClr val="3F3F3F"/>
                </a:solidFill>
                <a:latin typeface="Calibri"/>
                <a:ea typeface="Calibri"/>
                <a:cs typeface="Calibri"/>
                <a:sym typeface="Calibri"/>
              </a:rPr>
              <a:t>nable crop cultivation at high altitudes</a:t>
            </a:r>
            <a:r>
              <a:rPr lang="fi-FI" sz="2400">
                <a:solidFill>
                  <a:srgbClr val="3F3F3F"/>
                </a:solidFill>
                <a:latin typeface="Calibri"/>
                <a:ea typeface="Calibri"/>
                <a:cs typeface="Calibri"/>
                <a:sym typeface="Calibri"/>
              </a:rPr>
              <a:t> </a:t>
            </a:r>
            <a:r>
              <a:rPr lang="fi-FI" sz="2400" b="0" i="0" u="none" strike="noStrike" cap="none">
                <a:solidFill>
                  <a:srgbClr val="3F3F3F"/>
                </a:solidFill>
                <a:latin typeface="Calibri"/>
                <a:ea typeface="Calibri"/>
                <a:cs typeface="Calibri"/>
                <a:sym typeface="Calibri"/>
              </a:rPr>
              <a:t>on steep slopes.</a:t>
            </a:r>
            <a:endParaRPr sz="2400">
              <a:solidFill>
                <a:srgbClr val="3F3F3F"/>
              </a:solidFill>
              <a:latin typeface="Calibri"/>
              <a:ea typeface="Calibri"/>
              <a:cs typeface="Calibri"/>
              <a:sym typeface="Calibri"/>
            </a:endParaRPr>
          </a:p>
          <a:p>
            <a:pPr marL="0" marR="0" lvl="0" indent="0" algn="l" rtl="0">
              <a:lnSpc>
                <a:spcPct val="100000"/>
              </a:lnSpc>
              <a:spcBef>
                <a:spcPts val="0"/>
              </a:spcBef>
              <a:spcAft>
                <a:spcPts val="0"/>
              </a:spcAft>
              <a:buNone/>
            </a:pPr>
            <a:endParaRPr sz="2400">
              <a:solidFill>
                <a:srgbClr val="3F3F3F"/>
              </a:solidFill>
              <a:latin typeface="Calibri"/>
              <a:ea typeface="Calibri"/>
              <a:cs typeface="Calibri"/>
              <a:sym typeface="Calibri"/>
            </a:endParaRPr>
          </a:p>
        </p:txBody>
      </p:sp>
      <p:sp>
        <p:nvSpPr>
          <p:cNvPr id="1032" name="Google Shape;1032;p112"/>
          <p:cNvSpPr txBox="1"/>
          <p:nvPr/>
        </p:nvSpPr>
        <p:spPr>
          <a:xfrm>
            <a:off x="280550" y="3119600"/>
            <a:ext cx="3779100" cy="3452100"/>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Highly engineered with fertile soil, sophisticated water management, warmth from stone walls.</a:t>
            </a:r>
            <a:endParaRPr sz="2400">
              <a:solidFill>
                <a:srgbClr val="3F3F3F"/>
              </a:solidFill>
              <a:latin typeface="Calibri"/>
              <a:ea typeface="Calibri"/>
              <a:cs typeface="Calibri"/>
              <a:sym typeface="Calibri"/>
            </a:endParaRPr>
          </a:p>
          <a:p>
            <a:pPr marL="457200" lvl="0" indent="-381000" rtl="0">
              <a:spcBef>
                <a:spcPts val="100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High cultural &amp; aesthetic value.</a:t>
            </a:r>
            <a:endParaRPr sz="2400">
              <a:solidFill>
                <a:srgbClr val="3F3F3F"/>
              </a:solidFill>
              <a:latin typeface="Calibri"/>
              <a:ea typeface="Calibri"/>
              <a:cs typeface="Calibri"/>
              <a:sym typeface="Calibri"/>
            </a:endParaRPr>
          </a:p>
          <a:p>
            <a:pPr marL="457200" lvl="0" indent="-381000" rtl="0">
              <a:spcBef>
                <a:spcPts val="1000"/>
              </a:spcBef>
              <a:spcAft>
                <a:spcPts val="0"/>
              </a:spcAft>
              <a:buClr>
                <a:srgbClr val="3F3F3F"/>
              </a:buClr>
              <a:buSzPts val="2400"/>
              <a:buFont typeface="Calibri"/>
              <a:buChar char="●"/>
            </a:pPr>
            <a:r>
              <a:rPr lang="fi-FI" sz="2400">
                <a:solidFill>
                  <a:srgbClr val="3F3F3F"/>
                </a:solidFill>
                <a:latin typeface="Calibri"/>
                <a:ea typeface="Calibri"/>
                <a:cs typeface="Calibri"/>
                <a:sym typeface="Calibri"/>
              </a:rPr>
              <a:t>Highly adapted for local resources.</a:t>
            </a:r>
            <a:endParaRPr sz="2400">
              <a:solidFill>
                <a:srgbClr val="3F3F3F"/>
              </a:solidFill>
              <a:latin typeface="Calibri"/>
              <a:ea typeface="Calibri"/>
              <a:cs typeface="Calibri"/>
              <a:sym typeface="Calibri"/>
            </a:endParaRPr>
          </a:p>
          <a:p>
            <a:pPr marL="0" lvl="0" indent="0" rtl="0">
              <a:spcBef>
                <a:spcPts val="1000"/>
              </a:spcBef>
              <a:spcAft>
                <a:spcPts val="0"/>
              </a:spcAft>
              <a:buNone/>
            </a:pPr>
            <a:endParaRPr>
              <a:solidFill>
                <a:srgbClr val="3F3F3F"/>
              </a:solidFill>
            </a:endParaRPr>
          </a:p>
        </p:txBody>
      </p:sp>
      <p:sp>
        <p:nvSpPr>
          <p:cNvPr id="1033" name="Google Shape;1033;p112"/>
          <p:cNvSpPr txBox="1">
            <a:spLocks noGrp="1"/>
          </p:cNvSpPr>
          <p:nvPr>
            <p:ph type="sldNum" idx="4294967295"/>
          </p:nvPr>
        </p:nvSpPr>
        <p:spPr>
          <a:xfrm>
            <a:off x="8072633" y="6253472"/>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sz="1000">
                <a:solidFill>
                  <a:srgbClr val="666666"/>
                </a:solidFill>
              </a:rPr>
              <a:t>26</a:t>
            </a:fld>
            <a:endParaRPr sz="1000">
              <a:solidFill>
                <a:srgbClr val="999999"/>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1037"/>
        <p:cNvGrpSpPr/>
        <p:nvPr/>
      </p:nvGrpSpPr>
      <p:grpSpPr>
        <a:xfrm>
          <a:off x="0" y="0"/>
          <a:ext cx="0" cy="0"/>
          <a:chOff x="0" y="0"/>
          <a:chExt cx="0" cy="0"/>
        </a:xfrm>
      </p:grpSpPr>
      <p:sp>
        <p:nvSpPr>
          <p:cNvPr id="1038" name="Google Shape;1038;p113"/>
          <p:cNvSpPr txBox="1"/>
          <p:nvPr/>
        </p:nvSpPr>
        <p:spPr>
          <a:xfrm>
            <a:off x="462013" y="307125"/>
            <a:ext cx="8512412" cy="1355400"/>
          </a:xfrm>
          <a:prstGeom prst="rect">
            <a:avLst/>
          </a:prstGeom>
          <a:solidFill>
            <a:srgbClr val="FFFFFF">
              <a:alpha val="52310"/>
            </a:srgbClr>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fi-FI" sz="4400" i="0" u="none" strike="noStrike" cap="none" dirty="0">
                <a:solidFill>
                  <a:srgbClr val="3F3F3F"/>
                </a:solidFill>
                <a:latin typeface="Century Gothic"/>
                <a:ea typeface="Century Gothic"/>
                <a:cs typeface="Century Gothic"/>
                <a:sym typeface="Century Gothic"/>
              </a:rPr>
              <a:t>South America:</a:t>
            </a:r>
            <a:r>
              <a:rPr lang="fi-FI" sz="4400" b="1" i="0" u="none" strike="noStrike" cap="none" dirty="0">
                <a:solidFill>
                  <a:srgbClr val="3F3F3F"/>
                </a:solidFill>
                <a:latin typeface="Century Gothic"/>
                <a:ea typeface="Century Gothic"/>
                <a:cs typeface="Century Gothic"/>
                <a:sym typeface="Century Gothic"/>
              </a:rPr>
              <a:t> </a:t>
            </a:r>
            <a:r>
              <a:rPr lang="fi-FI" sz="4400" dirty="0" err="1">
                <a:solidFill>
                  <a:srgbClr val="3F3F3F"/>
                </a:solidFill>
                <a:latin typeface="Century Gothic"/>
                <a:ea typeface="Century Gothic"/>
                <a:cs typeface="Century Gothic"/>
                <a:sym typeface="Century Gothic"/>
              </a:rPr>
              <a:t>Chinampa</a:t>
            </a:r>
            <a:r>
              <a:rPr lang="fi-FI" sz="4400" dirty="0">
                <a:solidFill>
                  <a:srgbClr val="3F3F3F"/>
                </a:solidFill>
                <a:latin typeface="Century Gothic"/>
                <a:ea typeface="Century Gothic"/>
                <a:cs typeface="Century Gothic"/>
                <a:sym typeface="Century Gothic"/>
              </a:rPr>
              <a:t> </a:t>
            </a:r>
            <a:r>
              <a:rPr lang="fi-FI" sz="4400" dirty="0" err="1">
                <a:solidFill>
                  <a:srgbClr val="3F3F3F"/>
                </a:solidFill>
                <a:latin typeface="Century Gothic"/>
                <a:ea typeface="Century Gothic"/>
                <a:cs typeface="Century Gothic"/>
                <a:sym typeface="Century Gothic"/>
              </a:rPr>
              <a:t>island</a:t>
            </a:r>
            <a:r>
              <a:rPr lang="fi-FI" sz="4400" dirty="0">
                <a:solidFill>
                  <a:srgbClr val="3F3F3F"/>
                </a:solidFill>
                <a:latin typeface="Century Gothic"/>
                <a:ea typeface="Century Gothic"/>
                <a:cs typeface="Century Gothic"/>
                <a:sym typeface="Century Gothic"/>
              </a:rPr>
              <a:t> </a:t>
            </a:r>
            <a:r>
              <a:rPr lang="fi-FI" sz="4400" dirty="0" err="1">
                <a:solidFill>
                  <a:srgbClr val="3F3F3F"/>
                </a:solidFill>
                <a:latin typeface="Century Gothic"/>
                <a:ea typeface="Century Gothic"/>
                <a:cs typeface="Century Gothic"/>
                <a:sym typeface="Century Gothic"/>
              </a:rPr>
              <a:t>gardens</a:t>
            </a:r>
            <a:endParaRPr sz="4400" b="1" i="0" u="none" strike="noStrike" cap="none" dirty="0">
              <a:solidFill>
                <a:srgbClr val="3F3F3F"/>
              </a:solidFill>
              <a:latin typeface="Century Gothic"/>
              <a:ea typeface="Century Gothic"/>
              <a:cs typeface="Century Gothic"/>
              <a:sym typeface="Century Gothic"/>
            </a:endParaRPr>
          </a:p>
        </p:txBody>
      </p:sp>
      <p:sp>
        <p:nvSpPr>
          <p:cNvPr id="1039" name="Google Shape;1039;p113"/>
          <p:cNvSpPr txBox="1"/>
          <p:nvPr/>
        </p:nvSpPr>
        <p:spPr>
          <a:xfrm>
            <a:off x="280550" y="1920375"/>
            <a:ext cx="5556300" cy="2629800"/>
          </a:xfrm>
          <a:prstGeom prst="rect">
            <a:avLst/>
          </a:prstGeom>
          <a:noFill/>
          <a:ln>
            <a:noFill/>
          </a:ln>
          <a:effectLst>
            <a:outerShdw blurRad="57150" dist="19050" dir="5400000" algn="bl" rotWithShape="0">
              <a:srgbClr val="FFFFFF">
                <a:alpha val="50000"/>
              </a:srgbClr>
            </a:outerShdw>
          </a:effectLst>
        </p:spPr>
        <p:txBody>
          <a:bodyPr spcFirstLastPara="1" wrap="square" lIns="91425" tIns="91425" rIns="91425" bIns="91425" anchor="t" anchorCtr="0">
            <a:noAutofit/>
          </a:bodyPr>
          <a:lstStyle/>
          <a:p>
            <a:pPr marL="457200" lvl="0" indent="-381000" rtl="0">
              <a:spcBef>
                <a:spcPts val="0"/>
              </a:spcBef>
              <a:spcAft>
                <a:spcPts val="0"/>
              </a:spcAft>
              <a:buClr>
                <a:srgbClr val="3F3F3F"/>
              </a:buClr>
              <a:buSzPts val="2400"/>
              <a:buFont typeface="Calibri"/>
              <a:buChar char="●"/>
            </a:pPr>
            <a:r>
              <a:rPr lang="fi-FI" sz="2400" dirty="0" err="1">
                <a:solidFill>
                  <a:srgbClr val="3F3F3F"/>
                </a:solidFill>
                <a:latin typeface="Calibri"/>
                <a:ea typeface="Calibri"/>
                <a:cs typeface="Calibri"/>
                <a:sym typeface="Calibri"/>
              </a:rPr>
              <a:t>Constructed</a:t>
            </a:r>
            <a:r>
              <a:rPr lang="fi-FI" sz="2400" dirty="0">
                <a:solidFill>
                  <a:srgbClr val="3F3F3F"/>
                </a:solidFill>
                <a:latin typeface="Calibri"/>
                <a:ea typeface="Calibri"/>
                <a:cs typeface="Calibri"/>
                <a:sym typeface="Calibri"/>
              </a:rPr>
              <a:t> </a:t>
            </a:r>
            <a:r>
              <a:rPr lang="fi-FI" sz="2400" dirty="0" err="1">
                <a:solidFill>
                  <a:srgbClr val="3F3F3F"/>
                </a:solidFill>
                <a:latin typeface="Calibri"/>
                <a:ea typeface="Calibri"/>
                <a:cs typeface="Calibri"/>
                <a:sym typeface="Calibri"/>
              </a:rPr>
              <a:t>floating</a:t>
            </a:r>
            <a:r>
              <a:rPr lang="fi-FI" sz="2400" dirty="0">
                <a:solidFill>
                  <a:srgbClr val="3F3F3F"/>
                </a:solidFill>
                <a:latin typeface="Calibri"/>
                <a:ea typeface="Calibri"/>
                <a:cs typeface="Calibri"/>
                <a:sym typeface="Calibri"/>
              </a:rPr>
              <a:t> </a:t>
            </a:r>
            <a:r>
              <a:rPr lang="fi-FI" sz="2400" dirty="0" err="1">
                <a:solidFill>
                  <a:srgbClr val="3F3F3F"/>
                </a:solidFill>
                <a:latin typeface="Calibri"/>
                <a:ea typeface="Calibri"/>
                <a:cs typeface="Calibri"/>
                <a:sym typeface="Calibri"/>
              </a:rPr>
              <a:t>islands</a:t>
            </a:r>
            <a:r>
              <a:rPr lang="fi-FI" sz="2400" dirty="0">
                <a:solidFill>
                  <a:srgbClr val="3F3F3F"/>
                </a:solidFill>
                <a:latin typeface="Calibri"/>
                <a:ea typeface="Calibri"/>
                <a:cs typeface="Calibri"/>
                <a:sym typeface="Calibri"/>
              </a:rPr>
              <a:t> of </a:t>
            </a:r>
            <a:r>
              <a:rPr lang="fi-FI" sz="2400" dirty="0" err="1">
                <a:solidFill>
                  <a:srgbClr val="3F3F3F"/>
                </a:solidFill>
                <a:latin typeface="Calibri"/>
                <a:ea typeface="Calibri"/>
                <a:cs typeface="Calibri"/>
                <a:sym typeface="Calibri"/>
              </a:rPr>
              <a:t>high</a:t>
            </a:r>
            <a:r>
              <a:rPr lang="fi-FI" sz="2400" dirty="0">
                <a:solidFill>
                  <a:srgbClr val="3F3F3F"/>
                </a:solidFill>
                <a:latin typeface="Calibri"/>
                <a:ea typeface="Calibri"/>
                <a:cs typeface="Calibri"/>
                <a:sym typeface="Calibri"/>
              </a:rPr>
              <a:t> </a:t>
            </a:r>
            <a:r>
              <a:rPr lang="fi-FI" sz="2400" dirty="0" err="1">
                <a:solidFill>
                  <a:srgbClr val="3F3F3F"/>
                </a:solidFill>
                <a:latin typeface="Calibri"/>
                <a:ea typeface="Calibri"/>
                <a:cs typeface="Calibri"/>
                <a:sym typeface="Calibri"/>
              </a:rPr>
              <a:t>agricultural</a:t>
            </a:r>
            <a:r>
              <a:rPr lang="fi-FI" sz="2400" dirty="0">
                <a:solidFill>
                  <a:srgbClr val="3F3F3F"/>
                </a:solidFill>
                <a:latin typeface="Calibri"/>
                <a:ea typeface="Calibri"/>
                <a:cs typeface="Calibri"/>
                <a:sym typeface="Calibri"/>
              </a:rPr>
              <a:t> </a:t>
            </a:r>
            <a:r>
              <a:rPr lang="fi-FI" sz="2400" dirty="0" err="1">
                <a:solidFill>
                  <a:srgbClr val="3F3F3F"/>
                </a:solidFill>
                <a:latin typeface="Calibri"/>
                <a:ea typeface="Calibri"/>
                <a:cs typeface="Calibri"/>
                <a:sym typeface="Calibri"/>
              </a:rPr>
              <a:t>productivity</a:t>
            </a:r>
            <a:r>
              <a:rPr lang="fi-FI" sz="2400" dirty="0">
                <a:solidFill>
                  <a:srgbClr val="3F3F3F"/>
                </a:solidFill>
                <a:latin typeface="Calibri"/>
                <a:ea typeface="Calibri"/>
                <a:cs typeface="Calibri"/>
                <a:sym typeface="Calibri"/>
              </a:rPr>
              <a:t>.</a:t>
            </a:r>
            <a:endParaRPr sz="2400" dirty="0">
              <a:solidFill>
                <a:srgbClr val="3F3F3F"/>
              </a:solidFill>
              <a:latin typeface="Calibri"/>
              <a:ea typeface="Calibri"/>
              <a:cs typeface="Calibri"/>
              <a:sym typeface="Calibri"/>
            </a:endParaRPr>
          </a:p>
          <a:p>
            <a:pPr marL="457200" lvl="0" indent="-381000" rtl="0">
              <a:spcBef>
                <a:spcPts val="1000"/>
              </a:spcBef>
              <a:spcAft>
                <a:spcPts val="0"/>
              </a:spcAft>
              <a:buClr>
                <a:srgbClr val="3F3F3F"/>
              </a:buClr>
              <a:buSzPts val="2400"/>
              <a:buFont typeface="Calibri"/>
              <a:buChar char="●"/>
            </a:pPr>
            <a:r>
              <a:rPr lang="fi-FI" sz="2400" dirty="0" err="1">
                <a:solidFill>
                  <a:srgbClr val="3F3F3F"/>
                </a:solidFill>
                <a:latin typeface="Calibri"/>
                <a:ea typeface="Calibri"/>
                <a:cs typeface="Calibri"/>
                <a:sym typeface="Calibri"/>
              </a:rPr>
              <a:t>Native</a:t>
            </a:r>
            <a:r>
              <a:rPr lang="fi-FI" sz="2400" dirty="0">
                <a:solidFill>
                  <a:srgbClr val="3F3F3F"/>
                </a:solidFill>
                <a:latin typeface="Calibri"/>
                <a:ea typeface="Calibri"/>
                <a:cs typeface="Calibri"/>
                <a:sym typeface="Calibri"/>
              </a:rPr>
              <a:t> </a:t>
            </a:r>
            <a:r>
              <a:rPr lang="fi-FI" sz="2400" dirty="0" err="1">
                <a:solidFill>
                  <a:srgbClr val="3F3F3F"/>
                </a:solidFill>
                <a:latin typeface="Calibri"/>
                <a:ea typeface="Calibri"/>
                <a:cs typeface="Calibri"/>
                <a:sym typeface="Calibri"/>
              </a:rPr>
              <a:t>willows</a:t>
            </a:r>
            <a:r>
              <a:rPr lang="fi-FI" sz="2400" dirty="0">
                <a:solidFill>
                  <a:srgbClr val="3F3F3F"/>
                </a:solidFill>
                <a:latin typeface="Calibri"/>
                <a:ea typeface="Calibri"/>
                <a:cs typeface="Calibri"/>
                <a:sym typeface="Calibri"/>
              </a:rPr>
              <a:t>, an </a:t>
            </a:r>
            <a:r>
              <a:rPr lang="fi-FI" sz="2400" dirty="0" err="1">
                <a:solidFill>
                  <a:srgbClr val="3F3F3F"/>
                </a:solidFill>
                <a:latin typeface="Calibri"/>
                <a:ea typeface="Calibri"/>
                <a:cs typeface="Calibri"/>
                <a:sym typeface="Calibri"/>
              </a:rPr>
              <a:t>integral</a:t>
            </a:r>
            <a:r>
              <a:rPr lang="fi-FI" sz="2400" dirty="0">
                <a:solidFill>
                  <a:srgbClr val="3F3F3F"/>
                </a:solidFill>
                <a:latin typeface="Calibri"/>
                <a:ea typeface="Calibri"/>
                <a:cs typeface="Calibri"/>
                <a:sym typeface="Calibri"/>
              </a:rPr>
              <a:t> </a:t>
            </a:r>
            <a:r>
              <a:rPr lang="fi-FI" sz="2400" dirty="0" err="1" smtClean="0">
                <a:solidFill>
                  <a:srgbClr val="3F3F3F"/>
                </a:solidFill>
                <a:latin typeface="Calibri"/>
                <a:ea typeface="Calibri"/>
                <a:cs typeface="Calibri"/>
                <a:sym typeface="Calibri"/>
              </a:rPr>
              <a:t>part</a:t>
            </a:r>
            <a:r>
              <a:rPr lang="fi-FI" sz="2400" dirty="0" smtClean="0">
                <a:solidFill>
                  <a:srgbClr val="3F3F3F"/>
                </a:solidFill>
                <a:latin typeface="Calibri"/>
                <a:ea typeface="Calibri"/>
                <a:cs typeface="Calibri"/>
                <a:sym typeface="Calibri"/>
              </a:rPr>
              <a:t>, </a:t>
            </a:r>
            <a:r>
              <a:rPr lang="fi-FI" sz="2400" dirty="0" err="1">
                <a:solidFill>
                  <a:srgbClr val="3F3F3F"/>
                </a:solidFill>
                <a:latin typeface="Calibri"/>
                <a:ea typeface="Calibri"/>
                <a:cs typeface="Calibri"/>
                <a:sym typeface="Calibri"/>
              </a:rPr>
              <a:t>provide</a:t>
            </a:r>
            <a:r>
              <a:rPr lang="fi-FI" sz="2400" dirty="0">
                <a:solidFill>
                  <a:srgbClr val="3F3F3F"/>
                </a:solidFill>
                <a:latin typeface="Calibri"/>
                <a:ea typeface="Calibri"/>
                <a:cs typeface="Calibri"/>
                <a:sym typeface="Calibri"/>
              </a:rPr>
              <a:t> </a:t>
            </a:r>
            <a:r>
              <a:rPr lang="fi-FI" sz="2400" dirty="0" err="1">
                <a:solidFill>
                  <a:srgbClr val="3F3F3F"/>
                </a:solidFill>
                <a:latin typeface="Calibri"/>
                <a:ea typeface="Calibri"/>
                <a:cs typeface="Calibri"/>
                <a:sym typeface="Calibri"/>
              </a:rPr>
              <a:t>important</a:t>
            </a:r>
            <a:r>
              <a:rPr lang="fi-FI" sz="2400" dirty="0">
                <a:solidFill>
                  <a:srgbClr val="3F3F3F"/>
                </a:solidFill>
                <a:latin typeface="Calibri"/>
                <a:ea typeface="Calibri"/>
                <a:cs typeface="Calibri"/>
                <a:sym typeface="Calibri"/>
              </a:rPr>
              <a:t> </a:t>
            </a:r>
            <a:r>
              <a:rPr lang="fi-FI" sz="2400" dirty="0" err="1">
                <a:solidFill>
                  <a:srgbClr val="3F3F3F"/>
                </a:solidFill>
                <a:latin typeface="Calibri"/>
                <a:ea typeface="Calibri"/>
                <a:cs typeface="Calibri"/>
                <a:sym typeface="Calibri"/>
              </a:rPr>
              <a:t>habitat</a:t>
            </a:r>
            <a:r>
              <a:rPr lang="fi-FI" sz="2400" dirty="0">
                <a:solidFill>
                  <a:srgbClr val="3F3F3F"/>
                </a:solidFill>
                <a:latin typeface="Calibri"/>
                <a:ea typeface="Calibri"/>
                <a:cs typeface="Calibri"/>
                <a:sym typeface="Calibri"/>
              </a:rPr>
              <a:t> for </a:t>
            </a:r>
            <a:r>
              <a:rPr lang="fi-FI" sz="2400" dirty="0" err="1">
                <a:solidFill>
                  <a:srgbClr val="3F3F3F"/>
                </a:solidFill>
                <a:latin typeface="Calibri"/>
                <a:ea typeface="Calibri"/>
                <a:cs typeface="Calibri"/>
                <a:sym typeface="Calibri"/>
              </a:rPr>
              <a:t>birds</a:t>
            </a:r>
            <a:r>
              <a:rPr lang="fi-FI" sz="2400" dirty="0">
                <a:solidFill>
                  <a:srgbClr val="3F3F3F"/>
                </a:solidFill>
                <a:latin typeface="Calibri"/>
                <a:ea typeface="Calibri"/>
                <a:cs typeface="Calibri"/>
                <a:sym typeface="Calibri"/>
              </a:rPr>
              <a:t>.</a:t>
            </a:r>
            <a:endParaRPr sz="2400" dirty="0">
              <a:solidFill>
                <a:srgbClr val="3F3F3F"/>
              </a:solidFill>
              <a:latin typeface="Calibri"/>
              <a:ea typeface="Calibri"/>
              <a:cs typeface="Calibri"/>
              <a:sym typeface="Calibri"/>
            </a:endParaRPr>
          </a:p>
          <a:p>
            <a:pPr marL="457200" lvl="0" indent="-381000" rtl="0">
              <a:spcBef>
                <a:spcPts val="1000"/>
              </a:spcBef>
              <a:spcAft>
                <a:spcPts val="0"/>
              </a:spcAft>
              <a:buClr>
                <a:srgbClr val="3F3F3F"/>
              </a:buClr>
              <a:buSzPts val="2400"/>
              <a:buFont typeface="Calibri"/>
              <a:buChar char="●"/>
            </a:pPr>
            <a:r>
              <a:rPr lang="fi-FI" sz="2400" dirty="0" err="1">
                <a:solidFill>
                  <a:srgbClr val="3F3F3F"/>
                </a:solidFill>
                <a:latin typeface="Calibri"/>
                <a:ea typeface="Calibri"/>
                <a:cs typeface="Calibri"/>
                <a:sym typeface="Calibri"/>
              </a:rPr>
              <a:t>Diverse</a:t>
            </a:r>
            <a:r>
              <a:rPr lang="fi-FI" sz="2400" dirty="0">
                <a:solidFill>
                  <a:srgbClr val="3F3F3F"/>
                </a:solidFill>
                <a:latin typeface="Calibri"/>
                <a:ea typeface="Calibri"/>
                <a:cs typeface="Calibri"/>
                <a:sym typeface="Calibri"/>
              </a:rPr>
              <a:t> </a:t>
            </a:r>
            <a:r>
              <a:rPr lang="fi-FI" sz="2400" dirty="0" err="1">
                <a:solidFill>
                  <a:srgbClr val="3F3F3F"/>
                </a:solidFill>
                <a:latin typeface="Calibri"/>
                <a:ea typeface="Calibri"/>
                <a:cs typeface="Calibri"/>
                <a:sym typeface="Calibri"/>
              </a:rPr>
              <a:t>agricultural</a:t>
            </a:r>
            <a:r>
              <a:rPr lang="fi-FI" sz="2400" dirty="0">
                <a:solidFill>
                  <a:srgbClr val="3F3F3F"/>
                </a:solidFill>
                <a:latin typeface="Calibri"/>
                <a:ea typeface="Calibri"/>
                <a:cs typeface="Calibri"/>
                <a:sym typeface="Calibri"/>
              </a:rPr>
              <a:t> </a:t>
            </a:r>
            <a:r>
              <a:rPr lang="fi-FI" sz="2400" dirty="0" err="1">
                <a:solidFill>
                  <a:srgbClr val="3F3F3F"/>
                </a:solidFill>
                <a:latin typeface="Calibri"/>
                <a:ea typeface="Calibri"/>
                <a:cs typeface="Calibri"/>
                <a:sym typeface="Calibri"/>
              </a:rPr>
              <a:t>production</a:t>
            </a:r>
            <a:r>
              <a:rPr lang="fi-FI" sz="2400" dirty="0">
                <a:solidFill>
                  <a:srgbClr val="3F3F3F"/>
                </a:solidFill>
                <a:latin typeface="Calibri"/>
                <a:ea typeface="Calibri"/>
                <a:cs typeface="Calibri"/>
                <a:sym typeface="Calibri"/>
              </a:rPr>
              <a:t>.</a:t>
            </a:r>
            <a:endParaRPr sz="2400" dirty="0">
              <a:solidFill>
                <a:srgbClr val="3F3F3F"/>
              </a:solidFill>
              <a:latin typeface="Calibri"/>
              <a:ea typeface="Calibri"/>
              <a:cs typeface="Calibri"/>
              <a:sym typeface="Calibri"/>
            </a:endParaRPr>
          </a:p>
          <a:p>
            <a:pPr marL="0" marR="0" lvl="0" indent="0" algn="l" rtl="0">
              <a:lnSpc>
                <a:spcPct val="100000"/>
              </a:lnSpc>
              <a:spcBef>
                <a:spcPts val="1000"/>
              </a:spcBef>
              <a:spcAft>
                <a:spcPts val="0"/>
              </a:spcAft>
              <a:buNone/>
            </a:pPr>
            <a:endParaRPr sz="2400" dirty="0">
              <a:solidFill>
                <a:srgbClr val="3F3F3F"/>
              </a:solidFill>
              <a:latin typeface="Calibri"/>
              <a:ea typeface="Calibri"/>
              <a:cs typeface="Calibri"/>
              <a:sym typeface="Calibri"/>
            </a:endParaRPr>
          </a:p>
        </p:txBody>
      </p:sp>
      <p:sp>
        <p:nvSpPr>
          <p:cNvPr id="1040" name="Google Shape;1040;p113"/>
          <p:cNvSpPr txBox="1">
            <a:spLocks noGrp="1"/>
          </p:cNvSpPr>
          <p:nvPr>
            <p:ph type="sldNum" idx="4294967295"/>
          </p:nvPr>
        </p:nvSpPr>
        <p:spPr>
          <a:xfrm>
            <a:off x="8072633" y="6253472"/>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sz="1000">
                <a:solidFill>
                  <a:srgbClr val="666666"/>
                </a:solidFill>
              </a:rPr>
              <a:t>27</a:t>
            </a:fld>
            <a:endParaRPr sz="1000">
              <a:solidFill>
                <a:srgbClr val="999999"/>
              </a:solidFill>
            </a:endParaRPr>
          </a:p>
        </p:txBody>
      </p:sp>
      <p:pic>
        <p:nvPicPr>
          <p:cNvPr id="1041" name="Google Shape;1041;p113"/>
          <p:cNvPicPr preferRelativeResize="0"/>
          <p:nvPr/>
        </p:nvPicPr>
        <p:blipFill>
          <a:blip r:embed="rId3" cstate="screen">
            <a:alphaModFix/>
            <a:extLst>
              <a:ext uri="{28A0092B-C50C-407E-A947-70E740481C1C}">
                <a14:useLocalDpi xmlns:a14="http://schemas.microsoft.com/office/drawing/2010/main"/>
              </a:ext>
            </a:extLst>
          </a:blip>
          <a:stretch>
            <a:fillRect/>
          </a:stretch>
        </p:blipFill>
        <p:spPr>
          <a:xfrm>
            <a:off x="0" y="4680001"/>
            <a:ext cx="3128925" cy="2297662"/>
          </a:xfrm>
          <a:prstGeom prst="rect">
            <a:avLst/>
          </a:prstGeom>
          <a:noFill/>
          <a:ln>
            <a:noFill/>
          </a:ln>
        </p:spPr>
      </p:pic>
      <p:pic>
        <p:nvPicPr>
          <p:cNvPr id="1042" name="Google Shape;1042;p113"/>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5900900" y="4640775"/>
            <a:ext cx="3243100" cy="2290975"/>
          </a:xfrm>
          <a:prstGeom prst="rect">
            <a:avLst/>
          </a:prstGeom>
          <a:noFill/>
          <a:ln>
            <a:noFill/>
          </a:ln>
        </p:spPr>
      </p:pic>
      <p:pic>
        <p:nvPicPr>
          <p:cNvPr id="1043" name="Google Shape;1043;p113"/>
          <p:cNvPicPr preferRelativeResize="0"/>
          <p:nvPr/>
        </p:nvPicPr>
        <p:blipFill>
          <a:blip r:embed="rId5" cstate="screen">
            <a:alphaModFix/>
            <a:extLst>
              <a:ext uri="{28A0092B-C50C-407E-A947-70E740481C1C}">
                <a14:useLocalDpi xmlns:a14="http://schemas.microsoft.com/office/drawing/2010/main"/>
              </a:ext>
            </a:extLst>
          </a:blip>
          <a:stretch>
            <a:fillRect/>
          </a:stretch>
        </p:blipFill>
        <p:spPr>
          <a:xfrm>
            <a:off x="5653956" y="2009547"/>
            <a:ext cx="3243099" cy="2068241"/>
          </a:xfrm>
          <a:prstGeom prst="rect">
            <a:avLst/>
          </a:prstGeom>
          <a:noFill/>
          <a:ln>
            <a:noFill/>
          </a:ln>
        </p:spPr>
      </p:pic>
      <p:pic>
        <p:nvPicPr>
          <p:cNvPr id="1044" name="Google Shape;1044;p113"/>
          <p:cNvPicPr preferRelativeResize="0"/>
          <p:nvPr/>
        </p:nvPicPr>
        <p:blipFill>
          <a:blip r:embed="rId6">
            <a:alphaModFix/>
          </a:blip>
          <a:stretch>
            <a:fillRect/>
          </a:stretch>
        </p:blipFill>
        <p:spPr>
          <a:xfrm>
            <a:off x="3103081" y="4643225"/>
            <a:ext cx="3033394" cy="2290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49"/>
        <p:cNvGrpSpPr/>
        <p:nvPr/>
      </p:nvGrpSpPr>
      <p:grpSpPr>
        <a:xfrm>
          <a:off x="0" y="0"/>
          <a:ext cx="0" cy="0"/>
          <a:chOff x="0" y="0"/>
          <a:chExt cx="0" cy="0"/>
        </a:xfrm>
      </p:grpSpPr>
      <p:sp>
        <p:nvSpPr>
          <p:cNvPr id="1050" name="Google Shape;1050;p114"/>
          <p:cNvSpPr txBox="1"/>
          <p:nvPr/>
        </p:nvSpPr>
        <p:spPr>
          <a:xfrm>
            <a:off x="758625" y="4288775"/>
            <a:ext cx="7788600" cy="171900"/>
          </a:xfrm>
          <a:prstGeom prst="rect">
            <a:avLst/>
          </a:prstGeom>
          <a:solidFill>
            <a:srgbClr val="FFFFFF"/>
          </a:solidFill>
          <a:ln>
            <a:noFill/>
          </a:ln>
        </p:spPr>
        <p:txBody>
          <a:bodyPr spcFirstLastPara="1" wrap="square" lIns="91425" tIns="91425" rIns="91425" bIns="91425" anchor="t" anchorCtr="0">
            <a:noAutofit/>
          </a:bodyPr>
          <a:lstStyle/>
          <a:p>
            <a:pPr marL="0" lvl="0" indent="0" rtl="0">
              <a:spcBef>
                <a:spcPts val="0"/>
              </a:spcBef>
              <a:spcAft>
                <a:spcPts val="0"/>
              </a:spcAft>
              <a:buNone/>
            </a:pPr>
            <a:endParaRPr/>
          </a:p>
        </p:txBody>
      </p:sp>
      <p:sp>
        <p:nvSpPr>
          <p:cNvPr id="1051" name="Google Shape;1051;p114"/>
          <p:cNvSpPr txBox="1">
            <a:spLocks noGrp="1"/>
          </p:cNvSpPr>
          <p:nvPr>
            <p:ph type="title" idx="4294967295"/>
          </p:nvPr>
        </p:nvSpPr>
        <p:spPr>
          <a:xfrm>
            <a:off x="418800" y="1371425"/>
            <a:ext cx="8295300" cy="3003600"/>
          </a:xfrm>
          <a:prstGeom prst="rect">
            <a:avLst/>
          </a:prstGeom>
          <a:noFill/>
          <a:ln>
            <a:noFill/>
          </a:ln>
        </p:spPr>
        <p:txBody>
          <a:bodyPr spcFirstLastPara="1" wrap="square" lIns="91425" tIns="45700" rIns="91425" bIns="45700" anchor="b" anchorCtr="0">
            <a:noAutofit/>
          </a:bodyPr>
          <a:lstStyle/>
          <a:p>
            <a:pPr marL="0" marR="0" lvl="0" indent="0" algn="l" rtl="0">
              <a:lnSpc>
                <a:spcPct val="100000"/>
              </a:lnSpc>
              <a:spcBef>
                <a:spcPts val="0"/>
              </a:spcBef>
              <a:spcAft>
                <a:spcPts val="0"/>
              </a:spcAft>
              <a:buClr>
                <a:srgbClr val="55643E"/>
              </a:buClr>
              <a:buSzPts val="4000"/>
              <a:buFont typeface="Century Gothic"/>
              <a:buNone/>
            </a:pPr>
            <a:r>
              <a:rPr lang="fi-FI" sz="4600" b="1" i="1">
                <a:solidFill>
                  <a:srgbClr val="222222"/>
                </a:solidFill>
                <a:latin typeface="Century Gothic"/>
                <a:ea typeface="Century Gothic"/>
                <a:cs typeface="Century Gothic"/>
                <a:sym typeface="Century Gothic"/>
              </a:rPr>
              <a:t>High Nature Value Farming: L</a:t>
            </a:r>
            <a:r>
              <a:rPr lang="fi-FI" sz="4600" b="0" i="1">
                <a:solidFill>
                  <a:srgbClr val="222222"/>
                </a:solidFill>
                <a:latin typeface="Century Gothic"/>
                <a:ea typeface="Century Gothic"/>
                <a:cs typeface="Century Gothic"/>
                <a:sym typeface="Century Gothic"/>
              </a:rPr>
              <a:t>earning, </a:t>
            </a:r>
            <a:r>
              <a:rPr lang="fi-FI" sz="4600" b="1" i="1">
                <a:solidFill>
                  <a:srgbClr val="222222"/>
                </a:solidFill>
                <a:latin typeface="Century Gothic"/>
                <a:ea typeface="Century Gothic"/>
                <a:cs typeface="Century Gothic"/>
                <a:sym typeface="Century Gothic"/>
              </a:rPr>
              <a:t>In</a:t>
            </a:r>
            <a:r>
              <a:rPr lang="fi-FI" sz="4600" b="0" i="1">
                <a:solidFill>
                  <a:srgbClr val="222222"/>
                </a:solidFill>
                <a:latin typeface="Century Gothic"/>
                <a:ea typeface="Century Gothic"/>
                <a:cs typeface="Century Gothic"/>
                <a:sym typeface="Century Gothic"/>
              </a:rPr>
              <a:t>novation</a:t>
            </a:r>
            <a:r>
              <a:rPr lang="fi-FI" sz="4600" b="1" i="1">
                <a:solidFill>
                  <a:srgbClr val="222222"/>
                </a:solidFill>
                <a:latin typeface="Century Gothic"/>
                <a:ea typeface="Century Gothic"/>
                <a:cs typeface="Century Gothic"/>
                <a:sym typeface="Century Gothic"/>
              </a:rPr>
              <a:t> </a:t>
            </a:r>
            <a:r>
              <a:rPr lang="fi-FI" sz="4600" b="0" i="1">
                <a:solidFill>
                  <a:srgbClr val="222222"/>
                </a:solidFill>
                <a:latin typeface="Century Gothic"/>
                <a:ea typeface="Century Gothic"/>
                <a:cs typeface="Century Gothic"/>
                <a:sym typeface="Century Gothic"/>
              </a:rPr>
              <a:t>and </a:t>
            </a:r>
            <a:r>
              <a:rPr lang="fi-FI" sz="4600" b="1" i="1">
                <a:solidFill>
                  <a:srgbClr val="222222"/>
                </a:solidFill>
                <a:latin typeface="Century Gothic"/>
                <a:ea typeface="Century Gothic"/>
                <a:cs typeface="Century Gothic"/>
                <a:sym typeface="Century Gothic"/>
              </a:rPr>
              <a:t>K</a:t>
            </a:r>
            <a:r>
              <a:rPr lang="fi-FI" sz="4600" b="0" i="1">
                <a:solidFill>
                  <a:srgbClr val="222222"/>
                </a:solidFill>
                <a:latin typeface="Century Gothic"/>
                <a:ea typeface="Century Gothic"/>
                <a:cs typeface="Century Gothic"/>
                <a:sym typeface="Century Gothic"/>
              </a:rPr>
              <a:t>nowledge</a:t>
            </a:r>
            <a:r>
              <a:rPr lang="fi-FI" sz="4600" b="1" i="1">
                <a:solidFill>
                  <a:srgbClr val="222222"/>
                </a:solidFill>
                <a:latin typeface="Century Gothic"/>
                <a:ea typeface="Century Gothic"/>
                <a:cs typeface="Century Gothic"/>
                <a:sym typeface="Century Gothic"/>
              </a:rPr>
              <a:t> </a:t>
            </a:r>
            <a:r>
              <a:rPr lang="fi-FI" sz="4600" b="1" u="none" strike="noStrike" cap="none">
                <a:solidFill>
                  <a:srgbClr val="222222"/>
                </a:solidFill>
                <a:latin typeface="Century Gothic"/>
                <a:ea typeface="Century Gothic"/>
                <a:cs typeface="Century Gothic"/>
                <a:sym typeface="Century Gothic"/>
              </a:rPr>
              <a:t>HNV-Link</a:t>
            </a:r>
            <a:endParaRPr sz="4600" b="1" u="none" strike="noStrike" cap="none">
              <a:solidFill>
                <a:srgbClr val="222222"/>
              </a:solidFill>
              <a:latin typeface="Century Gothic"/>
              <a:ea typeface="Century Gothic"/>
              <a:cs typeface="Century Gothic"/>
              <a:sym typeface="Century Gothic"/>
            </a:endParaRPr>
          </a:p>
        </p:txBody>
      </p:sp>
      <p:sp>
        <p:nvSpPr>
          <p:cNvPr id="1052" name="Google Shape;1052;p114"/>
          <p:cNvSpPr txBox="1">
            <a:spLocks noGrp="1"/>
          </p:cNvSpPr>
          <p:nvPr>
            <p:ph type="body" idx="4294967295"/>
          </p:nvPr>
        </p:nvSpPr>
        <p:spPr>
          <a:xfrm>
            <a:off x="418799" y="4506425"/>
            <a:ext cx="6216900" cy="984600"/>
          </a:xfrm>
          <a:prstGeom prst="rect">
            <a:avLst/>
          </a:prstGeom>
          <a:noFill/>
          <a:ln>
            <a:noFill/>
          </a:ln>
        </p:spPr>
        <p:txBody>
          <a:bodyPr spcFirstLastPara="1" wrap="square" lIns="91425" tIns="45700" rIns="91425" bIns="45700" anchor="t" anchorCtr="0">
            <a:noAutofit/>
          </a:bodyPr>
          <a:lstStyle/>
          <a:p>
            <a:pPr marL="0" marR="0" lvl="0" indent="0" rtl="0">
              <a:lnSpc>
                <a:spcPct val="100000"/>
              </a:lnSpc>
              <a:spcBef>
                <a:spcPts val="0"/>
              </a:spcBef>
              <a:spcAft>
                <a:spcPts val="0"/>
              </a:spcAft>
              <a:buClr>
                <a:schemeClr val="accent1"/>
              </a:buClr>
              <a:buSzPts val="2000"/>
              <a:buFont typeface="Noto Sans Symbols"/>
              <a:buNone/>
            </a:pPr>
            <a:r>
              <a:rPr lang="fi-FI" sz="2800" i="1" u="none" strike="noStrike" cap="none">
                <a:solidFill>
                  <a:srgbClr val="434343"/>
                </a:solidFill>
              </a:rPr>
              <a:t>Working together for a sustainable future</a:t>
            </a:r>
            <a:endParaRPr sz="2800" i="1" u="none" strike="noStrike" cap="none">
              <a:solidFill>
                <a:srgbClr val="434343"/>
              </a:solidFill>
            </a:endParaRPr>
          </a:p>
          <a:p>
            <a:pPr marL="0" marR="0" lvl="0" indent="0" algn="l" rtl="0">
              <a:lnSpc>
                <a:spcPct val="100000"/>
              </a:lnSpc>
              <a:spcBef>
                <a:spcPts val="1000"/>
              </a:spcBef>
              <a:spcAft>
                <a:spcPts val="0"/>
              </a:spcAft>
              <a:buClr>
                <a:schemeClr val="accent1"/>
              </a:buClr>
              <a:buSzPts val="2000"/>
              <a:buFont typeface="Noto Sans Symbols"/>
              <a:buNone/>
            </a:pPr>
            <a:endParaRPr sz="2800" b="0" i="0" u="none" strike="noStrike" cap="none">
              <a:solidFill>
                <a:srgbClr val="595959"/>
              </a:solidFill>
              <a:latin typeface="Century Gothic"/>
              <a:ea typeface="Century Gothic"/>
              <a:cs typeface="Century Gothic"/>
              <a:sym typeface="Century Gothic"/>
            </a:endParaRPr>
          </a:p>
        </p:txBody>
      </p:sp>
      <p:sp>
        <p:nvSpPr>
          <p:cNvPr id="1053" name="Google Shape;1053;p114"/>
          <p:cNvSpPr/>
          <p:nvPr/>
        </p:nvSpPr>
        <p:spPr>
          <a:xfrm>
            <a:off x="388152" y="117275"/>
            <a:ext cx="4572000" cy="715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r>
              <a:rPr lang="fi-FI" sz="1350" b="1" i="0" u="none" strike="noStrike" cap="none" dirty="0" err="1">
                <a:solidFill>
                  <a:srgbClr val="434343"/>
                </a:solidFill>
                <a:latin typeface="Calibri"/>
                <a:ea typeface="Calibri"/>
                <a:cs typeface="Calibri"/>
                <a:sym typeface="Calibri"/>
              </a:rPr>
              <a:t>Disclaimer</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This</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presentation</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reflects</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the</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author's</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view</a:t>
            </a:r>
            <a:r>
              <a:rPr lang="fi-FI" sz="1350" i="0" u="none" strike="noStrike" cap="none" dirty="0">
                <a:solidFill>
                  <a:srgbClr val="434343"/>
                </a:solidFill>
                <a:latin typeface="Calibri"/>
                <a:ea typeface="Calibri"/>
                <a:cs typeface="Calibri"/>
                <a:sym typeface="Calibri"/>
              </a:rPr>
              <a:t> and </a:t>
            </a:r>
            <a:r>
              <a:rPr lang="fi-FI" sz="1350" i="0" u="none" strike="noStrike" cap="none" dirty="0" err="1">
                <a:solidFill>
                  <a:srgbClr val="434343"/>
                </a:solidFill>
                <a:latin typeface="Calibri"/>
                <a:ea typeface="Calibri"/>
                <a:cs typeface="Calibri"/>
                <a:sym typeface="Calibri"/>
              </a:rPr>
              <a:t>the</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Research</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Executive</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Agency</a:t>
            </a:r>
            <a:r>
              <a:rPr lang="fi-FI" sz="1350" i="0" u="none" strike="noStrike" cap="none" dirty="0">
                <a:solidFill>
                  <a:srgbClr val="434343"/>
                </a:solidFill>
                <a:latin typeface="Calibri"/>
                <a:ea typeface="Calibri"/>
                <a:cs typeface="Calibri"/>
                <a:sym typeface="Calibri"/>
              </a:rPr>
              <a:t> is </a:t>
            </a:r>
            <a:r>
              <a:rPr lang="fi-FI" sz="1350" i="0" u="none" strike="noStrike" cap="none" dirty="0" err="1">
                <a:solidFill>
                  <a:srgbClr val="434343"/>
                </a:solidFill>
                <a:latin typeface="Calibri"/>
                <a:ea typeface="Calibri"/>
                <a:cs typeface="Calibri"/>
                <a:sym typeface="Calibri"/>
              </a:rPr>
              <a:t>not</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responsible</a:t>
            </a:r>
            <a:r>
              <a:rPr lang="fi-FI" sz="1350" i="0" u="none" strike="noStrike" cap="none" dirty="0">
                <a:solidFill>
                  <a:srgbClr val="434343"/>
                </a:solidFill>
                <a:latin typeface="Calibri"/>
                <a:ea typeface="Calibri"/>
                <a:cs typeface="Calibri"/>
                <a:sym typeface="Calibri"/>
              </a:rPr>
              <a:t> for </a:t>
            </a:r>
            <a:r>
              <a:rPr lang="fi-FI" sz="1350" i="0" u="none" strike="noStrike" cap="none" dirty="0" err="1">
                <a:solidFill>
                  <a:srgbClr val="434343"/>
                </a:solidFill>
                <a:latin typeface="Calibri"/>
                <a:ea typeface="Calibri"/>
                <a:cs typeface="Calibri"/>
                <a:sym typeface="Calibri"/>
              </a:rPr>
              <a:t>any</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use</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that</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may</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be</a:t>
            </a:r>
            <a:r>
              <a:rPr lang="fi-FI" sz="1350" i="0" u="none" strike="noStrike" cap="none" dirty="0">
                <a:solidFill>
                  <a:srgbClr val="434343"/>
                </a:solidFill>
                <a:latin typeface="Calibri"/>
                <a:ea typeface="Calibri"/>
                <a:cs typeface="Calibri"/>
                <a:sym typeface="Calibri"/>
              </a:rPr>
              <a:t> made of </a:t>
            </a:r>
            <a:r>
              <a:rPr lang="fi-FI" sz="1350" i="0" u="none" strike="noStrike" cap="none" dirty="0" err="1">
                <a:solidFill>
                  <a:srgbClr val="434343"/>
                </a:solidFill>
                <a:latin typeface="Calibri"/>
                <a:ea typeface="Calibri"/>
                <a:cs typeface="Calibri"/>
                <a:sym typeface="Calibri"/>
              </a:rPr>
              <a:t>the</a:t>
            </a:r>
            <a:r>
              <a:rPr lang="fi-FI" sz="1350" i="0" u="none" strike="noStrike" cap="none" dirty="0">
                <a:solidFill>
                  <a:srgbClr val="434343"/>
                </a:solidFill>
                <a:latin typeface="Calibri"/>
                <a:ea typeface="Calibri"/>
                <a:cs typeface="Calibri"/>
                <a:sym typeface="Calibri"/>
              </a:rPr>
              <a:t> </a:t>
            </a:r>
            <a:r>
              <a:rPr lang="fi-FI" sz="1350" i="0" u="none" strike="noStrike" cap="none" dirty="0" err="1">
                <a:solidFill>
                  <a:srgbClr val="434343"/>
                </a:solidFill>
                <a:latin typeface="Calibri"/>
                <a:ea typeface="Calibri"/>
                <a:cs typeface="Calibri"/>
                <a:sym typeface="Calibri"/>
              </a:rPr>
              <a:t>information</a:t>
            </a:r>
            <a:r>
              <a:rPr lang="fi-FI" sz="1350" i="0" u="none" strike="noStrike" cap="none" dirty="0">
                <a:solidFill>
                  <a:srgbClr val="434343"/>
                </a:solidFill>
                <a:latin typeface="Calibri"/>
                <a:ea typeface="Calibri"/>
                <a:cs typeface="Calibri"/>
                <a:sym typeface="Calibri"/>
              </a:rPr>
              <a:t> it </a:t>
            </a:r>
            <a:r>
              <a:rPr lang="fi-FI" sz="1350" i="0" u="none" strike="noStrike" cap="none" dirty="0" err="1">
                <a:solidFill>
                  <a:srgbClr val="434343"/>
                </a:solidFill>
                <a:latin typeface="Calibri"/>
                <a:ea typeface="Calibri"/>
                <a:cs typeface="Calibri"/>
                <a:sym typeface="Calibri"/>
              </a:rPr>
              <a:t>contains</a:t>
            </a:r>
            <a:r>
              <a:rPr lang="fi-FI" sz="1350" i="0" u="none" strike="noStrike" cap="none" dirty="0">
                <a:solidFill>
                  <a:srgbClr val="434343"/>
                </a:solidFill>
                <a:latin typeface="Calibri"/>
                <a:ea typeface="Calibri"/>
                <a:cs typeface="Calibri"/>
                <a:sym typeface="Calibri"/>
              </a:rPr>
              <a:t>.</a:t>
            </a:r>
            <a:endParaRPr sz="1400" i="0" u="none" strike="noStrike" cap="none" dirty="0">
              <a:solidFill>
                <a:srgbClr val="434343"/>
              </a:solidFill>
              <a:latin typeface="Calibri"/>
              <a:ea typeface="Calibri"/>
              <a:cs typeface="Calibri"/>
              <a:sym typeface="Calibri"/>
            </a:endParaRPr>
          </a:p>
        </p:txBody>
      </p:sp>
      <p:pic>
        <p:nvPicPr>
          <p:cNvPr id="1054" name="Google Shape;1054;p1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278866" y="181750"/>
            <a:ext cx="1543509" cy="1101600"/>
          </a:xfrm>
          <a:prstGeom prst="rect">
            <a:avLst/>
          </a:prstGeom>
          <a:noFill/>
          <a:ln>
            <a:noFill/>
          </a:ln>
        </p:spPr>
      </p:pic>
      <p:pic>
        <p:nvPicPr>
          <p:cNvPr id="1055" name="Google Shape;1055;p114"/>
          <p:cNvPicPr preferRelativeResize="0"/>
          <p:nvPr/>
        </p:nvPicPr>
        <p:blipFill rotWithShape="1">
          <a:blip r:embed="rId4">
            <a:alphaModFix/>
          </a:blip>
          <a:srcRect/>
          <a:stretch/>
        </p:blipFill>
        <p:spPr>
          <a:xfrm>
            <a:off x="1437660" y="6253475"/>
            <a:ext cx="7200240" cy="524700"/>
          </a:xfrm>
          <a:prstGeom prst="rect">
            <a:avLst/>
          </a:prstGeom>
          <a:noFill/>
          <a:ln>
            <a:noFill/>
          </a:ln>
        </p:spPr>
      </p:pic>
      <p:sp>
        <p:nvSpPr>
          <p:cNvPr id="1056" name="Google Shape;1056;p114"/>
          <p:cNvSpPr txBox="1"/>
          <p:nvPr/>
        </p:nvSpPr>
        <p:spPr>
          <a:xfrm>
            <a:off x="418800" y="5435713"/>
            <a:ext cx="3000000" cy="6663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fi-FI" sz="1800" dirty="0" smtClean="0">
                <a:solidFill>
                  <a:srgbClr val="262626"/>
                </a:solidFill>
                <a:latin typeface="Lato"/>
                <a:ea typeface="Lato"/>
                <a:cs typeface="Lato"/>
                <a:sym typeface="Lato"/>
              </a:rPr>
              <a:t>www.hnvlink.eu</a:t>
            </a:r>
            <a:endParaRPr dirty="0">
              <a:solidFill>
                <a:srgbClr val="262626"/>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40"/>
          <p:cNvSpPr txBox="1">
            <a:spLocks noGrp="1"/>
          </p:cNvSpPr>
          <p:nvPr>
            <p:ph type="title"/>
          </p:nvPr>
        </p:nvSpPr>
        <p:spPr>
          <a:xfrm>
            <a:off x="822960" y="286604"/>
            <a:ext cx="7543800" cy="1450800"/>
          </a:xfrm>
          <a:prstGeom prst="rect">
            <a:avLst/>
          </a:prstGeom>
        </p:spPr>
        <p:txBody>
          <a:bodyPr spcFirstLastPara="1" wrap="square" lIns="91425" tIns="45700" rIns="91425" bIns="45700" anchor="b" anchorCtr="0">
            <a:noAutofit/>
          </a:bodyPr>
          <a:lstStyle/>
          <a:p>
            <a:pPr marL="0" lvl="0" indent="0" rtl="0">
              <a:spcBef>
                <a:spcPts val="0"/>
              </a:spcBef>
              <a:spcAft>
                <a:spcPts val="0"/>
              </a:spcAft>
              <a:buNone/>
            </a:pPr>
            <a:r>
              <a:rPr lang="fi-FI" dirty="0">
                <a:latin typeface="Century Gothic" panose="020B0502020202020204" pitchFamily="34" charset="0"/>
              </a:rPr>
              <a:t>Learning </a:t>
            </a:r>
            <a:r>
              <a:rPr lang="fi-FI" dirty="0" err="1">
                <a:latin typeface="Century Gothic" panose="020B0502020202020204" pitchFamily="34" charset="0"/>
              </a:rPr>
              <a:t>objectives</a:t>
            </a:r>
            <a:endParaRPr dirty="0">
              <a:latin typeface="Century Gothic" panose="020B0502020202020204" pitchFamily="34" charset="0"/>
            </a:endParaRPr>
          </a:p>
        </p:txBody>
      </p:sp>
      <p:sp>
        <p:nvSpPr>
          <p:cNvPr id="222" name="Google Shape;222;p40"/>
          <p:cNvSpPr txBox="1">
            <a:spLocks noGrp="1"/>
          </p:cNvSpPr>
          <p:nvPr>
            <p:ph type="body" idx="1"/>
          </p:nvPr>
        </p:nvSpPr>
        <p:spPr>
          <a:xfrm>
            <a:off x="822959" y="1845734"/>
            <a:ext cx="7543800" cy="4023300"/>
          </a:xfrm>
          <a:prstGeom prst="rect">
            <a:avLst/>
          </a:prstGeom>
        </p:spPr>
        <p:txBody>
          <a:bodyPr spcFirstLastPara="1" wrap="square" lIns="0" tIns="45700" rIns="0" bIns="45700" anchor="t" anchorCtr="0">
            <a:noAutofit/>
          </a:bodyPr>
          <a:lstStyle/>
          <a:p>
            <a:pPr marL="457200" lvl="0" indent="-381000" rtl="0">
              <a:lnSpc>
                <a:spcPct val="115000"/>
              </a:lnSpc>
              <a:spcBef>
                <a:spcPts val="1000"/>
              </a:spcBef>
              <a:spcAft>
                <a:spcPts val="0"/>
              </a:spcAft>
              <a:buClr>
                <a:srgbClr val="073763"/>
              </a:buClr>
              <a:buSzPts val="2400"/>
              <a:buFont typeface="Cambria"/>
              <a:buChar char="●"/>
            </a:pPr>
            <a:r>
              <a:rPr lang="fi-FI" sz="2400">
                <a:solidFill>
                  <a:srgbClr val="434343"/>
                </a:solidFill>
              </a:rPr>
              <a:t>To appreciate a diversity of </a:t>
            </a:r>
            <a:r>
              <a:rPr lang="fi-FI" sz="2400"/>
              <a:t>High Nature Value farmland</a:t>
            </a:r>
            <a:r>
              <a:rPr lang="fi-FI" sz="2400">
                <a:solidFill>
                  <a:srgbClr val="434343"/>
                </a:solidFill>
              </a:rPr>
              <a:t> types across Europe and outside</a:t>
            </a:r>
            <a:endParaRPr sz="2400">
              <a:solidFill>
                <a:srgbClr val="434343"/>
              </a:solidFill>
            </a:endParaRPr>
          </a:p>
          <a:p>
            <a:pPr marL="457200" lvl="0" indent="-381000" rtl="0">
              <a:lnSpc>
                <a:spcPct val="115000"/>
              </a:lnSpc>
              <a:spcBef>
                <a:spcPts val="1000"/>
              </a:spcBef>
              <a:spcAft>
                <a:spcPts val="0"/>
              </a:spcAft>
              <a:buClr>
                <a:srgbClr val="073763"/>
              </a:buClr>
              <a:buSzPts val="2400"/>
              <a:buFont typeface="Cambria"/>
              <a:buChar char="●"/>
            </a:pPr>
            <a:r>
              <a:rPr lang="fi-FI" sz="2400">
                <a:solidFill>
                  <a:srgbClr val="434343"/>
                </a:solidFill>
              </a:rPr>
              <a:t>To learn of the general characteristics of HNV farmland and farming systems</a:t>
            </a:r>
            <a:endParaRPr sz="2400">
              <a:solidFill>
                <a:srgbClr val="434343"/>
              </a:solidFill>
            </a:endParaRPr>
          </a:p>
          <a:p>
            <a:pPr marL="457200" lvl="0" indent="-381000" rtl="0">
              <a:lnSpc>
                <a:spcPct val="115000"/>
              </a:lnSpc>
              <a:spcBef>
                <a:spcPts val="1000"/>
              </a:spcBef>
              <a:spcAft>
                <a:spcPts val="0"/>
              </a:spcAft>
              <a:buClr>
                <a:srgbClr val="073763"/>
              </a:buClr>
              <a:buSzPts val="2400"/>
              <a:buFont typeface="Cambria"/>
              <a:buChar char="●"/>
            </a:pPr>
            <a:r>
              <a:rPr lang="fi-FI" sz="2400">
                <a:solidFill>
                  <a:srgbClr val="434343"/>
                </a:solidFill>
              </a:rPr>
              <a:t>To familiarise oneself with various public values of HNV farmland</a:t>
            </a:r>
            <a:endParaRPr sz="2400"/>
          </a:p>
        </p:txBody>
      </p:sp>
      <p:sp>
        <p:nvSpPr>
          <p:cNvPr id="223" name="Google Shape;223;p40"/>
          <p:cNvSpPr txBox="1">
            <a:spLocks noGrp="1"/>
          </p:cNvSpPr>
          <p:nvPr>
            <p:ph type="sldNum" idx="12"/>
          </p:nvPr>
        </p:nvSpPr>
        <p:spPr>
          <a:xfrm>
            <a:off x="7382744" y="6293711"/>
            <a:ext cx="984000" cy="365100"/>
          </a:xfrm>
          <a:prstGeom prst="rect">
            <a:avLst/>
          </a:prstGeom>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3</a:t>
            </a:fld>
            <a:endParaRPr/>
          </a:p>
        </p:txBody>
      </p:sp>
      <p:sp>
        <p:nvSpPr>
          <p:cNvPr id="224" name="Google Shape;224;p40"/>
          <p:cNvSpPr txBox="1">
            <a:spLocks noGrp="1"/>
          </p:cNvSpPr>
          <p:nvPr>
            <p:ph type="sldNum" idx="12"/>
          </p:nvPr>
        </p:nvSpPr>
        <p:spPr>
          <a:xfrm>
            <a:off x="7425344" y="630203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solidFill>
                  <a:srgbClr val="666666"/>
                </a:solidFill>
              </a:rPr>
              <a:t>3</a:t>
            </a:fld>
            <a:endParaRPr>
              <a:solidFill>
                <a:srgbClr val="666666"/>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41"/>
          <p:cNvSpPr txBox="1">
            <a:spLocks noGrp="1"/>
          </p:cNvSpPr>
          <p:nvPr>
            <p:ph type="title"/>
          </p:nvPr>
        </p:nvSpPr>
        <p:spPr>
          <a:xfrm>
            <a:off x="917300" y="723456"/>
            <a:ext cx="7543800" cy="6903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en-US" i="0" u="none" strike="noStrike" cap="none" smtClean="0">
                <a:solidFill>
                  <a:srgbClr val="3F3F3F"/>
                </a:solidFill>
                <a:latin typeface="Century Gothic"/>
                <a:ea typeface="Century Gothic"/>
                <a:cs typeface="Century Gothic"/>
                <a:sym typeface="Century Gothic"/>
              </a:rPr>
              <a:t>Content</a:t>
            </a:r>
            <a:endParaRPr lang="en-US" i="0" u="none" strike="noStrike" cap="none">
              <a:solidFill>
                <a:srgbClr val="3F3F3F"/>
              </a:solidFill>
              <a:latin typeface="Century Gothic"/>
              <a:ea typeface="Century Gothic"/>
              <a:cs typeface="Century Gothic"/>
              <a:sym typeface="Century Gothic"/>
            </a:endParaRPr>
          </a:p>
        </p:txBody>
      </p:sp>
      <p:sp>
        <p:nvSpPr>
          <p:cNvPr id="231" name="Google Shape;231;p41"/>
          <p:cNvSpPr txBox="1">
            <a:spLocks noGrp="1"/>
          </p:cNvSpPr>
          <p:nvPr>
            <p:ph type="body" idx="1"/>
          </p:nvPr>
        </p:nvSpPr>
        <p:spPr>
          <a:xfrm>
            <a:off x="884600" y="1585387"/>
            <a:ext cx="7543800" cy="4217100"/>
          </a:xfrm>
          <a:prstGeom prst="rect">
            <a:avLst/>
          </a:prstGeom>
          <a:noFill/>
          <a:ln>
            <a:noFill/>
          </a:ln>
        </p:spPr>
        <p:txBody>
          <a:bodyPr spcFirstLastPara="1" wrap="square" lIns="0" tIns="45700" rIns="0" bIns="45700" anchor="t" anchorCtr="0">
            <a:noAutofit/>
          </a:bodyPr>
          <a:lstStyle/>
          <a:p>
            <a:pPr marL="457200" marR="0" lvl="0" indent="-457200" algn="l" rtl="0">
              <a:lnSpc>
                <a:spcPct val="90000"/>
              </a:lnSpc>
              <a:spcBef>
                <a:spcPts val="0"/>
              </a:spcBef>
              <a:spcAft>
                <a:spcPts val="0"/>
              </a:spcAft>
              <a:buClr>
                <a:srgbClr val="073763"/>
              </a:buClr>
              <a:buSzPts val="2400"/>
              <a:buFont typeface="Calibri"/>
              <a:buAutoNum type="arabicPeriod"/>
            </a:pPr>
            <a:r>
              <a:rPr lang="en-US" sz="2400" b="0" i="0" u="none" strike="noStrike" cap="none" dirty="0" smtClean="0">
                <a:solidFill>
                  <a:srgbClr val="3F3F3F"/>
                </a:solidFill>
                <a:sym typeface="Calibri"/>
              </a:rPr>
              <a:t>Concept of </a:t>
            </a:r>
            <a:r>
              <a:rPr lang="en-US" sz="2400" dirty="0" smtClean="0"/>
              <a:t>High Nature Value (HNV) farmland</a:t>
            </a:r>
            <a:endParaRPr lang="en-US" sz="2400" b="0" i="0" u="none" strike="noStrike" cap="none" dirty="0" smtClean="0">
              <a:solidFill>
                <a:srgbClr val="3F3F3F"/>
              </a:solidFill>
              <a:sym typeface="Calibri"/>
            </a:endParaRPr>
          </a:p>
          <a:p>
            <a:pPr marL="457200" marR="0" lvl="0" indent="-457200" algn="l" rtl="0">
              <a:lnSpc>
                <a:spcPct val="90000"/>
              </a:lnSpc>
              <a:spcBef>
                <a:spcPts val="1400"/>
              </a:spcBef>
              <a:spcAft>
                <a:spcPts val="0"/>
              </a:spcAft>
              <a:buClr>
                <a:srgbClr val="073763"/>
              </a:buClr>
              <a:buSzPts val="2400"/>
              <a:buFont typeface="Calibri"/>
              <a:buAutoNum type="arabicPeriod"/>
            </a:pPr>
            <a:r>
              <a:rPr lang="en-US" sz="2400" b="0" i="0" u="none" strike="noStrike" cap="none" dirty="0" smtClean="0">
                <a:solidFill>
                  <a:srgbClr val="3F3F3F"/>
                </a:solidFill>
                <a:sym typeface="Calibri"/>
              </a:rPr>
              <a:t>Examples from Europe</a:t>
            </a:r>
            <a:endParaRPr lang="en-US" sz="2000" b="0" i="0" u="none" strike="noStrike" cap="none" dirty="0" smtClean="0">
              <a:solidFill>
                <a:srgbClr val="3F3F3F"/>
              </a:solidFill>
              <a:sym typeface="Calibri"/>
            </a:endParaRPr>
          </a:p>
          <a:p>
            <a:pPr marL="932688" lvl="2" indent="-457200">
              <a:lnSpc>
                <a:spcPct val="100000"/>
              </a:lnSpc>
              <a:buClr>
                <a:srgbClr val="073763"/>
              </a:buClr>
              <a:buSzPts val="2000"/>
              <a:buFont typeface="Courier New"/>
              <a:buChar char="■"/>
            </a:pPr>
            <a:r>
              <a:rPr lang="en-US" sz="2000" dirty="0" smtClean="0"/>
              <a:t>Spain and Portugal</a:t>
            </a:r>
          </a:p>
          <a:p>
            <a:pPr marL="932688" marR="0" lvl="2" indent="-457200" algn="l" rtl="0">
              <a:lnSpc>
                <a:spcPct val="100000"/>
              </a:lnSpc>
              <a:spcBef>
                <a:spcPts val="400"/>
              </a:spcBef>
              <a:spcAft>
                <a:spcPts val="0"/>
              </a:spcAft>
              <a:buClr>
                <a:srgbClr val="073763"/>
              </a:buClr>
              <a:buSzPts val="2000"/>
              <a:buFont typeface="Courier New"/>
              <a:buChar char="■"/>
            </a:pPr>
            <a:r>
              <a:rPr lang="en-US" sz="2000" b="0" i="0" u="none" strike="noStrike" cap="none" dirty="0" smtClean="0">
                <a:solidFill>
                  <a:srgbClr val="3F3F3F"/>
                </a:solidFill>
                <a:sym typeface="Calibri"/>
              </a:rPr>
              <a:t>Croatia</a:t>
            </a:r>
          </a:p>
          <a:p>
            <a:pPr marL="932688" lvl="2" indent="-457200">
              <a:lnSpc>
                <a:spcPct val="100000"/>
              </a:lnSpc>
              <a:spcBef>
                <a:spcPts val="600"/>
              </a:spcBef>
              <a:buClr>
                <a:srgbClr val="073763"/>
              </a:buClr>
              <a:buSzPts val="2000"/>
              <a:buFont typeface="Courier New"/>
              <a:buChar char="■"/>
            </a:pPr>
            <a:r>
              <a:rPr lang="en-US" sz="2000" dirty="0" smtClean="0"/>
              <a:t>Romania</a:t>
            </a:r>
          </a:p>
          <a:p>
            <a:pPr marL="932688" lvl="2" indent="-457200">
              <a:lnSpc>
                <a:spcPct val="100000"/>
              </a:lnSpc>
              <a:spcBef>
                <a:spcPts val="600"/>
              </a:spcBef>
              <a:buClr>
                <a:srgbClr val="073763"/>
              </a:buClr>
              <a:buSzPts val="2000"/>
              <a:buFont typeface="Courier New"/>
              <a:buChar char="■"/>
            </a:pPr>
            <a:r>
              <a:rPr lang="en-US" sz="2000" dirty="0" smtClean="0"/>
              <a:t>France</a:t>
            </a:r>
          </a:p>
          <a:p>
            <a:pPr marL="932688" marR="0" lvl="2" indent="-457200" algn="l" rtl="0">
              <a:lnSpc>
                <a:spcPct val="100000"/>
              </a:lnSpc>
              <a:spcBef>
                <a:spcPts val="600"/>
              </a:spcBef>
              <a:spcAft>
                <a:spcPts val="0"/>
              </a:spcAft>
              <a:buClr>
                <a:srgbClr val="073763"/>
              </a:buClr>
              <a:buSzPts val="2000"/>
              <a:buFont typeface="Courier New"/>
              <a:buChar char="■"/>
            </a:pPr>
            <a:r>
              <a:rPr lang="en-US" sz="2000" b="0" i="0" u="none" strike="noStrike" cap="none" dirty="0" smtClean="0">
                <a:solidFill>
                  <a:srgbClr val="3F3F3F"/>
                </a:solidFill>
                <a:sym typeface="Calibri"/>
              </a:rPr>
              <a:t>Germany</a:t>
            </a:r>
          </a:p>
          <a:p>
            <a:pPr marL="932688" lvl="2" indent="-457200">
              <a:lnSpc>
                <a:spcPct val="100000"/>
              </a:lnSpc>
              <a:spcBef>
                <a:spcPts val="600"/>
              </a:spcBef>
              <a:buClr>
                <a:srgbClr val="073763"/>
              </a:buClr>
              <a:buSzPts val="2000"/>
              <a:buFont typeface="Courier New"/>
              <a:buChar char="■"/>
            </a:pPr>
            <a:r>
              <a:rPr lang="en-US" sz="2000" b="1" dirty="0" smtClean="0"/>
              <a:t>Ireland</a:t>
            </a:r>
          </a:p>
          <a:p>
            <a:pPr marL="932688" lvl="2" indent="-457200">
              <a:lnSpc>
                <a:spcPct val="100000"/>
              </a:lnSpc>
              <a:spcBef>
                <a:spcPts val="600"/>
              </a:spcBef>
              <a:buClr>
                <a:srgbClr val="073763"/>
              </a:buClr>
              <a:buSzPts val="2000"/>
              <a:buFont typeface="Courier New"/>
              <a:buChar char="■"/>
            </a:pPr>
            <a:r>
              <a:rPr lang="en-US" sz="2000" b="1" dirty="0" smtClean="0"/>
              <a:t>Finland</a:t>
            </a:r>
            <a:endParaRPr lang="en-US" sz="2000" b="1" i="0" u="none" strike="noStrike" cap="none" dirty="0" smtClean="0">
              <a:solidFill>
                <a:srgbClr val="3F3F3F"/>
              </a:solidFill>
              <a:sym typeface="Calibri"/>
            </a:endParaRPr>
          </a:p>
          <a:p>
            <a:pPr marL="457200" marR="0" lvl="0" indent="-457200" algn="l" rtl="0">
              <a:lnSpc>
                <a:spcPct val="90000"/>
              </a:lnSpc>
              <a:spcBef>
                <a:spcPts val="1600"/>
              </a:spcBef>
              <a:spcAft>
                <a:spcPts val="0"/>
              </a:spcAft>
              <a:buClr>
                <a:srgbClr val="073763"/>
              </a:buClr>
              <a:buSzPts val="2400"/>
              <a:buFont typeface="Calibri"/>
              <a:buAutoNum type="arabicPeriod"/>
            </a:pPr>
            <a:r>
              <a:rPr lang="en-US" sz="2400" b="1" i="0" u="none" strike="noStrike" cap="none" dirty="0" smtClean="0">
                <a:solidFill>
                  <a:srgbClr val="3F3F3F"/>
                </a:solidFill>
                <a:sym typeface="Calibri"/>
              </a:rPr>
              <a:t>Examples outside Europe</a:t>
            </a:r>
            <a:endParaRPr lang="en-US" sz="2400" b="1" i="0" u="none" strike="noStrike" cap="none" dirty="0">
              <a:solidFill>
                <a:srgbClr val="FF0000"/>
              </a:solidFill>
              <a:sym typeface="Calibri"/>
            </a:endParaRPr>
          </a:p>
        </p:txBody>
      </p:sp>
      <p:sp>
        <p:nvSpPr>
          <p:cNvPr id="232" name="Google Shape;232;p41"/>
          <p:cNvSpPr txBox="1">
            <a:spLocks noGrp="1"/>
          </p:cNvSpPr>
          <p:nvPr>
            <p:ph type="sldNum" idx="12"/>
          </p:nvPr>
        </p:nvSpPr>
        <p:spPr>
          <a:xfrm>
            <a:off x="7481969" y="6267361"/>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en-US" smtClean="0"/>
              <a:t>4</a:t>
            </a:fld>
            <a:endParaRPr lang="en-US"/>
          </a:p>
        </p:txBody>
      </p:sp>
      <p:sp>
        <p:nvSpPr>
          <p:cNvPr id="233" name="Google Shape;233;p41"/>
          <p:cNvSpPr txBox="1">
            <a:spLocks noGrp="1"/>
          </p:cNvSpPr>
          <p:nvPr>
            <p:ph type="sldNum" idx="12"/>
          </p:nvPr>
        </p:nvSpPr>
        <p:spPr>
          <a:xfrm>
            <a:off x="7425344" y="630203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en-US" smtClean="0">
                <a:solidFill>
                  <a:srgbClr val="666666"/>
                </a:solidFill>
              </a:rPr>
              <a:t>4</a:t>
            </a:fld>
            <a:endParaRPr lang="en-US">
              <a:solidFill>
                <a:srgbClr val="66666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6"/>
          <p:cNvSpPr txBox="1">
            <a:spLocks noGrp="1"/>
          </p:cNvSpPr>
          <p:nvPr>
            <p:ph type="title"/>
          </p:nvPr>
        </p:nvSpPr>
        <p:spPr>
          <a:xfrm>
            <a:off x="227075" y="225201"/>
            <a:ext cx="7543800" cy="13497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262626"/>
              </a:buClr>
              <a:buSzPts val="8000"/>
              <a:buFont typeface="Calibri"/>
              <a:buNone/>
            </a:pPr>
            <a:r>
              <a:rPr lang="fi-FI" sz="8000" i="0" u="none" strike="noStrike" cap="none">
                <a:solidFill>
                  <a:srgbClr val="262626"/>
                </a:solidFill>
                <a:latin typeface="Century Gothic"/>
                <a:ea typeface="Century Gothic"/>
                <a:cs typeface="Century Gothic"/>
                <a:sym typeface="Century Gothic"/>
              </a:rPr>
              <a:t>Ireland</a:t>
            </a:r>
            <a:endParaRPr sz="8000" i="0" u="none" strike="noStrike" cap="none">
              <a:solidFill>
                <a:srgbClr val="262626"/>
              </a:solidFill>
              <a:latin typeface="Century Gothic"/>
              <a:ea typeface="Century Gothic"/>
              <a:cs typeface="Century Gothic"/>
              <a:sym typeface="Century Gothic"/>
            </a:endParaRPr>
          </a:p>
        </p:txBody>
      </p:sp>
      <p:sp>
        <p:nvSpPr>
          <p:cNvPr id="432" name="Google Shape;432;p56"/>
          <p:cNvSpPr txBox="1">
            <a:spLocks noGrp="1"/>
          </p:cNvSpPr>
          <p:nvPr>
            <p:ph type="sldNum" idx="12"/>
          </p:nvPr>
        </p:nvSpPr>
        <p:spPr>
          <a:xfrm>
            <a:off x="7425344" y="645978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5</a:t>
            </a:fld>
            <a:endParaRPr/>
          </a:p>
        </p:txBody>
      </p:sp>
      <p:pic>
        <p:nvPicPr>
          <p:cNvPr id="433" name="Google Shape;433;p5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875" y="1574896"/>
            <a:ext cx="9149746" cy="5151027"/>
          </a:xfrm>
          <a:prstGeom prst="rect">
            <a:avLst/>
          </a:prstGeom>
          <a:noFill/>
          <a:ln>
            <a:noFill/>
          </a:ln>
        </p:spPr>
      </p:pic>
    </p:spTree>
    <p:extLst>
      <p:ext uri="{BB962C8B-B14F-4D97-AF65-F5344CB8AC3E}">
        <p14:creationId xmlns:p14="http://schemas.microsoft.com/office/powerpoint/2010/main" val="26082791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3934099" y="0"/>
            <a:ext cx="5209901" cy="6858000"/>
          </a:xfrm>
          <a:prstGeom prst="rect">
            <a:avLst/>
          </a:prstGeom>
        </p:spPr>
      </p:pic>
      <p:sp>
        <p:nvSpPr>
          <p:cNvPr id="438" name="Google Shape;438;p57"/>
          <p:cNvSpPr txBox="1">
            <a:spLocks noGrp="1"/>
          </p:cNvSpPr>
          <p:nvPr>
            <p:ph type="title" idx="4294967295"/>
          </p:nvPr>
        </p:nvSpPr>
        <p:spPr>
          <a:xfrm>
            <a:off x="848700" y="260725"/>
            <a:ext cx="8295300" cy="1450800"/>
          </a:xfrm>
          <a:prstGeom prst="rect">
            <a:avLst/>
          </a:prstGeom>
          <a:noFill/>
          <a:ln>
            <a:noFill/>
          </a:ln>
          <a:effectLst>
            <a:outerShdw blurRad="57150" dist="19050" dir="5400000" algn="bl" rotWithShape="0">
              <a:srgbClr val="FFFFFF">
                <a:alpha val="50000"/>
              </a:srgbClr>
            </a:outerShdw>
          </a:effectLst>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a:solidFill>
                  <a:srgbClr val="434343"/>
                </a:solidFill>
                <a:latin typeface="Century Gothic"/>
                <a:ea typeface="Century Gothic"/>
                <a:cs typeface="Century Gothic"/>
                <a:sym typeface="Century Gothic"/>
              </a:rPr>
              <a:t>Extent </a:t>
            </a:r>
            <a:r>
              <a:rPr lang="fi-FI" i="0" u="none" strike="noStrike" cap="none">
                <a:solidFill>
                  <a:srgbClr val="434343"/>
                </a:solidFill>
                <a:latin typeface="Century Gothic"/>
                <a:ea typeface="Century Gothic"/>
                <a:cs typeface="Century Gothic"/>
                <a:sym typeface="Century Gothic"/>
              </a:rPr>
              <a:t>of HNV farmland </a:t>
            </a:r>
            <a:endParaRPr i="0" u="none" strike="noStrike" cap="none">
              <a:solidFill>
                <a:srgbClr val="434343"/>
              </a:solidFill>
              <a:latin typeface="Century Gothic"/>
              <a:ea typeface="Century Gothic"/>
              <a:cs typeface="Century Gothic"/>
              <a:sym typeface="Century Gothic"/>
            </a:endParaRPr>
          </a:p>
        </p:txBody>
      </p:sp>
      <p:sp>
        <p:nvSpPr>
          <p:cNvPr id="439" name="Google Shape;439;p57"/>
          <p:cNvSpPr txBox="1"/>
          <p:nvPr/>
        </p:nvSpPr>
        <p:spPr>
          <a:xfrm>
            <a:off x="799125" y="1952755"/>
            <a:ext cx="3540300" cy="2426400"/>
          </a:xfrm>
          <a:prstGeom prst="rect">
            <a:avLst/>
          </a:prstGeom>
          <a:noFill/>
          <a:ln>
            <a:noFill/>
          </a:ln>
          <a:effectLst>
            <a:outerShdw blurRad="57150" dist="19050" dir="5400000" algn="bl" rotWithShape="0">
              <a:srgbClr val="FFFFFF">
                <a:alpha val="50000"/>
              </a:srgbClr>
            </a:outerShdw>
          </a:effectLst>
        </p:spPr>
        <p:txBody>
          <a:bodyPr spcFirstLastPara="1" wrap="square" lIns="91425" tIns="91425" rIns="91425" bIns="91425" anchor="t" anchorCtr="0">
            <a:noAutofit/>
          </a:bodyPr>
          <a:lstStyle/>
          <a:p>
            <a:pPr marL="457200" marR="0" lvl="0" indent="-381000" algn="l" rtl="0">
              <a:lnSpc>
                <a:spcPct val="100000"/>
              </a:lnSpc>
              <a:spcBef>
                <a:spcPts val="0"/>
              </a:spcBef>
              <a:spcAft>
                <a:spcPts val="0"/>
              </a:spcAft>
              <a:buClr>
                <a:srgbClr val="073763"/>
              </a:buClr>
              <a:buSzPts val="2400"/>
              <a:buFont typeface="Calibri"/>
              <a:buChar char="●"/>
            </a:pPr>
            <a:r>
              <a:rPr lang="fi-FI" sz="2400" i="0" u="none" strike="noStrike" cap="none">
                <a:solidFill>
                  <a:srgbClr val="434343"/>
                </a:solidFill>
                <a:latin typeface="Calibri"/>
                <a:ea typeface="Calibri"/>
                <a:cs typeface="Calibri"/>
                <a:sym typeface="Calibri"/>
              </a:rPr>
              <a:t>5 classes</a:t>
            </a:r>
            <a:endParaRPr sz="2400" i="0" u="none" strike="noStrike" cap="none">
              <a:solidFill>
                <a:srgbClr val="434343"/>
              </a:solidFill>
              <a:latin typeface="Calibri"/>
              <a:ea typeface="Calibri"/>
              <a:cs typeface="Calibri"/>
              <a:sym typeface="Calibri"/>
            </a:endParaRPr>
          </a:p>
          <a:p>
            <a:pPr marL="457200" marR="0" lvl="0" indent="-381000" algn="l" rtl="0">
              <a:lnSpc>
                <a:spcPct val="100000"/>
              </a:lnSpc>
              <a:spcBef>
                <a:spcPts val="0"/>
              </a:spcBef>
              <a:spcAft>
                <a:spcPts val="0"/>
              </a:spcAft>
              <a:buClr>
                <a:srgbClr val="073763"/>
              </a:buClr>
              <a:buSzPts val="2400"/>
              <a:buFont typeface="Calibri"/>
              <a:buChar char="●"/>
            </a:pPr>
            <a:r>
              <a:rPr lang="fi-FI" sz="2400">
                <a:solidFill>
                  <a:srgbClr val="434343"/>
                </a:solidFill>
                <a:latin typeface="Calibri"/>
                <a:ea typeface="Calibri"/>
                <a:cs typeface="Calibri"/>
                <a:sym typeface="Calibri"/>
              </a:rPr>
              <a:t>Darkest</a:t>
            </a:r>
            <a:r>
              <a:rPr lang="fi-FI" sz="2400" i="0" u="none" strike="noStrike" cap="none">
                <a:solidFill>
                  <a:srgbClr val="434343"/>
                </a:solidFill>
                <a:latin typeface="Calibri"/>
                <a:ea typeface="Calibri"/>
                <a:cs typeface="Calibri"/>
                <a:sym typeface="Calibri"/>
              </a:rPr>
              <a:t> green = great</a:t>
            </a:r>
            <a:r>
              <a:rPr lang="fi-FI" sz="2400">
                <a:solidFill>
                  <a:srgbClr val="434343"/>
                </a:solidFill>
                <a:latin typeface="Calibri"/>
                <a:ea typeface="Calibri"/>
                <a:cs typeface="Calibri"/>
                <a:sym typeface="Calibri"/>
              </a:rPr>
              <a:t>est</a:t>
            </a:r>
            <a:r>
              <a:rPr lang="fi-FI" sz="2400" i="0" u="none" strike="noStrike" cap="none">
                <a:solidFill>
                  <a:srgbClr val="434343"/>
                </a:solidFill>
                <a:latin typeface="Calibri"/>
                <a:ea typeface="Calibri"/>
                <a:cs typeface="Calibri"/>
                <a:sym typeface="Calibri"/>
              </a:rPr>
              <a:t> likelihood of HNV farmland</a:t>
            </a:r>
            <a:endParaRPr sz="2400" i="0" u="none" strike="noStrike" cap="none">
              <a:solidFill>
                <a:srgbClr val="434343"/>
              </a:solidFill>
              <a:latin typeface="Calibri"/>
              <a:ea typeface="Calibri"/>
              <a:cs typeface="Calibri"/>
              <a:sym typeface="Calibri"/>
            </a:endParaRPr>
          </a:p>
          <a:p>
            <a:pPr marL="457200" marR="0" lvl="0" indent="-381000" algn="l" rtl="0">
              <a:lnSpc>
                <a:spcPct val="100000"/>
              </a:lnSpc>
              <a:spcBef>
                <a:spcPts val="0"/>
              </a:spcBef>
              <a:spcAft>
                <a:spcPts val="0"/>
              </a:spcAft>
              <a:buClr>
                <a:srgbClr val="073763"/>
              </a:buClr>
              <a:buSzPts val="2400"/>
              <a:buFont typeface="Calibri"/>
              <a:buChar char="●"/>
            </a:pPr>
            <a:r>
              <a:rPr lang="fi-FI" sz="2400" i="0" u="none" strike="noStrike" cap="none">
                <a:solidFill>
                  <a:srgbClr val="434343"/>
                </a:solidFill>
                <a:latin typeface="Calibri"/>
                <a:ea typeface="Calibri"/>
                <a:cs typeface="Calibri"/>
                <a:sym typeface="Calibri"/>
              </a:rPr>
              <a:t>High HNV potential in classes 4-5</a:t>
            </a:r>
            <a:endParaRPr sz="2400" i="0" u="none" strike="noStrike" cap="none">
              <a:solidFill>
                <a:srgbClr val="434343"/>
              </a:solidFill>
              <a:latin typeface="Calibri"/>
              <a:ea typeface="Calibri"/>
              <a:cs typeface="Calibri"/>
              <a:sym typeface="Calibri"/>
            </a:endParaRPr>
          </a:p>
        </p:txBody>
      </p:sp>
      <p:pic>
        <p:nvPicPr>
          <p:cNvPr id="440" name="Google Shape;440;p57"/>
          <p:cNvPicPr preferRelativeResize="0"/>
          <p:nvPr/>
        </p:nvPicPr>
        <p:blipFill rotWithShape="1">
          <a:blip r:embed="rId4">
            <a:alphaModFix/>
          </a:blip>
          <a:srcRect/>
          <a:stretch/>
        </p:blipFill>
        <p:spPr>
          <a:xfrm>
            <a:off x="3113475" y="4476418"/>
            <a:ext cx="732525" cy="2171000"/>
          </a:xfrm>
          <a:prstGeom prst="rect">
            <a:avLst/>
          </a:prstGeom>
          <a:noFill/>
          <a:ln>
            <a:noFill/>
          </a:ln>
        </p:spPr>
      </p:pic>
      <p:sp>
        <p:nvSpPr>
          <p:cNvPr id="441" name="Google Shape;441;p57"/>
          <p:cNvSpPr txBox="1"/>
          <p:nvPr/>
        </p:nvSpPr>
        <p:spPr>
          <a:xfrm>
            <a:off x="0" y="4946133"/>
            <a:ext cx="3149600" cy="101439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100"/>
              <a:buFont typeface="Arial"/>
              <a:buNone/>
            </a:pPr>
            <a:r>
              <a:rPr lang="fi-FI" sz="1800" i="0" u="none" strike="noStrike" cap="none" dirty="0">
                <a:solidFill>
                  <a:srgbClr val="434343"/>
                </a:solidFill>
                <a:latin typeface="Calibri"/>
                <a:ea typeface="Calibri"/>
                <a:cs typeface="Calibri"/>
                <a:sym typeface="Calibri"/>
              </a:rPr>
              <a:t>IDEAL HNV Project</a:t>
            </a:r>
            <a:r>
              <a:rPr lang="fi-FI" sz="1800" i="0" u="none" strike="noStrike" cap="none" dirty="0">
                <a:solidFill>
                  <a:schemeClr val="dk1"/>
                </a:solidFill>
                <a:latin typeface="Calibri"/>
                <a:ea typeface="Calibri"/>
                <a:cs typeface="Calibri"/>
                <a:sym typeface="Calibri"/>
              </a:rPr>
              <a:t> </a:t>
            </a:r>
            <a:br>
              <a:rPr lang="fi-FI" sz="1800" i="0" u="none" strike="noStrike" cap="none" dirty="0">
                <a:solidFill>
                  <a:schemeClr val="dk1"/>
                </a:solidFill>
                <a:latin typeface="Calibri"/>
                <a:ea typeface="Calibri"/>
                <a:cs typeface="Calibri"/>
                <a:sym typeface="Calibri"/>
              </a:rPr>
            </a:br>
            <a:r>
              <a:rPr lang="fi-FI" dirty="0" smtClean="0">
                <a:latin typeface="Calibri"/>
                <a:ea typeface="Calibri"/>
                <a:cs typeface="Calibri"/>
                <a:sym typeface="Calibri"/>
                <a:hlinkClick r:id="rId5"/>
              </a:rPr>
              <a:t>http</a:t>
            </a:r>
            <a:r>
              <a:rPr lang="fi-FI" dirty="0">
                <a:latin typeface="Calibri"/>
                <a:ea typeface="Calibri"/>
                <a:cs typeface="Calibri"/>
                <a:sym typeface="Calibri"/>
                <a:hlinkClick r:id="rId5"/>
              </a:rPr>
              <a:t>://www.high-nature-value-farmland.ie/hnv-distribution</a:t>
            </a:r>
            <a:r>
              <a:rPr lang="fi-FI" dirty="0" smtClean="0">
                <a:latin typeface="Calibri"/>
                <a:ea typeface="Calibri"/>
                <a:cs typeface="Calibri"/>
                <a:sym typeface="Calibri"/>
                <a:hlinkClick r:id="rId5"/>
              </a:rPr>
              <a:t>/</a:t>
            </a:r>
            <a:r>
              <a:rPr lang="fi-FI" dirty="0" smtClean="0">
                <a:latin typeface="Calibri"/>
                <a:ea typeface="Calibri"/>
                <a:cs typeface="Calibri"/>
                <a:sym typeface="Calibri"/>
              </a:rPr>
              <a:t> </a:t>
            </a:r>
            <a:endParaRPr i="0" u="none" strike="noStrike" cap="none" dirty="0">
              <a:solidFill>
                <a:srgbClr val="000000"/>
              </a:solidFill>
              <a:latin typeface="Calibri"/>
              <a:ea typeface="Calibri"/>
              <a:cs typeface="Calibri"/>
              <a:sym typeface="Calibri"/>
            </a:endParaRPr>
          </a:p>
        </p:txBody>
      </p:sp>
      <p:sp>
        <p:nvSpPr>
          <p:cNvPr id="442" name="Google Shape;442;p57"/>
          <p:cNvSpPr txBox="1">
            <a:spLocks noGrp="1"/>
          </p:cNvSpPr>
          <p:nvPr>
            <p:ph type="sldNum" idx="4294967295"/>
          </p:nvPr>
        </p:nvSpPr>
        <p:spPr>
          <a:xfrm>
            <a:off x="7993008" y="6243622"/>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sz="1000">
                <a:solidFill>
                  <a:srgbClr val="666666"/>
                </a:solidFill>
              </a:rPr>
              <a:t>6</a:t>
            </a:fld>
            <a:endParaRPr sz="1000">
              <a:solidFill>
                <a:srgbClr val="999999"/>
              </a:solidFill>
            </a:endParaRPr>
          </a:p>
        </p:txBody>
      </p:sp>
    </p:spTree>
    <p:extLst>
      <p:ext uri="{BB962C8B-B14F-4D97-AF65-F5344CB8AC3E}">
        <p14:creationId xmlns:p14="http://schemas.microsoft.com/office/powerpoint/2010/main" val="372682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p58"/>
          <p:cNvSpPr txBox="1">
            <a:spLocks noGrp="1"/>
          </p:cNvSpPr>
          <p:nvPr>
            <p:ph type="title"/>
          </p:nvPr>
        </p:nvSpPr>
        <p:spPr>
          <a:xfrm>
            <a:off x="670560" y="-246800"/>
            <a:ext cx="7543800" cy="14508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i="0" u="none" strike="noStrike" cap="none" dirty="0">
                <a:solidFill>
                  <a:srgbClr val="3F3F3F"/>
                </a:solidFill>
                <a:latin typeface="Century Gothic"/>
                <a:ea typeface="Century Gothic"/>
                <a:cs typeface="Century Gothic"/>
                <a:sym typeface="Century Gothic"/>
              </a:rPr>
              <a:t>HNV farming </a:t>
            </a:r>
            <a:r>
              <a:rPr lang="fi-FI" i="0" u="none" strike="noStrike" cap="none" dirty="0" err="1">
                <a:solidFill>
                  <a:srgbClr val="3F3F3F"/>
                </a:solidFill>
                <a:latin typeface="Century Gothic"/>
                <a:ea typeface="Century Gothic"/>
                <a:cs typeface="Century Gothic"/>
                <a:sym typeface="Century Gothic"/>
              </a:rPr>
              <a:t>systems</a:t>
            </a:r>
            <a:endParaRPr i="0" u="none" strike="noStrike" cap="none" dirty="0">
              <a:solidFill>
                <a:srgbClr val="3F3F3F"/>
              </a:solidFill>
              <a:latin typeface="Century Gothic"/>
              <a:ea typeface="Century Gothic"/>
              <a:cs typeface="Century Gothic"/>
              <a:sym typeface="Century Gothic"/>
            </a:endParaRPr>
          </a:p>
        </p:txBody>
      </p:sp>
      <p:sp>
        <p:nvSpPr>
          <p:cNvPr id="449" name="Google Shape;449;p58"/>
          <p:cNvSpPr txBox="1">
            <a:spLocks noGrp="1"/>
          </p:cNvSpPr>
          <p:nvPr>
            <p:ph type="body" idx="1"/>
          </p:nvPr>
        </p:nvSpPr>
        <p:spPr>
          <a:xfrm>
            <a:off x="746750" y="1203958"/>
            <a:ext cx="7543800" cy="2175900"/>
          </a:xfrm>
          <a:prstGeom prst="rect">
            <a:avLst/>
          </a:prstGeom>
          <a:noFill/>
          <a:ln>
            <a:noFill/>
          </a:ln>
        </p:spPr>
        <p:txBody>
          <a:bodyPr spcFirstLastPara="1" wrap="square" lIns="0" tIns="45700" rIns="0" bIns="45700" anchor="t" anchorCtr="0">
            <a:noAutofit/>
          </a:bodyPr>
          <a:lstStyle/>
          <a:p>
            <a:pPr marL="457200" marR="0" lvl="0" indent="-381000" algn="l" rtl="0">
              <a:lnSpc>
                <a:spcPct val="100000"/>
              </a:lnSpc>
              <a:spcBef>
                <a:spcPts val="1400"/>
              </a:spcBef>
              <a:spcAft>
                <a:spcPts val="0"/>
              </a:spcAft>
              <a:buClr>
                <a:srgbClr val="073763"/>
              </a:buClr>
              <a:buSzPts val="2400"/>
              <a:buFont typeface="Calibri"/>
              <a:buChar char="●"/>
            </a:pPr>
            <a:r>
              <a:rPr lang="fi-FI" sz="2400" b="0" i="0" u="none" strike="noStrike" cap="none" dirty="0" err="1">
                <a:solidFill>
                  <a:srgbClr val="3F3F3F"/>
                </a:solidFill>
                <a:latin typeface="Calibri"/>
                <a:ea typeface="Calibri"/>
                <a:cs typeface="Calibri"/>
                <a:sym typeface="Calibri"/>
              </a:rPr>
              <a:t>Pastoral</a:t>
            </a:r>
            <a:r>
              <a:rPr lang="fi-FI" sz="2400" b="0" i="0" u="none" strike="noStrike" cap="none" dirty="0">
                <a:solidFill>
                  <a:srgbClr val="3F3F3F"/>
                </a:solidFill>
                <a:latin typeface="Calibri"/>
                <a:ea typeface="Calibri"/>
                <a:cs typeface="Calibri"/>
                <a:sym typeface="Calibri"/>
              </a:rPr>
              <a:t> </a:t>
            </a:r>
            <a:r>
              <a:rPr lang="fi-FI" sz="2400" b="0" i="0" u="none" strike="noStrike" cap="none" dirty="0" err="1">
                <a:solidFill>
                  <a:srgbClr val="3F3F3F"/>
                </a:solidFill>
                <a:latin typeface="Calibri"/>
                <a:ea typeface="Calibri"/>
                <a:cs typeface="Calibri"/>
                <a:sym typeface="Calibri"/>
              </a:rPr>
              <a:t>systems</a:t>
            </a:r>
            <a:endParaRPr sz="2400" b="0" i="0" u="none" strike="noStrike" cap="none" dirty="0">
              <a:solidFill>
                <a:srgbClr val="3F3F3F"/>
              </a:solidFill>
              <a:latin typeface="Calibri"/>
              <a:ea typeface="Calibri"/>
              <a:cs typeface="Calibri"/>
              <a:sym typeface="Calibri"/>
            </a:endParaRPr>
          </a:p>
          <a:p>
            <a:pPr marL="457200" marR="0" lvl="0" indent="-381000" algn="l" rtl="0">
              <a:lnSpc>
                <a:spcPct val="100000"/>
              </a:lnSpc>
              <a:spcBef>
                <a:spcPts val="0"/>
              </a:spcBef>
              <a:spcAft>
                <a:spcPts val="0"/>
              </a:spcAft>
              <a:buClr>
                <a:srgbClr val="073763"/>
              </a:buClr>
              <a:buSzPts val="2400"/>
              <a:buFont typeface="Calibri"/>
              <a:buChar char="●"/>
            </a:pPr>
            <a:r>
              <a:rPr lang="fi-FI" sz="2400" b="0" i="0" u="none" strike="noStrike" cap="none" dirty="0">
                <a:solidFill>
                  <a:srgbClr val="3F3F3F"/>
                </a:solidFill>
                <a:latin typeface="Calibri"/>
                <a:ea typeface="Calibri"/>
                <a:cs typeface="Calibri"/>
                <a:sym typeface="Calibri"/>
              </a:rPr>
              <a:t>“</a:t>
            </a:r>
            <a:r>
              <a:rPr lang="fi-FI" sz="2400" b="0" i="0" u="none" strike="noStrike" cap="none" dirty="0" err="1">
                <a:solidFill>
                  <a:srgbClr val="3F3F3F"/>
                </a:solidFill>
                <a:latin typeface="Calibri"/>
                <a:ea typeface="Calibri"/>
                <a:cs typeface="Calibri"/>
                <a:sym typeface="Calibri"/>
              </a:rPr>
              <a:t>Mountain</a:t>
            </a:r>
            <a:r>
              <a:rPr lang="fi-FI" sz="2400" b="0" i="0" u="none" strike="noStrike" cap="none" dirty="0">
                <a:solidFill>
                  <a:srgbClr val="3F3F3F"/>
                </a:solidFill>
                <a:latin typeface="Calibri"/>
                <a:ea typeface="Calibri"/>
                <a:cs typeface="Calibri"/>
                <a:sym typeface="Calibri"/>
              </a:rPr>
              <a:t>” and “</a:t>
            </a:r>
            <a:r>
              <a:rPr lang="fi-FI" sz="2400" b="0" i="0" u="none" strike="noStrike" cap="none" dirty="0" err="1">
                <a:solidFill>
                  <a:srgbClr val="3F3F3F"/>
                </a:solidFill>
                <a:latin typeface="Calibri"/>
                <a:ea typeface="Calibri"/>
                <a:cs typeface="Calibri"/>
                <a:sym typeface="Calibri"/>
              </a:rPr>
              <a:t>inbye</a:t>
            </a:r>
            <a:r>
              <a:rPr lang="fi-FI" sz="2400" b="0" i="0" u="none" strike="noStrike" cap="none" dirty="0">
                <a:solidFill>
                  <a:srgbClr val="3F3F3F"/>
                </a:solidFill>
                <a:latin typeface="Calibri"/>
                <a:ea typeface="Calibri"/>
                <a:cs typeface="Calibri"/>
                <a:sym typeface="Calibri"/>
              </a:rPr>
              <a:t>” (</a:t>
            </a:r>
            <a:r>
              <a:rPr lang="fi-FI" sz="2400" b="0" i="0" u="none" strike="noStrike" cap="none" dirty="0" err="1">
                <a:solidFill>
                  <a:srgbClr val="3F3F3F"/>
                </a:solidFill>
                <a:latin typeface="Calibri"/>
                <a:ea typeface="Calibri"/>
                <a:cs typeface="Calibri"/>
                <a:sym typeface="Calibri"/>
              </a:rPr>
              <a:t>enclosed</a:t>
            </a:r>
            <a:r>
              <a:rPr lang="fi-FI" sz="2400" b="0" i="0" u="none" strike="noStrike" cap="none" dirty="0">
                <a:solidFill>
                  <a:srgbClr val="3F3F3F"/>
                </a:solidFill>
                <a:latin typeface="Calibri"/>
                <a:ea typeface="Calibri"/>
                <a:cs typeface="Calibri"/>
                <a:sym typeface="Calibri"/>
              </a:rPr>
              <a:t>) </a:t>
            </a:r>
            <a:r>
              <a:rPr lang="fi-FI" sz="2400" b="0" i="0" u="none" strike="noStrike" cap="none" dirty="0" err="1">
                <a:solidFill>
                  <a:srgbClr val="3F3F3F"/>
                </a:solidFill>
                <a:latin typeface="Calibri"/>
                <a:ea typeface="Calibri"/>
                <a:cs typeface="Calibri"/>
                <a:sym typeface="Calibri"/>
              </a:rPr>
              <a:t>pastures</a:t>
            </a:r>
            <a:endParaRPr sz="2400" b="0" i="0" u="none" strike="noStrike" cap="none" dirty="0">
              <a:solidFill>
                <a:srgbClr val="3F3F3F"/>
              </a:solidFill>
              <a:latin typeface="Calibri"/>
              <a:ea typeface="Calibri"/>
              <a:cs typeface="Calibri"/>
              <a:sym typeface="Calibri"/>
            </a:endParaRPr>
          </a:p>
          <a:p>
            <a:pPr marL="457200" marR="0" lvl="0" indent="-381000" algn="l" rtl="0">
              <a:lnSpc>
                <a:spcPct val="100000"/>
              </a:lnSpc>
              <a:spcBef>
                <a:spcPts val="0"/>
              </a:spcBef>
              <a:spcAft>
                <a:spcPts val="0"/>
              </a:spcAft>
              <a:buClr>
                <a:srgbClr val="073763"/>
              </a:buClr>
              <a:buSzPts val="2400"/>
              <a:buFont typeface="Calibri"/>
              <a:buChar char="●"/>
            </a:pPr>
            <a:r>
              <a:rPr lang="fi-FI" sz="2400" b="0" i="0" u="none" strike="noStrike" cap="none" dirty="0" err="1">
                <a:solidFill>
                  <a:srgbClr val="3F3F3F"/>
                </a:solidFill>
                <a:latin typeface="Calibri"/>
                <a:ea typeface="Calibri"/>
                <a:cs typeface="Calibri"/>
                <a:sym typeface="Calibri"/>
              </a:rPr>
              <a:t>Carrying</a:t>
            </a:r>
            <a:r>
              <a:rPr lang="fi-FI" sz="2400" b="0" i="0" u="none" strike="noStrike" cap="none" dirty="0">
                <a:solidFill>
                  <a:srgbClr val="3F3F3F"/>
                </a:solidFill>
                <a:latin typeface="Calibri"/>
                <a:ea typeface="Calibri"/>
                <a:cs typeface="Calibri"/>
                <a:sym typeface="Calibri"/>
              </a:rPr>
              <a:t> </a:t>
            </a:r>
            <a:r>
              <a:rPr lang="fi-FI" sz="2400" b="0" i="0" u="none" strike="noStrike" cap="none" dirty="0" err="1">
                <a:solidFill>
                  <a:srgbClr val="3F3F3F"/>
                </a:solidFill>
                <a:latin typeface="Calibri"/>
                <a:ea typeface="Calibri"/>
                <a:cs typeface="Calibri"/>
                <a:sym typeface="Calibri"/>
              </a:rPr>
              <a:t>capacity</a:t>
            </a:r>
            <a:r>
              <a:rPr lang="fi-FI" sz="2400" b="0" i="0" u="none" strike="noStrike" cap="none" dirty="0">
                <a:solidFill>
                  <a:srgbClr val="3F3F3F"/>
                </a:solidFill>
                <a:latin typeface="Calibri"/>
                <a:ea typeface="Calibri"/>
                <a:cs typeface="Calibri"/>
                <a:sym typeface="Calibri"/>
              </a:rPr>
              <a:t> </a:t>
            </a:r>
            <a:r>
              <a:rPr lang="fi-FI" sz="2400" b="0" i="0" u="none" strike="noStrike" cap="none" dirty="0" err="1">
                <a:solidFill>
                  <a:srgbClr val="3F3F3F"/>
                </a:solidFill>
                <a:latin typeface="Calibri"/>
                <a:ea typeface="Calibri"/>
                <a:cs typeface="Calibri"/>
                <a:sym typeface="Calibri"/>
              </a:rPr>
              <a:t>highly</a:t>
            </a:r>
            <a:r>
              <a:rPr lang="fi-FI" sz="2400" b="0" i="0" u="none" strike="noStrike" cap="none" dirty="0">
                <a:solidFill>
                  <a:srgbClr val="3F3F3F"/>
                </a:solidFill>
                <a:latin typeface="Calibri"/>
                <a:ea typeface="Calibri"/>
                <a:cs typeface="Calibri"/>
                <a:sym typeface="Calibri"/>
              </a:rPr>
              <a:t> </a:t>
            </a:r>
            <a:r>
              <a:rPr lang="fi-FI" sz="2400" b="0" i="0" u="none" strike="noStrike" cap="none" dirty="0" err="1">
                <a:solidFill>
                  <a:srgbClr val="3F3F3F"/>
                </a:solidFill>
                <a:latin typeface="Calibri"/>
                <a:ea typeface="Calibri"/>
                <a:cs typeface="Calibri"/>
                <a:sym typeface="Calibri"/>
              </a:rPr>
              <a:t>variable</a:t>
            </a:r>
            <a:r>
              <a:rPr lang="fi-FI" sz="2400" b="0" i="0" u="none" strike="noStrike" cap="none" dirty="0">
                <a:solidFill>
                  <a:srgbClr val="3F3F3F"/>
                </a:solidFill>
                <a:latin typeface="Calibri"/>
                <a:ea typeface="Calibri"/>
                <a:cs typeface="Calibri"/>
                <a:sym typeface="Calibri"/>
              </a:rPr>
              <a:t> and</a:t>
            </a:r>
            <a:endParaRPr sz="2400" b="0" i="0" u="none" strike="noStrike" cap="none" dirty="0">
              <a:solidFill>
                <a:srgbClr val="3F3F3F"/>
              </a:solidFill>
              <a:latin typeface="Calibri"/>
              <a:ea typeface="Calibri"/>
              <a:cs typeface="Calibri"/>
              <a:sym typeface="Calibri"/>
            </a:endParaRPr>
          </a:p>
          <a:p>
            <a:pPr marL="457200" marR="0" lvl="0" indent="-381000" algn="l" rtl="0">
              <a:lnSpc>
                <a:spcPct val="100000"/>
              </a:lnSpc>
              <a:spcBef>
                <a:spcPts val="0"/>
              </a:spcBef>
              <a:spcAft>
                <a:spcPts val="0"/>
              </a:spcAft>
              <a:buClr>
                <a:srgbClr val="073763"/>
              </a:buClr>
              <a:buSzPts val="2400"/>
              <a:buFont typeface="Calibri"/>
              <a:buChar char="●"/>
            </a:pPr>
            <a:r>
              <a:rPr lang="fi-FI" sz="2400" b="0" i="0" u="none" strike="noStrike" cap="none" dirty="0" err="1">
                <a:solidFill>
                  <a:srgbClr val="3F3F3F"/>
                </a:solidFill>
                <a:latin typeface="Calibri"/>
                <a:ea typeface="Calibri"/>
                <a:cs typeface="Calibri"/>
                <a:sym typeface="Calibri"/>
              </a:rPr>
              <a:t>Stocking</a:t>
            </a:r>
            <a:r>
              <a:rPr lang="fi-FI" sz="2400" b="0" i="0" u="none" strike="noStrike" cap="none" dirty="0">
                <a:solidFill>
                  <a:srgbClr val="3F3F3F"/>
                </a:solidFill>
                <a:latin typeface="Calibri"/>
                <a:ea typeface="Calibri"/>
                <a:cs typeface="Calibri"/>
                <a:sym typeface="Calibri"/>
              </a:rPr>
              <a:t> </a:t>
            </a:r>
            <a:r>
              <a:rPr lang="fi-FI" sz="2400" b="0" i="0" u="none" strike="noStrike" cap="none" dirty="0" err="1">
                <a:solidFill>
                  <a:srgbClr val="3F3F3F"/>
                </a:solidFill>
                <a:latin typeface="Calibri"/>
                <a:ea typeface="Calibri"/>
                <a:cs typeface="Calibri"/>
                <a:sym typeface="Calibri"/>
              </a:rPr>
              <a:t>rates</a:t>
            </a:r>
            <a:r>
              <a:rPr lang="fi-FI" sz="2400" b="0" i="0" u="none" strike="noStrike" cap="none" dirty="0">
                <a:solidFill>
                  <a:srgbClr val="3F3F3F"/>
                </a:solidFill>
                <a:latin typeface="Calibri"/>
                <a:ea typeface="Calibri"/>
                <a:cs typeface="Calibri"/>
                <a:sym typeface="Calibri"/>
              </a:rPr>
              <a:t> </a:t>
            </a:r>
            <a:r>
              <a:rPr lang="fi-FI" sz="2400" b="0" i="0" u="none" strike="noStrike" cap="none" dirty="0" err="1">
                <a:solidFill>
                  <a:srgbClr val="3F3F3F"/>
                </a:solidFill>
                <a:latin typeface="Calibri"/>
                <a:ea typeface="Calibri"/>
                <a:cs typeface="Calibri"/>
                <a:sym typeface="Calibri"/>
              </a:rPr>
              <a:t>lower</a:t>
            </a:r>
            <a:r>
              <a:rPr lang="fi-FI" sz="2400" b="0" i="0" u="none" strike="noStrike" cap="none" dirty="0">
                <a:solidFill>
                  <a:srgbClr val="3F3F3F"/>
                </a:solidFill>
                <a:latin typeface="Calibri"/>
                <a:ea typeface="Calibri"/>
                <a:cs typeface="Calibri"/>
                <a:sym typeface="Calibri"/>
              </a:rPr>
              <a:t> on HNV </a:t>
            </a:r>
            <a:r>
              <a:rPr lang="fi-FI" sz="2400" b="0" i="0" u="none" strike="noStrike" cap="none" dirty="0" err="1">
                <a:solidFill>
                  <a:srgbClr val="3F3F3F"/>
                </a:solidFill>
                <a:latin typeface="Calibri"/>
                <a:ea typeface="Calibri"/>
                <a:cs typeface="Calibri"/>
                <a:sym typeface="Calibri"/>
              </a:rPr>
              <a:t>farms</a:t>
            </a:r>
            <a:endParaRPr sz="2400" b="0" i="0" u="none" strike="noStrike" cap="none" dirty="0">
              <a:solidFill>
                <a:srgbClr val="3F3F3F"/>
              </a:solidFill>
              <a:latin typeface="Calibri"/>
              <a:ea typeface="Calibri"/>
              <a:cs typeface="Calibri"/>
              <a:sym typeface="Calibri"/>
            </a:endParaRPr>
          </a:p>
          <a:p>
            <a:pPr marL="457200" marR="0" lvl="0" indent="-381000" algn="l" rtl="0">
              <a:lnSpc>
                <a:spcPct val="100000"/>
              </a:lnSpc>
              <a:spcBef>
                <a:spcPts val="0"/>
              </a:spcBef>
              <a:spcAft>
                <a:spcPts val="0"/>
              </a:spcAft>
              <a:buClr>
                <a:srgbClr val="073763"/>
              </a:buClr>
              <a:buSzPts val="2400"/>
              <a:buFont typeface="Calibri"/>
              <a:buChar char="●"/>
            </a:pPr>
            <a:r>
              <a:rPr lang="fi-FI" sz="2400" b="0" i="0" u="none" strike="noStrike" cap="none" dirty="0" err="1">
                <a:solidFill>
                  <a:srgbClr val="3F3F3F"/>
                </a:solidFill>
                <a:latin typeface="Calibri"/>
                <a:ea typeface="Calibri"/>
                <a:cs typeface="Calibri"/>
                <a:sym typeface="Calibri"/>
              </a:rPr>
              <a:t>Whole</a:t>
            </a:r>
            <a:r>
              <a:rPr lang="fi-FI" sz="2400" b="0" i="0" u="none" strike="noStrike" cap="none" dirty="0">
                <a:solidFill>
                  <a:srgbClr val="3F3F3F"/>
                </a:solidFill>
                <a:latin typeface="Calibri"/>
                <a:ea typeface="Calibri"/>
                <a:cs typeface="Calibri"/>
                <a:sym typeface="Calibri"/>
              </a:rPr>
              <a:t> </a:t>
            </a:r>
            <a:r>
              <a:rPr lang="fi-FI" sz="2400" b="0" i="0" u="none" strike="noStrike" cap="none" dirty="0" err="1">
                <a:solidFill>
                  <a:srgbClr val="3F3F3F"/>
                </a:solidFill>
                <a:latin typeface="Calibri"/>
                <a:ea typeface="Calibri"/>
                <a:cs typeface="Calibri"/>
                <a:sym typeface="Calibri"/>
              </a:rPr>
              <a:t>farm</a:t>
            </a:r>
            <a:r>
              <a:rPr lang="fi-FI" sz="2400" b="0" i="0" u="none" strike="noStrike" cap="none" dirty="0">
                <a:solidFill>
                  <a:srgbClr val="3F3F3F"/>
                </a:solidFill>
                <a:latin typeface="Calibri"/>
                <a:ea typeface="Calibri"/>
                <a:cs typeface="Calibri"/>
                <a:sym typeface="Calibri"/>
              </a:rPr>
              <a:t>, </a:t>
            </a:r>
            <a:r>
              <a:rPr lang="fi-FI" sz="2400" b="0" i="0" u="none" strike="noStrike" cap="none" dirty="0" err="1">
                <a:solidFill>
                  <a:srgbClr val="3F3F3F"/>
                </a:solidFill>
                <a:latin typeface="Calibri"/>
                <a:ea typeface="Calibri"/>
                <a:cs typeface="Calibri"/>
                <a:sym typeface="Calibri"/>
              </a:rPr>
              <a:t>partial</a:t>
            </a:r>
            <a:r>
              <a:rPr lang="fi-FI" sz="2400" b="0" i="0" u="none" strike="noStrike" cap="none" dirty="0">
                <a:solidFill>
                  <a:srgbClr val="3F3F3F"/>
                </a:solidFill>
                <a:latin typeface="Calibri"/>
                <a:ea typeface="Calibri"/>
                <a:cs typeface="Calibri"/>
                <a:sym typeface="Calibri"/>
              </a:rPr>
              <a:t> &amp; </a:t>
            </a:r>
            <a:r>
              <a:rPr lang="fi-FI" sz="2400" b="0" i="0" u="none" strike="noStrike" cap="none" dirty="0" err="1">
                <a:solidFill>
                  <a:srgbClr val="3F3F3F"/>
                </a:solidFill>
                <a:latin typeface="Calibri"/>
                <a:ea typeface="Calibri"/>
                <a:cs typeface="Calibri"/>
                <a:sym typeface="Calibri"/>
              </a:rPr>
              <a:t>landscape</a:t>
            </a:r>
            <a:r>
              <a:rPr lang="fi-FI" sz="2400" b="0" i="0" u="none" strike="noStrike" cap="none" dirty="0">
                <a:solidFill>
                  <a:srgbClr val="3F3F3F"/>
                </a:solidFill>
                <a:latin typeface="Calibri"/>
                <a:ea typeface="Calibri"/>
                <a:cs typeface="Calibri"/>
                <a:sym typeface="Calibri"/>
              </a:rPr>
              <a:t> </a:t>
            </a:r>
            <a:r>
              <a:rPr lang="fi-FI" sz="2400" b="0" i="0" u="none" strike="noStrike" cap="none" dirty="0" err="1">
                <a:solidFill>
                  <a:srgbClr val="3F3F3F"/>
                </a:solidFill>
                <a:latin typeface="Calibri"/>
                <a:ea typeface="Calibri"/>
                <a:cs typeface="Calibri"/>
                <a:sym typeface="Calibri"/>
              </a:rPr>
              <a:t>HNVf</a:t>
            </a:r>
            <a:endParaRPr sz="2400" b="0" i="0" u="none" strike="noStrike" cap="none" dirty="0">
              <a:solidFill>
                <a:srgbClr val="3F3F3F"/>
              </a:solidFill>
              <a:latin typeface="Calibri"/>
              <a:ea typeface="Calibri"/>
              <a:cs typeface="Calibri"/>
              <a:sym typeface="Calibri"/>
            </a:endParaRPr>
          </a:p>
        </p:txBody>
      </p:sp>
      <p:sp>
        <p:nvSpPr>
          <p:cNvPr id="450" name="Google Shape;450;p58"/>
          <p:cNvSpPr txBox="1">
            <a:spLocks noGrp="1"/>
          </p:cNvSpPr>
          <p:nvPr>
            <p:ph type="sldNum" idx="12"/>
          </p:nvPr>
        </p:nvSpPr>
        <p:spPr>
          <a:xfrm>
            <a:off x="7425344" y="6459786"/>
            <a:ext cx="984019" cy="365125"/>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Clr>
                <a:srgbClr val="000000"/>
              </a:buClr>
              <a:buSzPts val="1050"/>
              <a:buFont typeface="Arial"/>
              <a:buNone/>
            </a:pPr>
            <a:fld id="{00000000-1234-1234-1234-123412341234}" type="slidenum">
              <a:rPr lang="fi-FI"/>
              <a:t>7</a:t>
            </a:fld>
            <a:endParaRPr/>
          </a:p>
        </p:txBody>
      </p:sp>
      <p:pic>
        <p:nvPicPr>
          <p:cNvPr id="451" name="Google Shape;451;p58"/>
          <p:cNvPicPr preferRelativeResize="0"/>
          <p:nvPr/>
        </p:nvPicPr>
        <p:blipFill rotWithShape="1">
          <a:blip r:embed="rId3">
            <a:alphaModFix/>
          </a:blip>
          <a:srcRect/>
          <a:stretch/>
        </p:blipFill>
        <p:spPr>
          <a:xfrm>
            <a:off x="0" y="3591639"/>
            <a:ext cx="9143999" cy="2031031"/>
          </a:xfrm>
          <a:prstGeom prst="rect">
            <a:avLst/>
          </a:prstGeom>
          <a:noFill/>
          <a:ln>
            <a:noFill/>
          </a:ln>
        </p:spPr>
      </p:pic>
      <p:sp>
        <p:nvSpPr>
          <p:cNvPr id="452" name="Google Shape;452;p58"/>
          <p:cNvSpPr txBox="1"/>
          <p:nvPr/>
        </p:nvSpPr>
        <p:spPr>
          <a:xfrm>
            <a:off x="5286828" y="6286807"/>
            <a:ext cx="4602600" cy="3651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200" i="0" u="none" strike="noStrike" cap="none" dirty="0" err="1">
                <a:solidFill>
                  <a:srgbClr val="666666"/>
                </a:solidFill>
                <a:latin typeface="Calibri"/>
                <a:ea typeface="Calibri"/>
                <a:cs typeface="Calibri"/>
                <a:sym typeface="Calibri"/>
              </a:rPr>
              <a:t>Photos</a:t>
            </a:r>
            <a:r>
              <a:rPr lang="fi-FI" sz="1200" i="0" u="none" strike="noStrike" cap="none" dirty="0">
                <a:solidFill>
                  <a:srgbClr val="666666"/>
                </a:solidFill>
                <a:latin typeface="Calibri"/>
                <a:ea typeface="Calibri"/>
                <a:cs typeface="Calibri"/>
                <a:sym typeface="Calibri"/>
              </a:rPr>
              <a:t>: HNV-Link </a:t>
            </a:r>
            <a:r>
              <a:rPr lang="fi-FI" sz="1200" i="0" u="none" strike="noStrike" cap="none" dirty="0" err="1">
                <a:solidFill>
                  <a:srgbClr val="666666"/>
                </a:solidFill>
                <a:latin typeface="Calibri"/>
                <a:ea typeface="Calibri"/>
                <a:cs typeface="Calibri"/>
                <a:sym typeface="Calibri"/>
              </a:rPr>
              <a:t>Baseline</a:t>
            </a:r>
            <a:r>
              <a:rPr lang="fi-FI" sz="1200" i="0" u="none" strike="noStrike" cap="none" dirty="0">
                <a:solidFill>
                  <a:srgbClr val="666666"/>
                </a:solidFill>
                <a:latin typeface="Calibri"/>
                <a:ea typeface="Calibri"/>
                <a:cs typeface="Calibri"/>
                <a:sym typeface="Calibri"/>
              </a:rPr>
              <a:t> </a:t>
            </a:r>
            <a:r>
              <a:rPr lang="fi-FI" sz="1200" i="0" u="none" strike="noStrike" cap="none" dirty="0" err="1">
                <a:solidFill>
                  <a:srgbClr val="666666"/>
                </a:solidFill>
                <a:latin typeface="Calibri"/>
                <a:ea typeface="Calibri"/>
                <a:cs typeface="Calibri"/>
                <a:sym typeface="Calibri"/>
              </a:rPr>
              <a:t>Assessment</a:t>
            </a:r>
            <a:endParaRPr sz="1200" i="0" u="none" strike="noStrike" cap="none" dirty="0">
              <a:solidFill>
                <a:srgbClr val="666666"/>
              </a:solidFill>
              <a:latin typeface="Calibri"/>
              <a:ea typeface="Calibri"/>
              <a:cs typeface="Calibri"/>
              <a:sym typeface="Calibri"/>
            </a:endParaRPr>
          </a:p>
        </p:txBody>
      </p:sp>
      <p:sp>
        <p:nvSpPr>
          <p:cNvPr id="453" name="Google Shape;453;p58"/>
          <p:cNvSpPr txBox="1"/>
          <p:nvPr/>
        </p:nvSpPr>
        <p:spPr>
          <a:xfrm>
            <a:off x="-53350" y="5126313"/>
            <a:ext cx="9144000" cy="500100"/>
          </a:xfrm>
          <a:prstGeom prst="rect">
            <a:avLst/>
          </a:prstGeom>
          <a:solidFill>
            <a:srgbClr val="FCFAE5"/>
          </a:solidFill>
          <a:ln>
            <a:noFill/>
          </a:ln>
        </p:spPr>
        <p:txBody>
          <a:bodyPr spcFirstLastPara="1" wrap="square" lIns="91425" tIns="91425" rIns="91425" bIns="91425" anchor="t" anchorCtr="0">
            <a:noAutofit/>
          </a:bodyPr>
          <a:lstStyle/>
          <a:p>
            <a:pPr marL="0" lvl="0" indent="0">
              <a:spcBef>
                <a:spcPts val="0"/>
              </a:spcBef>
              <a:spcAft>
                <a:spcPts val="0"/>
              </a:spcAft>
              <a:buNone/>
            </a:pPr>
            <a:r>
              <a:rPr lang="fi-FI" sz="2000" dirty="0">
                <a:solidFill>
                  <a:srgbClr val="434343"/>
                </a:solidFill>
                <a:latin typeface="Calibri"/>
                <a:ea typeface="Calibri"/>
                <a:cs typeface="Calibri"/>
                <a:sym typeface="Calibri"/>
              </a:rPr>
              <a:t>Suckler </a:t>
            </a:r>
            <a:r>
              <a:rPr lang="fi-FI" sz="2000" dirty="0" err="1">
                <a:solidFill>
                  <a:srgbClr val="434343"/>
                </a:solidFill>
                <a:latin typeface="Calibri"/>
                <a:ea typeface="Calibri"/>
                <a:cs typeface="Calibri"/>
                <a:sym typeface="Calibri"/>
              </a:rPr>
              <a:t>herds</a:t>
            </a:r>
            <a:r>
              <a:rPr lang="fi-FI" sz="2000" dirty="0">
                <a:solidFill>
                  <a:srgbClr val="434343"/>
                </a:solidFill>
                <a:latin typeface="Calibri"/>
                <a:ea typeface="Calibri"/>
                <a:cs typeface="Calibri"/>
                <a:sym typeface="Calibri"/>
              </a:rPr>
              <a:t>	</a:t>
            </a:r>
            <a:r>
              <a:rPr lang="fi-FI" sz="2000" dirty="0" smtClean="0">
                <a:solidFill>
                  <a:srgbClr val="434343"/>
                </a:solidFill>
                <a:latin typeface="Calibri"/>
                <a:ea typeface="Calibri"/>
                <a:cs typeface="Calibri"/>
                <a:sym typeface="Calibri"/>
              </a:rPr>
              <a:t>      </a:t>
            </a:r>
            <a:r>
              <a:rPr lang="fi-FI" sz="2000" dirty="0" err="1" smtClean="0">
                <a:solidFill>
                  <a:srgbClr val="434343"/>
                </a:solidFill>
                <a:latin typeface="Calibri"/>
                <a:ea typeface="Calibri"/>
                <a:cs typeface="Calibri"/>
                <a:sym typeface="Calibri"/>
              </a:rPr>
              <a:t>Beef</a:t>
            </a:r>
            <a:r>
              <a:rPr lang="fi-FI" sz="2000" dirty="0" smtClean="0">
                <a:solidFill>
                  <a:srgbClr val="434343"/>
                </a:solidFill>
                <a:latin typeface="Calibri"/>
                <a:ea typeface="Calibri"/>
                <a:cs typeface="Calibri"/>
                <a:sym typeface="Calibri"/>
              </a:rPr>
              <a:t> </a:t>
            </a:r>
            <a:r>
              <a:rPr lang="fi-FI" sz="2000" dirty="0" err="1">
                <a:solidFill>
                  <a:srgbClr val="434343"/>
                </a:solidFill>
                <a:latin typeface="Calibri"/>
                <a:ea typeface="Calibri"/>
                <a:cs typeface="Calibri"/>
                <a:sym typeface="Calibri"/>
              </a:rPr>
              <a:t>steers</a:t>
            </a:r>
            <a:r>
              <a:rPr lang="fi-FI" sz="2000" dirty="0">
                <a:solidFill>
                  <a:srgbClr val="434343"/>
                </a:solidFill>
                <a:latin typeface="Calibri"/>
                <a:ea typeface="Calibri"/>
                <a:cs typeface="Calibri"/>
                <a:sym typeface="Calibri"/>
              </a:rPr>
              <a:t>		  </a:t>
            </a:r>
            <a:r>
              <a:rPr lang="fi-FI" sz="2000" dirty="0" err="1">
                <a:solidFill>
                  <a:srgbClr val="434343"/>
                </a:solidFill>
                <a:latin typeface="Calibri"/>
                <a:ea typeface="Calibri"/>
                <a:cs typeface="Calibri"/>
                <a:sym typeface="Calibri"/>
              </a:rPr>
              <a:t>Cattle</a:t>
            </a:r>
            <a:r>
              <a:rPr lang="fi-FI" sz="2000" dirty="0">
                <a:solidFill>
                  <a:srgbClr val="434343"/>
                </a:solidFill>
                <a:latin typeface="Calibri"/>
                <a:ea typeface="Calibri"/>
                <a:cs typeface="Calibri"/>
                <a:sym typeface="Calibri"/>
              </a:rPr>
              <a:t> &amp; </a:t>
            </a:r>
            <a:r>
              <a:rPr lang="fi-FI" sz="2000" dirty="0" err="1">
                <a:solidFill>
                  <a:srgbClr val="434343"/>
                </a:solidFill>
                <a:latin typeface="Calibri"/>
                <a:ea typeface="Calibri"/>
                <a:cs typeface="Calibri"/>
                <a:sym typeface="Calibri"/>
              </a:rPr>
              <a:t>sheep</a:t>
            </a:r>
            <a:r>
              <a:rPr lang="fi-FI" sz="2000" dirty="0">
                <a:solidFill>
                  <a:srgbClr val="434343"/>
                </a:solidFill>
                <a:latin typeface="Calibri"/>
                <a:ea typeface="Calibri"/>
                <a:cs typeface="Calibri"/>
                <a:sym typeface="Calibri"/>
              </a:rPr>
              <a:t>		</a:t>
            </a:r>
            <a:r>
              <a:rPr lang="fi-FI" sz="2000" dirty="0" err="1">
                <a:solidFill>
                  <a:srgbClr val="434343"/>
                </a:solidFill>
                <a:latin typeface="Calibri"/>
                <a:ea typeface="Calibri"/>
                <a:cs typeface="Calibri"/>
                <a:sym typeface="Calibri"/>
              </a:rPr>
              <a:t>Dairy</a:t>
            </a:r>
            <a:r>
              <a:rPr lang="fi-FI" sz="2000" dirty="0">
                <a:solidFill>
                  <a:srgbClr val="434343"/>
                </a:solidFill>
                <a:latin typeface="Calibri"/>
                <a:ea typeface="Calibri"/>
                <a:cs typeface="Calibri"/>
                <a:sym typeface="Calibri"/>
              </a:rPr>
              <a:t> </a:t>
            </a:r>
            <a:r>
              <a:rPr lang="fi-FI" sz="2000" dirty="0" err="1">
                <a:solidFill>
                  <a:srgbClr val="434343"/>
                </a:solidFill>
                <a:latin typeface="Calibri"/>
                <a:ea typeface="Calibri"/>
                <a:cs typeface="Calibri"/>
                <a:sym typeface="Calibri"/>
              </a:rPr>
              <a:t>herds</a:t>
            </a:r>
            <a:endParaRPr sz="2000" dirty="0">
              <a:solidFill>
                <a:srgbClr val="434343"/>
              </a:solidFill>
              <a:latin typeface="Calibri"/>
              <a:ea typeface="Calibri"/>
              <a:cs typeface="Calibri"/>
              <a:sym typeface="Calibri"/>
            </a:endParaRPr>
          </a:p>
        </p:txBody>
      </p:sp>
      <p:sp>
        <p:nvSpPr>
          <p:cNvPr id="454" name="Google Shape;454;p58"/>
          <p:cNvSpPr txBox="1">
            <a:spLocks noGrp="1"/>
          </p:cNvSpPr>
          <p:nvPr>
            <p:ph type="dt" idx="10"/>
          </p:nvPr>
        </p:nvSpPr>
        <p:spPr>
          <a:xfrm>
            <a:off x="8519100" y="6421700"/>
            <a:ext cx="548700" cy="441300"/>
          </a:xfrm>
          <a:prstGeom prst="rect">
            <a:avLst/>
          </a:prstGeom>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sz="1000">
                <a:solidFill>
                  <a:srgbClr val="666666"/>
                </a:solidFill>
              </a:rPr>
              <a:t>7</a:t>
            </a:fld>
            <a:endParaRPr sz="1000">
              <a:solidFill>
                <a:srgbClr val="999999"/>
              </a:solidFill>
            </a:endParaRPr>
          </a:p>
        </p:txBody>
      </p:sp>
    </p:spTree>
    <p:extLst>
      <p:ext uri="{BB962C8B-B14F-4D97-AF65-F5344CB8AC3E}">
        <p14:creationId xmlns:p14="http://schemas.microsoft.com/office/powerpoint/2010/main" val="14489601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59"/>
          <p:cNvSpPr txBox="1">
            <a:spLocks noGrp="1"/>
          </p:cNvSpPr>
          <p:nvPr>
            <p:ph type="sldNum" idx="12"/>
          </p:nvPr>
        </p:nvSpPr>
        <p:spPr>
          <a:xfrm>
            <a:off x="7438806" y="6625586"/>
            <a:ext cx="984000" cy="365100"/>
          </a:xfrm>
          <a:prstGeom prst="rect">
            <a:avLst/>
          </a:prstGeom>
          <a:noFill/>
          <a:ln>
            <a:noFill/>
          </a:ln>
        </p:spPr>
        <p:txBody>
          <a:bodyPr spcFirstLastPara="1" wrap="square" lIns="91425" tIns="45700" rIns="91425" bIns="45700" anchor="ctr" anchorCtr="0">
            <a:noAutofit/>
          </a:bodyPr>
          <a:lstStyle/>
          <a:p>
            <a:pPr marL="0" lvl="0" indent="0" rtl="0">
              <a:spcBef>
                <a:spcPts val="0"/>
              </a:spcBef>
              <a:spcAft>
                <a:spcPts val="0"/>
              </a:spcAft>
              <a:buNone/>
            </a:pPr>
            <a:fld id="{00000000-1234-1234-1234-123412341234}" type="slidenum">
              <a:rPr lang="fi-FI">
                <a:solidFill>
                  <a:schemeClr val="accent1"/>
                </a:solidFill>
                <a:latin typeface="Lato"/>
                <a:ea typeface="Lato"/>
                <a:cs typeface="Lato"/>
                <a:sym typeface="Lato"/>
              </a:rPr>
              <a:t>8</a:t>
            </a:fld>
            <a:endParaRPr>
              <a:solidFill>
                <a:schemeClr val="accent1"/>
              </a:solidFill>
              <a:latin typeface="Lato"/>
              <a:ea typeface="Lato"/>
              <a:cs typeface="Lato"/>
              <a:sym typeface="Lato"/>
            </a:endParaRPr>
          </a:p>
        </p:txBody>
      </p:sp>
      <p:pic>
        <p:nvPicPr>
          <p:cNvPr id="460" name="Google Shape;460;p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3474" y="667875"/>
            <a:ext cx="4733744" cy="3604240"/>
          </a:xfrm>
          <a:prstGeom prst="rect">
            <a:avLst/>
          </a:prstGeom>
          <a:noFill/>
          <a:ln>
            <a:noFill/>
          </a:ln>
        </p:spPr>
      </p:pic>
      <p:pic>
        <p:nvPicPr>
          <p:cNvPr id="461" name="Google Shape;461;p5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706281" y="667875"/>
            <a:ext cx="4437544" cy="3604241"/>
          </a:xfrm>
          <a:prstGeom prst="rect">
            <a:avLst/>
          </a:prstGeom>
          <a:noFill/>
          <a:ln>
            <a:noFill/>
          </a:ln>
        </p:spPr>
      </p:pic>
      <p:pic>
        <p:nvPicPr>
          <p:cNvPr id="462" name="Google Shape;462;p59"/>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92629" y="3861865"/>
            <a:ext cx="4464834" cy="3253759"/>
          </a:xfrm>
          <a:prstGeom prst="rect">
            <a:avLst/>
          </a:prstGeom>
          <a:noFill/>
          <a:ln>
            <a:noFill/>
          </a:ln>
        </p:spPr>
      </p:pic>
      <p:pic>
        <p:nvPicPr>
          <p:cNvPr id="463" name="Google Shape;463;p5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3463" y="3861875"/>
            <a:ext cx="4679174" cy="3253749"/>
          </a:xfrm>
          <a:prstGeom prst="rect">
            <a:avLst/>
          </a:prstGeom>
          <a:noFill/>
          <a:ln>
            <a:noFill/>
          </a:ln>
        </p:spPr>
      </p:pic>
      <p:sp>
        <p:nvSpPr>
          <p:cNvPr id="464" name="Google Shape;464;p59"/>
          <p:cNvSpPr txBox="1"/>
          <p:nvPr/>
        </p:nvSpPr>
        <p:spPr>
          <a:xfrm>
            <a:off x="4817863" y="3412250"/>
            <a:ext cx="3018000" cy="365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600" i="0" u="none" strike="noStrike" cap="none">
                <a:solidFill>
                  <a:srgbClr val="EFEFEF"/>
                </a:solidFill>
                <a:latin typeface="Calibri"/>
                <a:ea typeface="Calibri"/>
                <a:cs typeface="Calibri"/>
                <a:sym typeface="Calibri"/>
              </a:rPr>
              <a:t>HNV-Link Baseline Assessment</a:t>
            </a:r>
            <a:endParaRPr sz="1600" i="0" u="none" strike="noStrike" cap="none">
              <a:solidFill>
                <a:srgbClr val="EFEFEF"/>
              </a:solidFill>
              <a:latin typeface="Calibri"/>
              <a:ea typeface="Calibri"/>
              <a:cs typeface="Calibri"/>
              <a:sym typeface="Calibri"/>
            </a:endParaRPr>
          </a:p>
        </p:txBody>
      </p:sp>
      <p:sp>
        <p:nvSpPr>
          <p:cNvPr id="465" name="Google Shape;465;p59"/>
          <p:cNvSpPr txBox="1"/>
          <p:nvPr/>
        </p:nvSpPr>
        <p:spPr>
          <a:xfrm>
            <a:off x="3202612" y="5488744"/>
            <a:ext cx="3230501" cy="867600"/>
          </a:xfrm>
          <a:prstGeom prst="rect">
            <a:avLst/>
          </a:prstGeom>
          <a:solidFill>
            <a:srgbClr val="4D5840"/>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i-FI" sz="2000" u="none" strike="noStrike" cap="none" dirty="0">
                <a:solidFill>
                  <a:srgbClr val="B7B7B7"/>
                </a:solidFill>
                <a:latin typeface="Calibri" panose="020F0502020204030204" pitchFamily="34" charset="0"/>
                <a:ea typeface="Calibri"/>
                <a:cs typeface="Calibri"/>
                <a:sym typeface="Calibri"/>
              </a:rPr>
              <a:t>EFNCP video on </a:t>
            </a:r>
            <a:r>
              <a:rPr lang="fi-FI" sz="2000" u="none" strike="noStrike" cap="none" dirty="0" err="1">
                <a:solidFill>
                  <a:srgbClr val="B7B7B7"/>
                </a:solidFill>
                <a:latin typeface="Calibri" panose="020F0502020204030204" pitchFamily="34" charset="0"/>
                <a:ea typeface="Calibri"/>
                <a:cs typeface="Calibri"/>
                <a:sym typeface="Calibri"/>
              </a:rPr>
              <a:t>Achill</a:t>
            </a:r>
            <a:r>
              <a:rPr lang="fi-FI" sz="2000" u="none" strike="noStrike" cap="none" dirty="0">
                <a:solidFill>
                  <a:srgbClr val="B7B7B7"/>
                </a:solidFill>
                <a:latin typeface="Calibri" panose="020F0502020204030204" pitchFamily="34" charset="0"/>
                <a:ea typeface="Calibri"/>
                <a:cs typeface="Calibri"/>
                <a:sym typeface="Calibri"/>
              </a:rPr>
              <a:t> Island </a:t>
            </a:r>
            <a:r>
              <a:rPr lang="fi-FI" sz="2000" u="sng" strike="noStrike" cap="none" dirty="0">
                <a:solidFill>
                  <a:srgbClr val="B7B7B7"/>
                </a:solidFill>
                <a:latin typeface="Calibri" panose="020F0502020204030204" pitchFamily="34" charset="0"/>
                <a:ea typeface="Consolas"/>
                <a:cs typeface="Consolas"/>
                <a:sym typeface="Consolas"/>
                <a:hlinkClick r:id="rId7"/>
              </a:rPr>
              <a:t>http://dai.ly/x3hqlvc</a:t>
            </a:r>
            <a:r>
              <a:rPr lang="fi-FI" sz="2000" u="none" strike="noStrike" cap="none" dirty="0">
                <a:solidFill>
                  <a:srgbClr val="F3F3F3"/>
                </a:solidFill>
                <a:latin typeface="Calibri" panose="020F0502020204030204" pitchFamily="34" charset="0"/>
                <a:ea typeface="Consolas"/>
                <a:cs typeface="Consolas"/>
                <a:sym typeface="Consolas"/>
              </a:rPr>
              <a:t> </a:t>
            </a:r>
            <a:endParaRPr sz="2000" u="none" strike="noStrike" cap="none" dirty="0">
              <a:solidFill>
                <a:srgbClr val="F3F3F3"/>
              </a:solidFill>
              <a:latin typeface="Calibri" panose="020F0502020204030204" pitchFamily="34" charset="0"/>
              <a:ea typeface="Consolas"/>
              <a:cs typeface="Consolas"/>
              <a:sym typeface="Consolas"/>
            </a:endParaRPr>
          </a:p>
        </p:txBody>
      </p:sp>
      <p:sp>
        <p:nvSpPr>
          <p:cNvPr id="466" name="Google Shape;466;p59"/>
          <p:cNvSpPr txBox="1"/>
          <p:nvPr/>
        </p:nvSpPr>
        <p:spPr>
          <a:xfrm>
            <a:off x="658638" y="768075"/>
            <a:ext cx="3443400" cy="566100"/>
          </a:xfrm>
          <a:prstGeom prst="rect">
            <a:avLst/>
          </a:prstGeom>
          <a:solidFill>
            <a:srgbClr val="FCE5CD"/>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a:spcBef>
                <a:spcPts val="0"/>
              </a:spcBef>
              <a:spcAft>
                <a:spcPts val="0"/>
              </a:spcAft>
              <a:buNone/>
            </a:pPr>
            <a:r>
              <a:rPr lang="fi-FI" sz="2200">
                <a:solidFill>
                  <a:srgbClr val="434343"/>
                </a:solidFill>
                <a:latin typeface="Calibri"/>
                <a:ea typeface="Calibri"/>
                <a:cs typeface="Calibri"/>
                <a:sym typeface="Calibri"/>
              </a:rPr>
              <a:t>Extensive upland areas</a:t>
            </a:r>
            <a:endParaRPr sz="2200">
              <a:solidFill>
                <a:srgbClr val="434343"/>
              </a:solidFill>
              <a:latin typeface="Calibri"/>
              <a:ea typeface="Calibri"/>
              <a:cs typeface="Calibri"/>
              <a:sym typeface="Calibri"/>
            </a:endParaRPr>
          </a:p>
        </p:txBody>
      </p:sp>
      <p:sp>
        <p:nvSpPr>
          <p:cNvPr id="467" name="Google Shape;467;p59"/>
          <p:cNvSpPr txBox="1"/>
          <p:nvPr/>
        </p:nvSpPr>
        <p:spPr>
          <a:xfrm>
            <a:off x="4912638" y="667875"/>
            <a:ext cx="4024800" cy="766500"/>
          </a:xfrm>
          <a:prstGeom prst="rect">
            <a:avLst/>
          </a:prstGeom>
          <a:solidFill>
            <a:srgbClr val="FCE5CD"/>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i-FI" sz="2000">
                <a:solidFill>
                  <a:srgbClr val="434343"/>
                </a:solidFill>
                <a:latin typeface="Calibri"/>
                <a:ea typeface="Calibri"/>
                <a:cs typeface="Calibri"/>
                <a:sym typeface="Calibri"/>
              </a:rPr>
              <a:t>Calcareous grasslands, heaths and limestone pavement</a:t>
            </a:r>
            <a:endParaRPr sz="2000">
              <a:solidFill>
                <a:srgbClr val="434343"/>
              </a:solidFill>
              <a:latin typeface="Calibri"/>
              <a:ea typeface="Calibri"/>
              <a:cs typeface="Calibri"/>
              <a:sym typeface="Calibri"/>
            </a:endParaRPr>
          </a:p>
        </p:txBody>
      </p:sp>
      <p:sp>
        <p:nvSpPr>
          <p:cNvPr id="468" name="Google Shape;468;p59"/>
          <p:cNvSpPr txBox="1"/>
          <p:nvPr/>
        </p:nvSpPr>
        <p:spPr>
          <a:xfrm>
            <a:off x="367938" y="3950425"/>
            <a:ext cx="4024800" cy="566100"/>
          </a:xfrm>
          <a:prstGeom prst="rect">
            <a:avLst/>
          </a:prstGeom>
          <a:solidFill>
            <a:srgbClr val="FCE5CD"/>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i-FI" sz="2200" dirty="0" err="1">
                <a:solidFill>
                  <a:srgbClr val="434343"/>
                </a:solidFill>
                <a:latin typeface="Calibri"/>
                <a:ea typeface="Calibri"/>
                <a:cs typeface="Calibri"/>
                <a:sym typeface="Calibri"/>
              </a:rPr>
              <a:t>Machair-coastal</a:t>
            </a:r>
            <a:r>
              <a:rPr lang="fi-FI" sz="2200" dirty="0">
                <a:solidFill>
                  <a:srgbClr val="434343"/>
                </a:solidFill>
                <a:latin typeface="Calibri"/>
                <a:ea typeface="Calibri"/>
                <a:cs typeface="Calibri"/>
                <a:sym typeface="Calibri"/>
              </a:rPr>
              <a:t> grasslands</a:t>
            </a:r>
            <a:endParaRPr sz="2200" dirty="0">
              <a:solidFill>
                <a:srgbClr val="434343"/>
              </a:solidFill>
              <a:latin typeface="Calibri"/>
              <a:ea typeface="Calibri"/>
              <a:cs typeface="Calibri"/>
              <a:sym typeface="Calibri"/>
            </a:endParaRPr>
          </a:p>
        </p:txBody>
      </p:sp>
      <p:sp>
        <p:nvSpPr>
          <p:cNvPr id="469" name="Google Shape;469;p59"/>
          <p:cNvSpPr txBox="1"/>
          <p:nvPr/>
        </p:nvSpPr>
        <p:spPr>
          <a:xfrm>
            <a:off x="4955413" y="3861875"/>
            <a:ext cx="3939300" cy="766500"/>
          </a:xfrm>
          <a:prstGeom prst="rect">
            <a:avLst/>
          </a:prstGeom>
          <a:solidFill>
            <a:srgbClr val="FCE5CD"/>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fi-FI" sz="2000">
                <a:solidFill>
                  <a:srgbClr val="434343"/>
                </a:solidFill>
                <a:latin typeface="Calibri"/>
                <a:ea typeface="Calibri"/>
                <a:cs typeface="Calibri"/>
                <a:sym typeface="Calibri"/>
              </a:rPr>
              <a:t>Semi-natural vegetation extending to sea level in west</a:t>
            </a:r>
            <a:endParaRPr sz="2000">
              <a:solidFill>
                <a:srgbClr val="434343"/>
              </a:solidFill>
              <a:latin typeface="Calibri"/>
              <a:ea typeface="Calibri"/>
              <a:cs typeface="Calibri"/>
              <a:sym typeface="Calibri"/>
            </a:endParaRPr>
          </a:p>
        </p:txBody>
      </p:sp>
      <p:sp>
        <p:nvSpPr>
          <p:cNvPr id="470" name="Google Shape;470;p59"/>
          <p:cNvSpPr txBox="1"/>
          <p:nvPr/>
        </p:nvSpPr>
        <p:spPr>
          <a:xfrm>
            <a:off x="27000" y="-75"/>
            <a:ext cx="9090000" cy="8676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fi-FI" sz="4800">
                <a:solidFill>
                  <a:srgbClr val="434343"/>
                </a:solidFill>
                <a:highlight>
                  <a:srgbClr val="EFEFEF"/>
                </a:highlight>
                <a:latin typeface="Century Gothic"/>
                <a:ea typeface="Century Gothic"/>
                <a:cs typeface="Century Gothic"/>
                <a:sym typeface="Century Gothic"/>
              </a:rPr>
              <a:t>HNV farmland 										  </a:t>
            </a:r>
            <a:endParaRPr sz="4800">
              <a:solidFill>
                <a:srgbClr val="434343"/>
              </a:solidFill>
              <a:highlight>
                <a:srgbClr val="EFEFEF"/>
              </a:highlight>
              <a:latin typeface="Century Gothic"/>
              <a:ea typeface="Century Gothic"/>
              <a:cs typeface="Century Gothic"/>
              <a:sym typeface="Century Gothic"/>
            </a:endParaRPr>
          </a:p>
        </p:txBody>
      </p:sp>
      <p:sp>
        <p:nvSpPr>
          <p:cNvPr id="471" name="Google Shape;471;p59"/>
          <p:cNvSpPr txBox="1">
            <a:spLocks noGrp="1"/>
          </p:cNvSpPr>
          <p:nvPr>
            <p:ph type="sldNum" idx="12"/>
          </p:nvPr>
        </p:nvSpPr>
        <p:spPr>
          <a:xfrm>
            <a:off x="8434408" y="6473472"/>
            <a:ext cx="548700" cy="5247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fi-FI" sz="1000">
                <a:solidFill>
                  <a:srgbClr val="EFEFEF"/>
                </a:solidFill>
              </a:rPr>
              <a:t>8</a:t>
            </a:fld>
            <a:endParaRPr sz="1000">
              <a:solidFill>
                <a:srgbClr val="EFEFEF"/>
              </a:solidFill>
            </a:endParaRPr>
          </a:p>
        </p:txBody>
      </p:sp>
    </p:spTree>
    <p:extLst>
      <p:ext uri="{BB962C8B-B14F-4D97-AF65-F5344CB8AC3E}">
        <p14:creationId xmlns:p14="http://schemas.microsoft.com/office/powerpoint/2010/main" val="28658873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sp>
        <p:nvSpPr>
          <p:cNvPr id="476" name="Google Shape;476;p60"/>
          <p:cNvSpPr txBox="1">
            <a:spLocks noGrp="1"/>
          </p:cNvSpPr>
          <p:nvPr>
            <p:ph type="title" idx="4294967295"/>
          </p:nvPr>
        </p:nvSpPr>
        <p:spPr>
          <a:xfrm>
            <a:off x="822950" y="843449"/>
            <a:ext cx="7543800" cy="894000"/>
          </a:xfrm>
          <a:prstGeom prst="rect">
            <a:avLst/>
          </a:prstGeom>
          <a:noFill/>
          <a:ln>
            <a:noFill/>
          </a:ln>
        </p:spPr>
        <p:txBody>
          <a:bodyPr spcFirstLastPara="1" wrap="square" lIns="91425" tIns="45700" rIns="91425" bIns="45700" anchor="b" anchorCtr="0">
            <a:noAutofit/>
          </a:bodyPr>
          <a:lstStyle/>
          <a:p>
            <a:pPr marL="0" marR="0" lvl="0" indent="0" algn="l" rtl="0">
              <a:lnSpc>
                <a:spcPct val="85000"/>
              </a:lnSpc>
              <a:spcBef>
                <a:spcPts val="0"/>
              </a:spcBef>
              <a:spcAft>
                <a:spcPts val="0"/>
              </a:spcAft>
              <a:buClr>
                <a:srgbClr val="3F3F3F"/>
              </a:buClr>
              <a:buSzPts val="4800"/>
              <a:buFont typeface="Calibri"/>
              <a:buNone/>
            </a:pPr>
            <a:r>
              <a:rPr lang="fi-FI" sz="4800" b="0" i="0" u="none" strike="noStrike" cap="none">
                <a:solidFill>
                  <a:srgbClr val="3F3F3F"/>
                </a:solidFill>
                <a:latin typeface="Century Gothic"/>
                <a:ea typeface="Century Gothic"/>
                <a:cs typeface="Century Gothic"/>
                <a:sym typeface="Century Gothic"/>
              </a:rPr>
              <a:t>Biodiversity </a:t>
            </a:r>
            <a:endParaRPr sz="4800" b="0" i="0" u="none" strike="noStrike" cap="none">
              <a:solidFill>
                <a:srgbClr val="3F3F3F"/>
              </a:solidFill>
              <a:latin typeface="Century Gothic"/>
              <a:ea typeface="Century Gothic"/>
              <a:cs typeface="Century Gothic"/>
              <a:sym typeface="Century Gothic"/>
            </a:endParaRPr>
          </a:p>
        </p:txBody>
      </p:sp>
      <p:sp>
        <p:nvSpPr>
          <p:cNvPr id="477" name="Google Shape;477;p60"/>
          <p:cNvSpPr txBox="1">
            <a:spLocks noGrp="1"/>
          </p:cNvSpPr>
          <p:nvPr>
            <p:ph type="body" idx="4294967295"/>
          </p:nvPr>
        </p:nvSpPr>
        <p:spPr>
          <a:xfrm>
            <a:off x="580725" y="1852713"/>
            <a:ext cx="6218400" cy="1945800"/>
          </a:xfrm>
          <a:prstGeom prst="rect">
            <a:avLst/>
          </a:prstGeom>
          <a:noFill/>
          <a:ln>
            <a:noFill/>
          </a:ln>
        </p:spPr>
        <p:txBody>
          <a:bodyPr spcFirstLastPara="1" wrap="square" lIns="91425" tIns="91425" rIns="91425" bIns="91425" anchor="t" anchorCtr="0">
            <a:noAutofit/>
          </a:bodyPr>
          <a:lstStyle/>
          <a:p>
            <a:pPr marL="457200" lvl="0" indent="-381000" rtl="0">
              <a:spcBef>
                <a:spcPts val="0"/>
              </a:spcBef>
              <a:spcAft>
                <a:spcPts val="0"/>
              </a:spcAft>
              <a:buClr>
                <a:srgbClr val="073763"/>
              </a:buClr>
              <a:buSzPts val="2400"/>
              <a:buFont typeface="Noto Sans Symbols"/>
              <a:buChar char="●"/>
            </a:pPr>
            <a:r>
              <a:rPr lang="fi-FI" sz="2400" b="0" i="0" u="none" strike="noStrike" cap="none">
                <a:solidFill>
                  <a:srgbClr val="3F3F3F"/>
                </a:solidFill>
                <a:latin typeface="Calibri"/>
                <a:ea typeface="Calibri"/>
                <a:cs typeface="Calibri"/>
                <a:sym typeface="Calibri"/>
              </a:rPr>
              <a:t>Grasslands support insects incl. beetles, flies, butterflies, moths, dragonflies</a:t>
            </a:r>
            <a:endParaRPr sz="2400"/>
          </a:p>
          <a:p>
            <a:pPr marL="457200" lvl="0" indent="-381000" rtl="0">
              <a:spcBef>
                <a:spcPts val="0"/>
              </a:spcBef>
              <a:spcAft>
                <a:spcPts val="0"/>
              </a:spcAft>
              <a:buClr>
                <a:srgbClr val="073763"/>
              </a:buClr>
              <a:buSzPts val="2400"/>
              <a:buFont typeface="Noto Sans Symbols"/>
              <a:buChar char="●"/>
            </a:pPr>
            <a:r>
              <a:rPr lang="fi-FI" sz="2400" b="0" i="0" u="none" strike="noStrike" cap="none">
                <a:solidFill>
                  <a:srgbClr val="3F3F3F"/>
                </a:solidFill>
                <a:latin typeface="Calibri"/>
                <a:ea typeface="Calibri"/>
                <a:cs typeface="Calibri"/>
                <a:sym typeface="Calibri"/>
              </a:rPr>
              <a:t>Stone walls: habitat, corridors, connectivity</a:t>
            </a:r>
            <a:endParaRPr sz="2400"/>
          </a:p>
          <a:p>
            <a:pPr marL="457200" lvl="0" indent="-381000" rtl="0">
              <a:spcBef>
                <a:spcPts val="0"/>
              </a:spcBef>
              <a:spcAft>
                <a:spcPts val="0"/>
              </a:spcAft>
              <a:buClr>
                <a:srgbClr val="073763"/>
              </a:buClr>
              <a:buSzPts val="2400"/>
              <a:buFont typeface="Noto Sans Symbols"/>
              <a:buChar char="●"/>
            </a:pPr>
            <a:r>
              <a:rPr lang="fi-FI" sz="2400" b="0" i="0" u="none" strike="noStrike" cap="none">
                <a:solidFill>
                  <a:srgbClr val="3F3F3F"/>
                </a:solidFill>
                <a:latin typeface="Calibri"/>
                <a:ea typeface="Calibri"/>
                <a:cs typeface="Calibri"/>
                <a:sym typeface="Calibri"/>
              </a:rPr>
              <a:t>Fauna: e.g. pine martin, badgers, bats, birds</a:t>
            </a:r>
            <a:endParaRPr sz="2400" b="0" i="0" u="none" strike="noStrike" cap="none">
              <a:solidFill>
                <a:srgbClr val="3F3F3F"/>
              </a:solidFill>
              <a:latin typeface="Calibri"/>
              <a:ea typeface="Calibri"/>
              <a:cs typeface="Calibri"/>
              <a:sym typeface="Calibri"/>
            </a:endParaRPr>
          </a:p>
          <a:p>
            <a:pPr marL="91440" marR="0" lvl="0" indent="-69850" algn="l" rtl="0">
              <a:lnSpc>
                <a:spcPct val="90000"/>
              </a:lnSpc>
              <a:spcBef>
                <a:spcPts val="200"/>
              </a:spcBef>
              <a:spcAft>
                <a:spcPts val="0"/>
              </a:spcAft>
              <a:buClr>
                <a:schemeClr val="dk1"/>
              </a:buClr>
              <a:buSzPts val="1100"/>
              <a:buFont typeface="Arial"/>
              <a:buNone/>
            </a:pPr>
            <a:endParaRPr sz="2800" b="0" i="0" u="none" strike="noStrike" cap="none">
              <a:solidFill>
                <a:srgbClr val="7F7F7F"/>
              </a:solidFill>
              <a:latin typeface="Calibri"/>
              <a:ea typeface="Calibri"/>
              <a:cs typeface="Calibri"/>
              <a:sym typeface="Calibri"/>
            </a:endParaRPr>
          </a:p>
        </p:txBody>
      </p:sp>
      <p:pic>
        <p:nvPicPr>
          <p:cNvPr id="478" name="Google Shape;478;p60"/>
          <p:cNvPicPr preferRelativeResize="0"/>
          <p:nvPr/>
        </p:nvPicPr>
        <p:blipFill rotWithShape="1">
          <a:blip r:embed="rId3">
            <a:alphaModFix/>
          </a:blip>
          <a:srcRect/>
          <a:stretch/>
        </p:blipFill>
        <p:spPr>
          <a:xfrm>
            <a:off x="7056475" y="1716475"/>
            <a:ext cx="2092725" cy="2218276"/>
          </a:xfrm>
          <a:prstGeom prst="rect">
            <a:avLst/>
          </a:prstGeom>
          <a:noFill/>
          <a:ln>
            <a:noFill/>
          </a:ln>
        </p:spPr>
      </p:pic>
      <p:pic>
        <p:nvPicPr>
          <p:cNvPr id="479" name="Google Shape;479;p6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225242" y="-20975"/>
            <a:ext cx="2389783" cy="1793925"/>
          </a:xfrm>
          <a:prstGeom prst="rect">
            <a:avLst/>
          </a:prstGeom>
          <a:noFill/>
          <a:ln>
            <a:noFill/>
          </a:ln>
        </p:spPr>
      </p:pic>
      <p:pic>
        <p:nvPicPr>
          <p:cNvPr id="480" name="Google Shape;480;p6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565326" y="-20975"/>
            <a:ext cx="1578674" cy="1793925"/>
          </a:xfrm>
          <a:prstGeom prst="rect">
            <a:avLst/>
          </a:prstGeom>
          <a:noFill/>
          <a:ln>
            <a:noFill/>
          </a:ln>
        </p:spPr>
      </p:pic>
      <p:sp>
        <p:nvSpPr>
          <p:cNvPr id="481" name="Google Shape;481;p60"/>
          <p:cNvSpPr txBox="1"/>
          <p:nvPr/>
        </p:nvSpPr>
        <p:spPr>
          <a:xfrm>
            <a:off x="7617413" y="1110250"/>
            <a:ext cx="1474500" cy="662700"/>
          </a:xfrm>
          <a:prstGeom prst="rect">
            <a:avLst/>
          </a:prstGeom>
          <a:noFill/>
          <a:ln>
            <a:noFill/>
          </a:ln>
          <a:effectLst>
            <a:outerShdw blurRad="85725" dist="19050" dir="5400000" algn="bl" rotWithShape="0">
              <a:srgbClr val="434343"/>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400" i="0" u="none" strike="noStrike" cap="none">
                <a:solidFill>
                  <a:srgbClr val="F3F3F3"/>
                </a:solidFill>
                <a:latin typeface="Calibri"/>
                <a:ea typeface="Calibri"/>
                <a:cs typeface="Calibri"/>
                <a:sym typeface="Calibri"/>
              </a:rPr>
              <a:t>Spring gentian </a:t>
            </a:r>
            <a:r>
              <a:rPr lang="fi-FI" sz="1400" i="1" u="none" strike="noStrike" cap="none">
                <a:solidFill>
                  <a:srgbClr val="F3F3F3"/>
                </a:solidFill>
                <a:latin typeface="Calibri"/>
                <a:ea typeface="Calibri"/>
                <a:cs typeface="Calibri"/>
                <a:sym typeface="Calibri"/>
              </a:rPr>
              <a:t>(Gentiana verna)</a:t>
            </a:r>
            <a:endParaRPr sz="1400" i="1" u="none" strike="noStrike" cap="none">
              <a:solidFill>
                <a:srgbClr val="F3F3F3"/>
              </a:solidFill>
              <a:latin typeface="Calibri"/>
              <a:ea typeface="Calibri"/>
              <a:cs typeface="Calibri"/>
              <a:sym typeface="Calibri"/>
            </a:endParaRPr>
          </a:p>
        </p:txBody>
      </p:sp>
      <p:sp>
        <p:nvSpPr>
          <p:cNvPr id="482" name="Google Shape;482;p60"/>
          <p:cNvSpPr txBox="1"/>
          <p:nvPr/>
        </p:nvSpPr>
        <p:spPr>
          <a:xfrm>
            <a:off x="3280850" y="3976075"/>
            <a:ext cx="5692800" cy="2623200"/>
          </a:xfrm>
          <a:prstGeom prst="rect">
            <a:avLst/>
          </a:prstGeom>
          <a:solidFill>
            <a:srgbClr val="FFF2CC"/>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i-FI" sz="2400" b="1" i="0" u="none" strike="noStrike" cap="none">
                <a:solidFill>
                  <a:srgbClr val="434343"/>
                </a:solidFill>
                <a:latin typeface="Calibri"/>
                <a:ea typeface="Calibri"/>
                <a:cs typeface="Calibri"/>
                <a:sym typeface="Calibri"/>
              </a:rPr>
              <a:t>In focus:</a:t>
            </a:r>
            <a:r>
              <a:rPr lang="fi-FI" sz="2400" b="0" i="0" u="none" strike="noStrike" cap="none">
                <a:solidFill>
                  <a:srgbClr val="434343"/>
                </a:solidFill>
                <a:latin typeface="Calibri"/>
                <a:ea typeface="Calibri"/>
                <a:cs typeface="Calibri"/>
                <a:sym typeface="Calibri"/>
              </a:rPr>
              <a:t> </a:t>
            </a:r>
            <a:r>
              <a:rPr lang="fi-FI" sz="2400" b="1" i="0" u="none" strike="noStrike" cap="none">
                <a:solidFill>
                  <a:srgbClr val="434343"/>
                </a:solidFill>
                <a:latin typeface="Calibri"/>
                <a:ea typeface="Calibri"/>
                <a:cs typeface="Calibri"/>
                <a:sym typeface="Calibri"/>
              </a:rPr>
              <a:t>The Burren</a:t>
            </a:r>
            <a:endParaRPr sz="2400" b="1" i="0" u="none" strike="noStrike" cap="none">
              <a:solidFill>
                <a:srgbClr val="434343"/>
              </a:solidFill>
              <a:latin typeface="Calibri"/>
              <a:ea typeface="Calibri"/>
              <a:cs typeface="Calibri"/>
              <a:sym typeface="Calibri"/>
            </a:endParaRPr>
          </a:p>
          <a:p>
            <a:pPr marL="457200" marR="0" lvl="0" indent="-381000" algn="l" rtl="0">
              <a:lnSpc>
                <a:spcPct val="80000"/>
              </a:lnSpc>
              <a:spcBef>
                <a:spcPts val="1400"/>
              </a:spcBef>
              <a:spcAft>
                <a:spcPts val="0"/>
              </a:spcAft>
              <a:buClr>
                <a:srgbClr val="CC6600"/>
              </a:buClr>
              <a:buSzPts val="2400"/>
              <a:buFont typeface="Calibri"/>
              <a:buChar char="●"/>
            </a:pPr>
            <a:r>
              <a:rPr lang="fi-FI" sz="2400" b="0" i="0" u="none" strike="noStrike" cap="none">
                <a:solidFill>
                  <a:srgbClr val="434343"/>
                </a:solidFill>
                <a:latin typeface="Calibri"/>
                <a:ea typeface="Calibri"/>
                <a:cs typeface="Calibri"/>
                <a:sym typeface="Calibri"/>
              </a:rPr>
              <a:t>A special limestone habitat</a:t>
            </a:r>
            <a:endParaRPr sz="2400" b="0" i="0" u="none" strike="noStrike" cap="none">
              <a:solidFill>
                <a:srgbClr val="434343"/>
              </a:solidFill>
              <a:latin typeface="Calibri"/>
              <a:ea typeface="Calibri"/>
              <a:cs typeface="Calibri"/>
              <a:sym typeface="Calibri"/>
            </a:endParaRPr>
          </a:p>
          <a:p>
            <a:pPr marL="457200" marR="0" lvl="0" indent="-381000" algn="l" rtl="0">
              <a:lnSpc>
                <a:spcPct val="80000"/>
              </a:lnSpc>
              <a:spcBef>
                <a:spcPts val="0"/>
              </a:spcBef>
              <a:spcAft>
                <a:spcPts val="0"/>
              </a:spcAft>
              <a:buClr>
                <a:srgbClr val="CC6600"/>
              </a:buClr>
              <a:buSzPts val="2400"/>
              <a:buFont typeface="Calibri"/>
              <a:buChar char="●"/>
            </a:pPr>
            <a:r>
              <a:rPr lang="fi-FI" sz="2400" b="0" i="0" u="none" strike="noStrike" cap="none">
                <a:solidFill>
                  <a:srgbClr val="434343"/>
                </a:solidFill>
                <a:latin typeface="Calibri"/>
                <a:ea typeface="Calibri"/>
                <a:cs typeface="Calibri"/>
                <a:sym typeface="Calibri"/>
              </a:rPr>
              <a:t>Over 70% of Ireland’s species of flowers and 30 of Ireland’s 34 butterfly species recorded in the Burren</a:t>
            </a:r>
            <a:endParaRPr sz="2400" b="0" i="0" u="none" strike="noStrike" cap="none">
              <a:solidFill>
                <a:srgbClr val="434343"/>
              </a:solidFill>
              <a:latin typeface="Calibri"/>
              <a:ea typeface="Calibri"/>
              <a:cs typeface="Calibri"/>
              <a:sym typeface="Calibri"/>
            </a:endParaRPr>
          </a:p>
          <a:p>
            <a:pPr marL="457200" marR="0" lvl="0" indent="-381000" algn="l" rtl="0">
              <a:lnSpc>
                <a:spcPct val="80000"/>
              </a:lnSpc>
              <a:spcBef>
                <a:spcPts val="0"/>
              </a:spcBef>
              <a:spcAft>
                <a:spcPts val="0"/>
              </a:spcAft>
              <a:buClr>
                <a:srgbClr val="CC6600"/>
              </a:buClr>
              <a:buSzPts val="2400"/>
              <a:buFont typeface="Calibri"/>
              <a:buChar char="●"/>
            </a:pPr>
            <a:r>
              <a:rPr lang="fi-FI" sz="2400" b="0" i="0" u="none" strike="noStrike" cap="none">
                <a:solidFill>
                  <a:srgbClr val="434343"/>
                </a:solidFill>
                <a:latin typeface="Calibri"/>
                <a:ea typeface="Calibri"/>
                <a:cs typeface="Calibri"/>
                <a:sym typeface="Calibri"/>
              </a:rPr>
              <a:t>102 species of breeding birds recorded</a:t>
            </a:r>
            <a:endParaRPr sz="2400" b="0" i="0" u="none" strike="noStrike" cap="none">
              <a:solidFill>
                <a:srgbClr val="434343"/>
              </a:solidFill>
              <a:latin typeface="Calibri"/>
              <a:ea typeface="Calibri"/>
              <a:cs typeface="Calibri"/>
              <a:sym typeface="Calibri"/>
            </a:endParaRPr>
          </a:p>
          <a:p>
            <a:pPr marL="0" marR="0" lvl="0" indent="0" algn="l" rtl="0">
              <a:lnSpc>
                <a:spcPct val="80000"/>
              </a:lnSpc>
              <a:spcBef>
                <a:spcPts val="1400"/>
              </a:spcBef>
              <a:spcAft>
                <a:spcPts val="0"/>
              </a:spcAft>
              <a:buClr>
                <a:srgbClr val="000000"/>
              </a:buClr>
              <a:buSzPts val="2400"/>
              <a:buFont typeface="Arial"/>
              <a:buNone/>
            </a:pPr>
            <a:r>
              <a:rPr lang="fi-FI" sz="2400" b="0" i="0" u="none" strike="noStrike" cap="none">
                <a:solidFill>
                  <a:srgbClr val="434343"/>
                </a:solidFill>
                <a:latin typeface="Calibri"/>
                <a:ea typeface="Calibri"/>
                <a:cs typeface="Calibri"/>
                <a:sym typeface="Calibri"/>
              </a:rPr>
              <a:t> </a:t>
            </a:r>
            <a:endParaRPr sz="2400" b="0" i="0" u="none" strike="noStrike" cap="none">
              <a:solidFill>
                <a:srgbClr val="43434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434343"/>
              </a:solidFill>
              <a:latin typeface="Calibri"/>
              <a:ea typeface="Calibri"/>
              <a:cs typeface="Calibri"/>
              <a:sym typeface="Calibri"/>
            </a:endParaRPr>
          </a:p>
        </p:txBody>
      </p:sp>
      <p:sp>
        <p:nvSpPr>
          <p:cNvPr id="483" name="Google Shape;483;p60"/>
          <p:cNvSpPr txBox="1"/>
          <p:nvPr/>
        </p:nvSpPr>
        <p:spPr>
          <a:xfrm>
            <a:off x="7056463" y="1772950"/>
            <a:ext cx="1692000" cy="894000"/>
          </a:xfrm>
          <a:prstGeom prst="rect">
            <a:avLst/>
          </a:prstGeom>
          <a:noFill/>
          <a:ln>
            <a:noFill/>
          </a:ln>
          <a:effectLst>
            <a:outerShdw blurRad="57150" dist="19050" dir="5400000" algn="bl" rotWithShape="0">
              <a:srgbClr val="FFFFFF">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i-FI" sz="1400" b="1" i="0" u="none" strike="noStrike" cap="none">
                <a:latin typeface="Calibri"/>
                <a:ea typeface="Calibri"/>
                <a:cs typeface="Calibri"/>
                <a:sym typeface="Calibri"/>
              </a:rPr>
              <a:t>Bloody crane's-bill</a:t>
            </a:r>
            <a:endParaRPr sz="1400" b="1" i="0" u="none" strike="noStrike" cap="none">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fi-FI" sz="1400" b="1" i="1" u="none" strike="noStrike" cap="none">
                <a:latin typeface="Calibri"/>
                <a:ea typeface="Calibri"/>
                <a:cs typeface="Calibri"/>
                <a:sym typeface="Calibri"/>
              </a:rPr>
              <a:t>(Geranium sanguineum)</a:t>
            </a:r>
            <a:endParaRPr sz="1400" b="1" i="1" u="none" strike="noStrike" cap="none">
              <a:latin typeface="Calibri"/>
              <a:ea typeface="Calibri"/>
              <a:cs typeface="Calibri"/>
              <a:sym typeface="Calibri"/>
            </a:endParaRPr>
          </a:p>
        </p:txBody>
      </p:sp>
      <p:sp>
        <p:nvSpPr>
          <p:cNvPr id="484" name="Google Shape;484;p60"/>
          <p:cNvSpPr txBox="1"/>
          <p:nvPr/>
        </p:nvSpPr>
        <p:spPr>
          <a:xfrm>
            <a:off x="5311688" y="0"/>
            <a:ext cx="1783500" cy="4140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fi-FI" sz="1400" i="0" u="none" strike="noStrike" cap="none">
                <a:solidFill>
                  <a:srgbClr val="F3F3F3"/>
                </a:solidFill>
                <a:latin typeface="Calibri"/>
                <a:ea typeface="Calibri"/>
                <a:cs typeface="Calibri"/>
                <a:sym typeface="Calibri"/>
              </a:rPr>
              <a:t>Mountain avens </a:t>
            </a:r>
            <a:endParaRPr sz="1400" i="1" u="none" strike="noStrike" cap="none">
              <a:solidFill>
                <a:srgbClr val="F3F3F3"/>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100"/>
              <a:buFont typeface="Arial"/>
              <a:buNone/>
            </a:pPr>
            <a:r>
              <a:rPr lang="fi-FI" sz="1400" i="1" u="none" strike="noStrike" cap="none">
                <a:solidFill>
                  <a:srgbClr val="F3F3F3"/>
                </a:solidFill>
                <a:latin typeface="Calibri"/>
                <a:ea typeface="Calibri"/>
                <a:cs typeface="Calibri"/>
                <a:sym typeface="Calibri"/>
              </a:rPr>
              <a:t>(Dryas octopeta</a:t>
            </a:r>
            <a:r>
              <a:rPr lang="fi-FI" sz="1100" i="1" u="none" strike="noStrike" cap="none">
                <a:solidFill>
                  <a:srgbClr val="F3F3F3"/>
                </a:solidFill>
                <a:latin typeface="Calibri"/>
                <a:ea typeface="Calibri"/>
                <a:cs typeface="Calibri"/>
                <a:sym typeface="Calibri"/>
              </a:rPr>
              <a:t>la)</a:t>
            </a:r>
            <a:endParaRPr sz="1400" i="1" u="none" strike="noStrike" cap="none">
              <a:solidFill>
                <a:srgbClr val="F3F3F3"/>
              </a:solidFill>
              <a:latin typeface="Calibri"/>
              <a:ea typeface="Calibri"/>
              <a:cs typeface="Calibri"/>
              <a:sym typeface="Calibri"/>
            </a:endParaRPr>
          </a:p>
        </p:txBody>
      </p:sp>
      <p:sp>
        <p:nvSpPr>
          <p:cNvPr id="485" name="Google Shape;485;p60"/>
          <p:cNvSpPr txBox="1"/>
          <p:nvPr/>
        </p:nvSpPr>
        <p:spPr>
          <a:xfrm>
            <a:off x="161625" y="6526600"/>
            <a:ext cx="7056600" cy="258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i-FI" sz="1200" i="0" u="none" strike="noStrike" cap="none">
                <a:solidFill>
                  <a:srgbClr val="434343"/>
                </a:solidFill>
                <a:latin typeface="Calibri"/>
                <a:ea typeface="Calibri"/>
                <a:cs typeface="Calibri"/>
                <a:sym typeface="Calibri"/>
              </a:rPr>
              <a:t>Photos: HNV-Link Baseline Assessment; Caroline Sullivan (HNV Ideal)</a:t>
            </a:r>
            <a:endParaRPr sz="1200" i="0" u="none" strike="noStrike" cap="none">
              <a:solidFill>
                <a:srgbClr val="434343"/>
              </a:solidFill>
              <a:latin typeface="Calibri"/>
              <a:ea typeface="Calibri"/>
              <a:cs typeface="Calibri"/>
              <a:sym typeface="Calibri"/>
            </a:endParaRPr>
          </a:p>
        </p:txBody>
      </p:sp>
      <p:pic>
        <p:nvPicPr>
          <p:cNvPr id="486" name="Google Shape;486;p60" descr="The Burren in Co. Clare, Ireland is the only place on the planet that Alpine, Mediterranean and Arctic plants uniquely living side-by-side!" title="Flora and Fauna of the Burren">
            <a:hlinkClick r:id="rId6"/>
          </p:cNvPr>
          <p:cNvPicPr preferRelativeResize="0"/>
          <p:nvPr/>
        </p:nvPicPr>
        <p:blipFill rotWithShape="1">
          <a:blip r:embed="rId7">
            <a:alphaModFix/>
          </a:blip>
          <a:srcRect/>
          <a:stretch/>
        </p:blipFill>
        <p:spPr>
          <a:xfrm>
            <a:off x="253675" y="4148400"/>
            <a:ext cx="2810600" cy="2378200"/>
          </a:xfrm>
          <a:prstGeom prst="rect">
            <a:avLst/>
          </a:prstGeom>
          <a:noFill/>
          <a:ln>
            <a:noFill/>
          </a:ln>
        </p:spPr>
      </p:pic>
    </p:spTree>
    <p:extLst>
      <p:ext uri="{BB962C8B-B14F-4D97-AF65-F5344CB8AC3E}">
        <p14:creationId xmlns:p14="http://schemas.microsoft.com/office/powerpoint/2010/main" val="7835083"/>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105</TotalTime>
  <Words>10536</Words>
  <Application>Microsoft Macintosh PowerPoint</Application>
  <PresentationFormat>On-screen Show (4:3)</PresentationFormat>
  <Paragraphs>489</Paragraphs>
  <Slides>28</Slides>
  <Notes>28</Notes>
  <HiddenSlides>0</HiddenSlides>
  <MMClips>0</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Streamline</vt:lpstr>
      <vt:lpstr>Simple Light</vt:lpstr>
      <vt:lpstr>High Nature Value farmland</vt:lpstr>
      <vt:lpstr>Notes for instructors and users</vt:lpstr>
      <vt:lpstr>Learning objectives</vt:lpstr>
      <vt:lpstr>Content</vt:lpstr>
      <vt:lpstr>Ireland</vt:lpstr>
      <vt:lpstr>Extent of HNV farmland </vt:lpstr>
      <vt:lpstr>HNV farming systems</vt:lpstr>
      <vt:lpstr>PowerPoint Presentation</vt:lpstr>
      <vt:lpstr>Biodiversity </vt:lpstr>
      <vt:lpstr>PowerPoint Presentation</vt:lpstr>
      <vt:lpstr>Other values: Culture</vt:lpstr>
      <vt:lpstr>Sources &amp; experts</vt:lpstr>
      <vt:lpstr>Finland</vt:lpstr>
      <vt:lpstr>PowerPoint Presentation</vt:lpstr>
      <vt:lpstr>HNV farming systems</vt:lpstr>
      <vt:lpstr>PowerPoint Presentation</vt:lpstr>
      <vt:lpstr>Biodiversity </vt:lpstr>
      <vt:lpstr>Biodiversity </vt:lpstr>
      <vt:lpstr>Other values</vt:lpstr>
      <vt:lpstr>Sources &amp; experts</vt:lpstr>
      <vt:lpstr>Sources &amp; experts</vt:lpstr>
      <vt:lpstr>Outside Europe</vt:lpstr>
      <vt:lpstr>HNV farming outside of Europe</vt:lpstr>
      <vt:lpstr>PowerPoint Presentation</vt:lpstr>
      <vt:lpstr>PowerPoint Presentation</vt:lpstr>
      <vt:lpstr>PowerPoint Presentation</vt:lpstr>
      <vt:lpstr>PowerPoint Presentation</vt:lpstr>
      <vt:lpstr>High Nature Value Farming: Learning, Innovation and Knowledge HNV-Link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High Nature Value farmland</dc:title>
  <cp:lastModifiedBy>Traci Birge</cp:lastModifiedBy>
  <cp:revision>23</cp:revision>
  <cp:lastPrinted>2018-09-25T07:42:42Z</cp:lastPrinted>
  <dcterms:modified xsi:type="dcterms:W3CDTF">2018-09-25T08:35:23Z</dcterms:modified>
</cp:coreProperties>
</file>